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13.jpg" ContentType="image/jpg"/>
  <Override PartName="/ppt/media/image14.jpg" ContentType="image/jpg"/>
  <Override PartName="/ppt/media/image16.jpg" ContentType="image/jp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1.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1"/>
  </p:notesMasterIdLst>
  <p:sldIdLst>
    <p:sldId id="256" r:id="rId2"/>
    <p:sldId id="257" r:id="rId3"/>
    <p:sldId id="258" r:id="rId4"/>
    <p:sldId id="259" r:id="rId5"/>
    <p:sldId id="260" r:id="rId6"/>
    <p:sldId id="261" r:id="rId7"/>
    <p:sldId id="262" r:id="rId8"/>
    <p:sldId id="264" r:id="rId9"/>
    <p:sldId id="265" r:id="rId10"/>
    <p:sldId id="266" r:id="rId11"/>
    <p:sldId id="274" r:id="rId12"/>
    <p:sldId id="275" r:id="rId13"/>
    <p:sldId id="276" r:id="rId14"/>
    <p:sldId id="277" r:id="rId15"/>
    <p:sldId id="280" r:id="rId16"/>
    <p:sldId id="356" r:id="rId17"/>
    <p:sldId id="363" r:id="rId18"/>
    <p:sldId id="364" r:id="rId19"/>
    <p:sldId id="369" r:id="rId20"/>
    <p:sldId id="370" r:id="rId21"/>
    <p:sldId id="371" r:id="rId22"/>
    <p:sldId id="365" r:id="rId23"/>
    <p:sldId id="366" r:id="rId24"/>
    <p:sldId id="367" r:id="rId25"/>
    <p:sldId id="368" r:id="rId26"/>
    <p:sldId id="282" r:id="rId27"/>
    <p:sldId id="283" r:id="rId28"/>
    <p:sldId id="284" r:id="rId29"/>
    <p:sldId id="285" r:id="rId30"/>
    <p:sldId id="286" r:id="rId31"/>
    <p:sldId id="287" r:id="rId32"/>
    <p:sldId id="288" r:id="rId33"/>
    <p:sldId id="289" r:id="rId34"/>
    <p:sldId id="290" r:id="rId35"/>
    <p:sldId id="291" r:id="rId36"/>
    <p:sldId id="373" r:id="rId37"/>
    <p:sldId id="374" r:id="rId38"/>
    <p:sldId id="375" r:id="rId39"/>
    <p:sldId id="376" r:id="rId40"/>
    <p:sldId id="377" r:id="rId41"/>
    <p:sldId id="268" r:id="rId42"/>
    <p:sldId id="448" r:id="rId43"/>
    <p:sldId id="426" r:id="rId44"/>
    <p:sldId id="427" r:id="rId45"/>
    <p:sldId id="428" r:id="rId46"/>
    <p:sldId id="429" r:id="rId47"/>
    <p:sldId id="439" r:id="rId48"/>
    <p:sldId id="440" r:id="rId49"/>
    <p:sldId id="441" r:id="rId50"/>
    <p:sldId id="442" r:id="rId51"/>
    <p:sldId id="449" r:id="rId52"/>
    <p:sldId id="432" r:id="rId53"/>
    <p:sldId id="433" r:id="rId54"/>
    <p:sldId id="450" r:id="rId55"/>
    <p:sldId id="444" r:id="rId56"/>
    <p:sldId id="445" r:id="rId57"/>
    <p:sldId id="446" r:id="rId58"/>
    <p:sldId id="436" r:id="rId59"/>
    <p:sldId id="372" r:id="rId60"/>
  </p:sldIdLst>
  <p:sldSz cx="9906000" cy="6858000" type="A4"/>
  <p:notesSz cx="7010400" cy="9296400"/>
  <p:embeddedFontLst>
    <p:embeddedFont>
      <p:font typeface="ＭＳ Ｐゴシック" panose="020B0600070205080204" pitchFamily="34" charset="-128"/>
      <p:regular r:id="rId62"/>
    </p:embeddedFont>
    <p:embeddedFont>
      <p:font typeface="Arial Narrow" panose="020B0604020202020204" pitchFamily="34" charset="0"/>
      <p:regular r:id="rId63"/>
      <p:bold r:id="rId64"/>
      <p:italic r:id="rId65"/>
      <p:boldItalic r:id="rId66"/>
    </p:embeddedFont>
    <p:embeddedFont>
      <p:font typeface="Century Gothic" panose="020B0502020202020204" pitchFamily="34" charset="0"/>
      <p:regular r:id="rId67"/>
      <p:bold r:id="rId68"/>
      <p:italic r:id="rId69"/>
      <p:boldItalic r:id="rId70"/>
    </p:embeddedFont>
    <p:embeddedFont>
      <p:font typeface="Tahoma" panose="020B0604030504040204" pitchFamily="34" charset="0"/>
      <p:regular r:id="rId71"/>
      <p:bold r:id="rId72"/>
    </p:embeddedFont>
    <p:embeddedFont>
      <p:font typeface="Trebuchet MS" panose="020B0703020202090204" pitchFamily="34" charset="0"/>
      <p:regular r:id="rId73"/>
      <p:bold r:id="rId74"/>
      <p:italic r:id="rId75"/>
    </p:embeddedFont>
    <p:embeddedFont>
      <p:font typeface="Verdana" panose="020B0604030504040204" pitchFamily="34" charset="0"/>
      <p:regular r:id="rId76"/>
      <p:bold r:id="rId77"/>
      <p:italic r:id="rId78"/>
      <p:boldItalic r:id="rId7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12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0" roundtripDataSignature="AMtx7mjKm0Fhyd7yWthEmhvBm/Tl+3uFs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CE501C1-68F4-4E49-81C5-14E5EF570568}">
  <a:tblStyle styleId="{1CE501C1-68F4-4E49-81C5-14E5EF57056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26"/>
  </p:normalViewPr>
  <p:slideViewPr>
    <p:cSldViewPr snapToGrid="0">
      <p:cViewPr varScale="1">
        <p:scale>
          <a:sx n="120" d="100"/>
          <a:sy n="120" d="100"/>
        </p:scale>
        <p:origin x="1656" y="184"/>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2.fntdata"/><Relationship Id="rId68" Type="http://schemas.openxmlformats.org/officeDocument/2006/relationships/font" Target="fonts/font7.fntdata"/><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3.fntdata"/><Relationship Id="rId79" Type="http://schemas.openxmlformats.org/officeDocument/2006/relationships/font" Target="fonts/font18.fntdata"/><Relationship Id="rId5" Type="http://schemas.openxmlformats.org/officeDocument/2006/relationships/slide" Target="slides/slide4.xml"/><Relationship Id="rId61" Type="http://schemas.openxmlformats.org/officeDocument/2006/relationships/notesMaster" Target="notesMasters/notesMaster1.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1.fntdata"/><Relationship Id="rId80"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5.fntdata"/><Relationship Id="rId7" Type="http://schemas.openxmlformats.org/officeDocument/2006/relationships/slide" Target="slides/slide6.xml"/><Relationship Id="rId71" Type="http://schemas.openxmlformats.org/officeDocument/2006/relationships/font" Target="fonts/font10.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5.fntdata"/></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5.52901" units="1/cm"/>
          <inkml:channelProperty channel="Y" name="resolution" value="65.45454" units="1/cm"/>
        </inkml:channelProperties>
      </inkml:inkSource>
      <inkml:timestamp xml:id="ts0" timeString="2021-04-08T04:26:12.157"/>
    </inkml:context>
    <inkml:brush xml:id="br0">
      <inkml:brushProperty name="width" value="0.05292" units="cm"/>
      <inkml:brushProperty name="height" value="0.05292" units="cm"/>
      <inkml:brushProperty name="color" value="#92D050"/>
    </inkml:brush>
  </inkml:definitions>
  <inkml:trace contextRef="#ctx0" brushRef="#br0">4233 15011</inkml:trace>
  <inkml:trace contextRef="#ctx0" brushRef="#br0" timeOffset="864.22">4233 15011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337" y="0"/>
            <a:ext cx="3038475" cy="46513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87425" y="696912"/>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829675"/>
            <a:ext cx="3038475" cy="46513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extLst>
      <p:ext uri="{BB962C8B-B14F-4D97-AF65-F5344CB8AC3E}">
        <p14:creationId xmlns:p14="http://schemas.microsoft.com/office/powerpoint/2010/main" val="209110702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1: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2624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2: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1158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189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4: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5301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5: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9593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2354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7: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3053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9: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9: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9912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10: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0036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1: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1: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4607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9: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29" name="Google Shape;329;p19: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19: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11</a:t>
            </a:fld>
            <a:endParaRPr/>
          </a:p>
        </p:txBody>
      </p:sp>
    </p:spTree>
    <p:extLst>
      <p:ext uri="{BB962C8B-B14F-4D97-AF65-F5344CB8AC3E}">
        <p14:creationId xmlns:p14="http://schemas.microsoft.com/office/powerpoint/2010/main" val="2893512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0: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52" name="Google Shape;352;p20: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0: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12</a:t>
            </a:fld>
            <a:endParaRPr/>
          </a:p>
        </p:txBody>
      </p:sp>
    </p:spTree>
    <p:extLst>
      <p:ext uri="{BB962C8B-B14F-4D97-AF65-F5344CB8AC3E}">
        <p14:creationId xmlns:p14="http://schemas.microsoft.com/office/powerpoint/2010/main" val="2976904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1: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21: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0450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2: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22: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6903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25: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443" name="Google Shape;443;p25: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25: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15</a:t>
            </a:fld>
            <a:endParaRPr/>
          </a:p>
        </p:txBody>
      </p:sp>
    </p:spTree>
    <p:extLst>
      <p:ext uri="{BB962C8B-B14F-4D97-AF65-F5344CB8AC3E}">
        <p14:creationId xmlns:p14="http://schemas.microsoft.com/office/powerpoint/2010/main" val="2539581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27: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7" name="Google Shape;507;p27: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8372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28: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16" name="Google Shape;516;p28: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7" name="Google Shape;517;p28: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27</a:t>
            </a:fld>
            <a:endParaRPr/>
          </a:p>
        </p:txBody>
      </p:sp>
    </p:spTree>
    <p:extLst>
      <p:ext uri="{BB962C8B-B14F-4D97-AF65-F5344CB8AC3E}">
        <p14:creationId xmlns:p14="http://schemas.microsoft.com/office/powerpoint/2010/main" val="16800760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29: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36" name="Google Shape;536;p29: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p29: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28</a:t>
            </a:fld>
            <a:endParaRPr/>
          </a:p>
        </p:txBody>
      </p:sp>
    </p:spTree>
    <p:extLst>
      <p:ext uri="{BB962C8B-B14F-4D97-AF65-F5344CB8AC3E}">
        <p14:creationId xmlns:p14="http://schemas.microsoft.com/office/powerpoint/2010/main" val="2263541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30: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p30: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6549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31: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9" name="Google Shape;559;p31: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0594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32: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32: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6415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33: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6" name="Google Shape;586;p33: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22086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34: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97" name="Google Shape;597;p34: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8" name="Google Shape;598;p34: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33</a:t>
            </a:fld>
            <a:endParaRPr/>
          </a:p>
        </p:txBody>
      </p:sp>
    </p:spTree>
    <p:extLst>
      <p:ext uri="{BB962C8B-B14F-4D97-AF65-F5344CB8AC3E}">
        <p14:creationId xmlns:p14="http://schemas.microsoft.com/office/powerpoint/2010/main" val="1557800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35: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8" name="Google Shape;608;p35: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83704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36: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624" name="Google Shape;624;p36: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5" name="Google Shape;625;p36: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35</a:t>
            </a:fld>
            <a:endParaRPr/>
          </a:p>
        </p:txBody>
      </p:sp>
    </p:spTree>
    <p:extLst>
      <p:ext uri="{BB962C8B-B14F-4D97-AF65-F5344CB8AC3E}">
        <p14:creationId xmlns:p14="http://schemas.microsoft.com/office/powerpoint/2010/main" val="10806487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8F2A671-9245-44EF-867B-DB41723BF730}" type="slidenum">
              <a:rPr lang="en-US"/>
              <a:pPr/>
              <a:t>43</a:t>
            </a:fld>
            <a:endParaRPr lang="en-US"/>
          </a:p>
        </p:txBody>
      </p:sp>
      <p:sp>
        <p:nvSpPr>
          <p:cNvPr id="64515" name="Rectangle 2"/>
          <p:cNvSpPr>
            <a:spLocks noGrp="1" noRot="1" noChangeAspect="1" noChangeArrowheads="1" noTextEdit="1"/>
          </p:cNvSpPr>
          <p:nvPr>
            <p:ph type="sldImg"/>
          </p:nvPr>
        </p:nvSpPr>
        <p:spPr>
          <a:xfrm>
            <a:off x="1150938" y="690563"/>
            <a:ext cx="4562475" cy="3422650"/>
          </a:xfrm>
        </p:spPr>
      </p:sp>
      <p:sp>
        <p:nvSpPr>
          <p:cNvPr id="64516" name="Rectangle 3"/>
          <p:cNvSpPr>
            <a:spLocks noGrp="1" noChangeArrowheads="1"/>
          </p:cNvSpPr>
          <p:nvPr>
            <p:ph type="body" idx="1"/>
          </p:nvPr>
        </p:nvSpPr>
        <p:spPr>
          <a:xfrm>
            <a:off x="914400" y="4341813"/>
            <a:ext cx="5029200" cy="4113212"/>
          </a:xfrm>
          <a:noFill/>
        </p:spPr>
        <p:txBody>
          <a:bodyPr lIns="93287" tIns="46644" rIns="93287" bIns="46644"/>
          <a:lstStyle/>
          <a:p>
            <a:pPr eaLnBrk="1" hangingPunct="1"/>
            <a:endParaRPr lang="en-US"/>
          </a:p>
        </p:txBody>
      </p:sp>
    </p:spTree>
    <p:extLst>
      <p:ext uri="{BB962C8B-B14F-4D97-AF65-F5344CB8AC3E}">
        <p14:creationId xmlns:p14="http://schemas.microsoft.com/office/powerpoint/2010/main" val="36987518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C796F42D-2AEA-4D0A-B97F-9A2B801C3A6B}" type="slidenum">
              <a:rPr lang="en-US"/>
              <a:pPr/>
              <a:t>44</a:t>
            </a:fld>
            <a:endParaRPr lang="en-US"/>
          </a:p>
        </p:txBody>
      </p:sp>
      <p:sp>
        <p:nvSpPr>
          <p:cNvPr id="56323" name="Rectangle 2"/>
          <p:cNvSpPr>
            <a:spLocks noGrp="1" noRot="1" noChangeAspect="1" noChangeArrowheads="1" noTextEdit="1"/>
          </p:cNvSpPr>
          <p:nvPr>
            <p:ph type="sldImg"/>
          </p:nvPr>
        </p:nvSpPr>
        <p:spPr>
          <a:xfrm>
            <a:off x="1144588" y="685800"/>
            <a:ext cx="4572000" cy="3429000"/>
          </a:xfrm>
        </p:spPr>
      </p:sp>
      <p:sp>
        <p:nvSpPr>
          <p:cNvPr id="56324"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a:p>
        </p:txBody>
      </p:sp>
    </p:spTree>
    <p:extLst>
      <p:ext uri="{BB962C8B-B14F-4D97-AF65-F5344CB8AC3E}">
        <p14:creationId xmlns:p14="http://schemas.microsoft.com/office/powerpoint/2010/main" val="3258129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92091C77-EB5F-4CD1-85E7-5CEF9419AAFB}" type="slidenum">
              <a:rPr lang="en-US"/>
              <a:pPr/>
              <a:t>45</a:t>
            </a:fld>
            <a:endParaRPr lang="en-US"/>
          </a:p>
        </p:txBody>
      </p:sp>
      <p:sp>
        <p:nvSpPr>
          <p:cNvPr id="54275" name="Rectangle 2"/>
          <p:cNvSpPr>
            <a:spLocks noGrp="1" noRot="1" noChangeAspect="1" noChangeArrowheads="1" noTextEdit="1"/>
          </p:cNvSpPr>
          <p:nvPr>
            <p:ph type="sldImg"/>
          </p:nvPr>
        </p:nvSpPr>
        <p:spPr>
          <a:xfrm>
            <a:off x="1144588" y="685800"/>
            <a:ext cx="4572000" cy="3429000"/>
          </a:xfrm>
        </p:spPr>
      </p:sp>
      <p:sp>
        <p:nvSpPr>
          <p:cNvPr id="54276"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a:p>
        </p:txBody>
      </p:sp>
    </p:spTree>
    <p:extLst>
      <p:ext uri="{BB962C8B-B14F-4D97-AF65-F5344CB8AC3E}">
        <p14:creationId xmlns:p14="http://schemas.microsoft.com/office/powerpoint/2010/main" val="23305158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8770079C-483A-4D7D-AAC7-ACE2E002EA63}" type="slidenum">
              <a:rPr lang="en-US"/>
              <a:pPr/>
              <a:t>46</a:t>
            </a:fld>
            <a:endParaRPr lang="en-US"/>
          </a:p>
        </p:txBody>
      </p:sp>
      <p:sp>
        <p:nvSpPr>
          <p:cNvPr id="55299" name="Rectangle 2"/>
          <p:cNvSpPr>
            <a:spLocks noGrp="1" noRot="1" noChangeAspect="1" noChangeArrowheads="1" noTextEdit="1"/>
          </p:cNvSpPr>
          <p:nvPr>
            <p:ph type="sldImg"/>
          </p:nvPr>
        </p:nvSpPr>
        <p:spPr>
          <a:xfrm>
            <a:off x="1144588" y="685800"/>
            <a:ext cx="4572000" cy="3429000"/>
          </a:xfrm>
        </p:spPr>
      </p:sp>
      <p:sp>
        <p:nvSpPr>
          <p:cNvPr id="55300" name="Rectangle 3"/>
          <p:cNvSpPr>
            <a:spLocks noGrp="1" noChangeArrowheads="1"/>
          </p:cNvSpPr>
          <p:nvPr>
            <p:ph type="body" idx="1"/>
          </p:nvPr>
        </p:nvSpPr>
        <p:spPr>
          <a:xfrm>
            <a:off x="914400" y="4341814"/>
            <a:ext cx="5029200" cy="4116387"/>
          </a:xfrm>
          <a:noFill/>
        </p:spPr>
        <p:txBody>
          <a:bodyPr lIns="93287" tIns="46644" rIns="93287" bIns="46644"/>
          <a:lstStyle/>
          <a:p>
            <a:pPr eaLnBrk="1" hangingPunct="1"/>
            <a:endParaRPr lang="en-US"/>
          </a:p>
        </p:txBody>
      </p:sp>
    </p:spTree>
    <p:extLst>
      <p:ext uri="{BB962C8B-B14F-4D97-AF65-F5344CB8AC3E}">
        <p14:creationId xmlns:p14="http://schemas.microsoft.com/office/powerpoint/2010/main" val="3007104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C57016A9-61AC-4CE3-9F8F-1D8786B8274C}" type="slidenum">
              <a:rPr lang="en-US"/>
              <a:pPr/>
              <a:t>47</a:t>
            </a:fld>
            <a:endParaRPr lang="en-US"/>
          </a:p>
        </p:txBody>
      </p:sp>
      <p:sp>
        <p:nvSpPr>
          <p:cNvPr id="65539" name="Rectangle 2"/>
          <p:cNvSpPr>
            <a:spLocks noGrp="1" noRot="1" noChangeAspect="1" noChangeArrowheads="1" noTextEdit="1"/>
          </p:cNvSpPr>
          <p:nvPr>
            <p:ph type="sldImg"/>
          </p:nvPr>
        </p:nvSpPr>
        <p:spPr>
          <a:xfrm>
            <a:off x="1144588" y="685800"/>
            <a:ext cx="4568825" cy="3427413"/>
          </a:xfrm>
        </p:spPr>
      </p:sp>
      <p:sp>
        <p:nvSpPr>
          <p:cNvPr id="65540" name="Rectangle 3"/>
          <p:cNvSpPr>
            <a:spLocks noGrp="1" noChangeArrowheads="1"/>
          </p:cNvSpPr>
          <p:nvPr>
            <p:ph type="body" idx="1"/>
          </p:nvPr>
        </p:nvSpPr>
        <p:spPr>
          <a:xfrm>
            <a:off x="684215" y="4341814"/>
            <a:ext cx="5489575" cy="4116387"/>
          </a:xfrm>
          <a:noFill/>
        </p:spPr>
        <p:txBody>
          <a:bodyPr lIns="93287" tIns="46644" rIns="93287" bIns="46644"/>
          <a:lstStyle/>
          <a:p>
            <a:pPr eaLnBrk="1" hangingPunct="1"/>
            <a:endParaRPr lang="en-US"/>
          </a:p>
        </p:txBody>
      </p:sp>
    </p:spTree>
    <p:extLst>
      <p:ext uri="{BB962C8B-B14F-4D97-AF65-F5344CB8AC3E}">
        <p14:creationId xmlns:p14="http://schemas.microsoft.com/office/powerpoint/2010/main" val="13146216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7C0806F-E8CC-415B-A257-F7BC18CAF996}" type="slidenum">
              <a:rPr lang="en-US"/>
              <a:pPr/>
              <a:t>48</a:t>
            </a:fld>
            <a:endParaRPr lang="en-US"/>
          </a:p>
        </p:txBody>
      </p:sp>
      <p:sp>
        <p:nvSpPr>
          <p:cNvPr id="66563" name="Rectangle 2"/>
          <p:cNvSpPr>
            <a:spLocks noGrp="1" noRot="1" noChangeAspect="1" noChangeArrowheads="1" noTextEdit="1"/>
          </p:cNvSpPr>
          <p:nvPr>
            <p:ph type="sldImg"/>
          </p:nvPr>
        </p:nvSpPr>
        <p:spPr>
          <a:xfrm>
            <a:off x="1144588" y="685800"/>
            <a:ext cx="4568825" cy="3427413"/>
          </a:xfrm>
        </p:spPr>
      </p:sp>
      <p:sp>
        <p:nvSpPr>
          <p:cNvPr id="66564" name="Rectangle 3"/>
          <p:cNvSpPr>
            <a:spLocks noGrp="1" noChangeArrowheads="1"/>
          </p:cNvSpPr>
          <p:nvPr>
            <p:ph type="body" idx="1"/>
          </p:nvPr>
        </p:nvSpPr>
        <p:spPr>
          <a:xfrm>
            <a:off x="684215" y="4341814"/>
            <a:ext cx="5489575" cy="4116387"/>
          </a:xfrm>
          <a:noFill/>
        </p:spPr>
        <p:txBody>
          <a:bodyPr lIns="93287" tIns="46644" rIns="93287" bIns="46644"/>
          <a:lstStyle/>
          <a:p>
            <a:pPr eaLnBrk="1" hangingPunct="1"/>
            <a:endParaRPr lang="en-US"/>
          </a:p>
        </p:txBody>
      </p:sp>
    </p:spTree>
    <p:extLst>
      <p:ext uri="{BB962C8B-B14F-4D97-AF65-F5344CB8AC3E}">
        <p14:creationId xmlns:p14="http://schemas.microsoft.com/office/powerpoint/2010/main" val="18605187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E911A58F-03D4-4D39-BFF7-3006126F5FA4}" type="slidenum">
              <a:rPr lang="en-US"/>
              <a:pPr/>
              <a:t>49</a:t>
            </a:fld>
            <a:endParaRPr lang="en-US"/>
          </a:p>
        </p:txBody>
      </p:sp>
      <p:sp>
        <p:nvSpPr>
          <p:cNvPr id="67587" name="Rectangle 2"/>
          <p:cNvSpPr>
            <a:spLocks noGrp="1" noRot="1" noChangeAspect="1" noChangeArrowheads="1" noTextEdit="1"/>
          </p:cNvSpPr>
          <p:nvPr>
            <p:ph type="sldImg"/>
          </p:nvPr>
        </p:nvSpPr>
        <p:spPr>
          <a:xfrm>
            <a:off x="1144588" y="685800"/>
            <a:ext cx="4568825" cy="3427413"/>
          </a:xfrm>
        </p:spPr>
      </p:sp>
      <p:sp>
        <p:nvSpPr>
          <p:cNvPr id="67588" name="Rectangle 3"/>
          <p:cNvSpPr>
            <a:spLocks noGrp="1" noChangeArrowheads="1"/>
          </p:cNvSpPr>
          <p:nvPr>
            <p:ph type="body" idx="1"/>
          </p:nvPr>
        </p:nvSpPr>
        <p:spPr>
          <a:xfrm>
            <a:off x="684215" y="4341814"/>
            <a:ext cx="5489575" cy="4116387"/>
          </a:xfrm>
          <a:noFill/>
        </p:spPr>
        <p:txBody>
          <a:bodyPr lIns="93287" tIns="46644" rIns="93287" bIns="46644"/>
          <a:lstStyle/>
          <a:p>
            <a:pPr eaLnBrk="1" hangingPunct="1"/>
            <a:endParaRPr lang="en-US"/>
          </a:p>
        </p:txBody>
      </p:sp>
    </p:spTree>
    <p:extLst>
      <p:ext uri="{BB962C8B-B14F-4D97-AF65-F5344CB8AC3E}">
        <p14:creationId xmlns:p14="http://schemas.microsoft.com/office/powerpoint/2010/main" val="18874648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6DAACD3E-3168-4957-9AD4-8AE735AFE015}" type="slidenum">
              <a:rPr lang="en-US"/>
              <a:pPr/>
              <a:t>50</a:t>
            </a:fld>
            <a:endParaRPr lang="en-US"/>
          </a:p>
        </p:txBody>
      </p:sp>
      <p:sp>
        <p:nvSpPr>
          <p:cNvPr id="68611" name="Rectangle 2"/>
          <p:cNvSpPr>
            <a:spLocks noGrp="1" noRot="1" noChangeAspect="1" noChangeArrowheads="1" noTextEdit="1"/>
          </p:cNvSpPr>
          <p:nvPr>
            <p:ph type="sldImg"/>
          </p:nvPr>
        </p:nvSpPr>
        <p:spPr>
          <a:xfrm>
            <a:off x="1144588" y="685800"/>
            <a:ext cx="4568825" cy="3427413"/>
          </a:xfrm>
        </p:spPr>
      </p:sp>
      <p:sp>
        <p:nvSpPr>
          <p:cNvPr id="68612" name="Rectangle 3"/>
          <p:cNvSpPr>
            <a:spLocks noGrp="1" noChangeArrowheads="1"/>
          </p:cNvSpPr>
          <p:nvPr>
            <p:ph type="body" idx="1"/>
          </p:nvPr>
        </p:nvSpPr>
        <p:spPr>
          <a:xfrm>
            <a:off x="684215" y="4341814"/>
            <a:ext cx="5489575" cy="4116387"/>
          </a:xfrm>
          <a:noFill/>
        </p:spPr>
        <p:txBody>
          <a:bodyPr lIns="93287" tIns="46644" rIns="93287" bIns="46644"/>
          <a:lstStyle/>
          <a:p>
            <a:pPr eaLnBrk="1" hangingPunct="1"/>
            <a:endParaRPr lang="en-US"/>
          </a:p>
        </p:txBody>
      </p:sp>
    </p:spTree>
    <p:extLst>
      <p:ext uri="{BB962C8B-B14F-4D97-AF65-F5344CB8AC3E}">
        <p14:creationId xmlns:p14="http://schemas.microsoft.com/office/powerpoint/2010/main" val="6245349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itchFamily="66" charset="0"/>
              </a:defRPr>
            </a:lvl1pPr>
            <a:lvl2pPr marL="742950" indent="-285750">
              <a:defRPr>
                <a:solidFill>
                  <a:schemeClr val="tx1"/>
                </a:solidFill>
                <a:latin typeface="Comic Sans MS" pitchFamily="66" charset="0"/>
              </a:defRPr>
            </a:lvl2pPr>
            <a:lvl3pPr marL="1143000" indent="-228600">
              <a:defRPr>
                <a:solidFill>
                  <a:schemeClr val="tx1"/>
                </a:solidFill>
                <a:latin typeface="Comic Sans MS" pitchFamily="66" charset="0"/>
              </a:defRPr>
            </a:lvl3pPr>
            <a:lvl4pPr marL="1600200" indent="-228600">
              <a:defRPr>
                <a:solidFill>
                  <a:schemeClr val="tx1"/>
                </a:solidFill>
                <a:latin typeface="Comic Sans MS" pitchFamily="66" charset="0"/>
              </a:defRPr>
            </a:lvl4pPr>
            <a:lvl5pPr marL="2057400" indent="-228600">
              <a:defRPr>
                <a:solidFill>
                  <a:schemeClr val="tx1"/>
                </a:solidFill>
                <a:latin typeface="Comic Sans MS" pitchFamily="66" charset="0"/>
              </a:defRPr>
            </a:lvl5pPr>
            <a:lvl6pPr marL="2514600" indent="-228600" eaLnBrk="0" fontAlgn="base" hangingPunct="0">
              <a:spcBef>
                <a:spcPct val="0"/>
              </a:spcBef>
              <a:spcAft>
                <a:spcPct val="0"/>
              </a:spcAft>
              <a:defRPr>
                <a:solidFill>
                  <a:schemeClr val="tx1"/>
                </a:solidFill>
                <a:latin typeface="Comic Sans MS" pitchFamily="66" charset="0"/>
              </a:defRPr>
            </a:lvl6pPr>
            <a:lvl7pPr marL="2971800" indent="-228600" eaLnBrk="0" fontAlgn="base" hangingPunct="0">
              <a:spcBef>
                <a:spcPct val="0"/>
              </a:spcBef>
              <a:spcAft>
                <a:spcPct val="0"/>
              </a:spcAft>
              <a:defRPr>
                <a:solidFill>
                  <a:schemeClr val="tx1"/>
                </a:solidFill>
                <a:latin typeface="Comic Sans MS" pitchFamily="66" charset="0"/>
              </a:defRPr>
            </a:lvl7pPr>
            <a:lvl8pPr marL="3429000" indent="-228600" eaLnBrk="0" fontAlgn="base" hangingPunct="0">
              <a:spcBef>
                <a:spcPct val="0"/>
              </a:spcBef>
              <a:spcAft>
                <a:spcPct val="0"/>
              </a:spcAft>
              <a:defRPr>
                <a:solidFill>
                  <a:schemeClr val="tx1"/>
                </a:solidFill>
                <a:latin typeface="Comic Sans MS" pitchFamily="66" charset="0"/>
              </a:defRPr>
            </a:lvl8pPr>
            <a:lvl9pPr marL="3886200" indent="-228600" eaLnBrk="0" fontAlgn="base" hangingPunct="0">
              <a:spcBef>
                <a:spcPct val="0"/>
              </a:spcBef>
              <a:spcAft>
                <a:spcPct val="0"/>
              </a:spcAft>
              <a:defRPr>
                <a:solidFill>
                  <a:schemeClr val="tx1"/>
                </a:solidFill>
                <a:latin typeface="Comic Sans MS" pitchFamily="66" charset="0"/>
              </a:defRPr>
            </a:lvl9pPr>
          </a:lstStyle>
          <a:p>
            <a:fld id="{B5D48985-B39B-491A-9D0B-911A3E35D676}" type="slidenum">
              <a:rPr lang="en-US" smtClean="0">
                <a:latin typeface="Arial" pitchFamily="34" charset="0"/>
              </a:rPr>
              <a:pPr/>
              <a:t>52</a:t>
            </a:fld>
            <a:endParaRPr lang="en-US">
              <a:latin typeface="Arial" pitchFamily="34" charset="0"/>
            </a:endParaRPr>
          </a:p>
        </p:txBody>
      </p:sp>
      <p:sp>
        <p:nvSpPr>
          <p:cNvPr id="11267" name="Rectangle 2"/>
          <p:cNvSpPr>
            <a:spLocks noGrp="1" noRot="1" noChangeAspect="1" noChangeArrowheads="1" noTextEdit="1"/>
          </p:cNvSpPr>
          <p:nvPr>
            <p:ph type="sldImg"/>
          </p:nvPr>
        </p:nvSpPr>
        <p:spPr>
          <a:xfrm>
            <a:off x="987425" y="696913"/>
            <a:ext cx="5035550" cy="3486150"/>
          </a:xfrm>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itchFamily="66" charset="0"/>
              </a:defRPr>
            </a:lvl1pPr>
            <a:lvl2pPr marL="742950" indent="-285750">
              <a:defRPr>
                <a:solidFill>
                  <a:schemeClr val="tx1"/>
                </a:solidFill>
                <a:latin typeface="Comic Sans MS" pitchFamily="66" charset="0"/>
              </a:defRPr>
            </a:lvl2pPr>
            <a:lvl3pPr marL="1143000" indent="-228600">
              <a:defRPr>
                <a:solidFill>
                  <a:schemeClr val="tx1"/>
                </a:solidFill>
                <a:latin typeface="Comic Sans MS" pitchFamily="66" charset="0"/>
              </a:defRPr>
            </a:lvl3pPr>
            <a:lvl4pPr marL="1600200" indent="-228600">
              <a:defRPr>
                <a:solidFill>
                  <a:schemeClr val="tx1"/>
                </a:solidFill>
                <a:latin typeface="Comic Sans MS" pitchFamily="66" charset="0"/>
              </a:defRPr>
            </a:lvl4pPr>
            <a:lvl5pPr marL="2057400" indent="-228600">
              <a:defRPr>
                <a:solidFill>
                  <a:schemeClr val="tx1"/>
                </a:solidFill>
                <a:latin typeface="Comic Sans MS" pitchFamily="66" charset="0"/>
              </a:defRPr>
            </a:lvl5pPr>
            <a:lvl6pPr marL="2514600" indent="-228600" eaLnBrk="0" fontAlgn="base" hangingPunct="0">
              <a:spcBef>
                <a:spcPct val="0"/>
              </a:spcBef>
              <a:spcAft>
                <a:spcPct val="0"/>
              </a:spcAft>
              <a:defRPr>
                <a:solidFill>
                  <a:schemeClr val="tx1"/>
                </a:solidFill>
                <a:latin typeface="Comic Sans MS" pitchFamily="66" charset="0"/>
              </a:defRPr>
            </a:lvl6pPr>
            <a:lvl7pPr marL="2971800" indent="-228600" eaLnBrk="0" fontAlgn="base" hangingPunct="0">
              <a:spcBef>
                <a:spcPct val="0"/>
              </a:spcBef>
              <a:spcAft>
                <a:spcPct val="0"/>
              </a:spcAft>
              <a:defRPr>
                <a:solidFill>
                  <a:schemeClr val="tx1"/>
                </a:solidFill>
                <a:latin typeface="Comic Sans MS" pitchFamily="66" charset="0"/>
              </a:defRPr>
            </a:lvl7pPr>
            <a:lvl8pPr marL="3429000" indent="-228600" eaLnBrk="0" fontAlgn="base" hangingPunct="0">
              <a:spcBef>
                <a:spcPct val="0"/>
              </a:spcBef>
              <a:spcAft>
                <a:spcPct val="0"/>
              </a:spcAft>
              <a:defRPr>
                <a:solidFill>
                  <a:schemeClr val="tx1"/>
                </a:solidFill>
                <a:latin typeface="Comic Sans MS" pitchFamily="66" charset="0"/>
              </a:defRPr>
            </a:lvl8pPr>
            <a:lvl9pPr marL="3886200" indent="-228600" eaLnBrk="0" fontAlgn="base" hangingPunct="0">
              <a:spcBef>
                <a:spcPct val="0"/>
              </a:spcBef>
              <a:spcAft>
                <a:spcPct val="0"/>
              </a:spcAft>
              <a:defRPr>
                <a:solidFill>
                  <a:schemeClr val="tx1"/>
                </a:solidFill>
                <a:latin typeface="Comic Sans MS" pitchFamily="66" charset="0"/>
              </a:defRPr>
            </a:lvl9pPr>
          </a:lstStyle>
          <a:p>
            <a:fld id="{6D8811DB-8061-4807-8A83-30692B5C333E}" type="slidenum">
              <a:rPr lang="en-US" smtClean="0">
                <a:latin typeface="Arial" pitchFamily="34" charset="0"/>
              </a:rPr>
              <a:pPr/>
              <a:t>53</a:t>
            </a:fld>
            <a:endParaRPr lang="en-US">
              <a:latin typeface="Arial" pitchFamily="34"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itchFamily="66" charset="0"/>
              </a:defRPr>
            </a:lvl1pPr>
            <a:lvl2pPr marL="742950" indent="-285750">
              <a:defRPr>
                <a:solidFill>
                  <a:schemeClr val="tx1"/>
                </a:solidFill>
                <a:latin typeface="Comic Sans MS" pitchFamily="66" charset="0"/>
              </a:defRPr>
            </a:lvl2pPr>
            <a:lvl3pPr marL="1143000" indent="-228600">
              <a:defRPr>
                <a:solidFill>
                  <a:schemeClr val="tx1"/>
                </a:solidFill>
                <a:latin typeface="Comic Sans MS" pitchFamily="66" charset="0"/>
              </a:defRPr>
            </a:lvl3pPr>
            <a:lvl4pPr marL="1600200" indent="-228600">
              <a:defRPr>
                <a:solidFill>
                  <a:schemeClr val="tx1"/>
                </a:solidFill>
                <a:latin typeface="Comic Sans MS" pitchFamily="66" charset="0"/>
              </a:defRPr>
            </a:lvl4pPr>
            <a:lvl5pPr marL="2057400" indent="-228600">
              <a:defRPr>
                <a:solidFill>
                  <a:schemeClr val="tx1"/>
                </a:solidFill>
                <a:latin typeface="Comic Sans MS" pitchFamily="66" charset="0"/>
              </a:defRPr>
            </a:lvl5pPr>
            <a:lvl6pPr marL="2514600" indent="-228600" eaLnBrk="0" fontAlgn="base" hangingPunct="0">
              <a:spcBef>
                <a:spcPct val="0"/>
              </a:spcBef>
              <a:spcAft>
                <a:spcPct val="0"/>
              </a:spcAft>
              <a:defRPr>
                <a:solidFill>
                  <a:schemeClr val="tx1"/>
                </a:solidFill>
                <a:latin typeface="Comic Sans MS" pitchFamily="66" charset="0"/>
              </a:defRPr>
            </a:lvl6pPr>
            <a:lvl7pPr marL="2971800" indent="-228600" eaLnBrk="0" fontAlgn="base" hangingPunct="0">
              <a:spcBef>
                <a:spcPct val="0"/>
              </a:spcBef>
              <a:spcAft>
                <a:spcPct val="0"/>
              </a:spcAft>
              <a:defRPr>
                <a:solidFill>
                  <a:schemeClr val="tx1"/>
                </a:solidFill>
                <a:latin typeface="Comic Sans MS" pitchFamily="66" charset="0"/>
              </a:defRPr>
            </a:lvl7pPr>
            <a:lvl8pPr marL="3429000" indent="-228600" eaLnBrk="0" fontAlgn="base" hangingPunct="0">
              <a:spcBef>
                <a:spcPct val="0"/>
              </a:spcBef>
              <a:spcAft>
                <a:spcPct val="0"/>
              </a:spcAft>
              <a:defRPr>
                <a:solidFill>
                  <a:schemeClr val="tx1"/>
                </a:solidFill>
                <a:latin typeface="Comic Sans MS" pitchFamily="66" charset="0"/>
              </a:defRPr>
            </a:lvl8pPr>
            <a:lvl9pPr marL="3886200" indent="-228600" eaLnBrk="0" fontAlgn="base" hangingPunct="0">
              <a:spcBef>
                <a:spcPct val="0"/>
              </a:spcBef>
              <a:spcAft>
                <a:spcPct val="0"/>
              </a:spcAft>
              <a:defRPr>
                <a:solidFill>
                  <a:schemeClr val="tx1"/>
                </a:solidFill>
                <a:latin typeface="Comic Sans MS" pitchFamily="66" charset="0"/>
              </a:defRPr>
            </a:lvl9pPr>
          </a:lstStyle>
          <a:p>
            <a:fld id="{B9BD09CC-8C9B-41FC-A546-86339D908D1B}" type="slidenum">
              <a:rPr lang="en-US" smtClean="0">
                <a:latin typeface="Arial" pitchFamily="34" charset="0"/>
              </a:rPr>
              <a:pPr/>
              <a:t>58</a:t>
            </a:fld>
            <a:endParaRPr lang="en-US">
              <a:latin typeface="Arial" pitchFamily="34" charset="0"/>
            </a:endParaRPr>
          </a:p>
        </p:txBody>
      </p:sp>
      <p:sp>
        <p:nvSpPr>
          <p:cNvPr id="15363" name="Rectangle 2"/>
          <p:cNvSpPr>
            <a:spLocks noGrp="1" noRot="1" noChangeAspect="1" noChangeArrowheads="1" noTextEdit="1"/>
          </p:cNvSpPr>
          <p:nvPr>
            <p:ph type="sldImg"/>
          </p:nvPr>
        </p:nvSpPr>
        <p:spPr>
          <a:xfrm>
            <a:off x="987425" y="696913"/>
            <a:ext cx="5035550" cy="3486150"/>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50"/>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0"/>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0"/>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51"/>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51"/>
          <p:cNvSpPr txBox="1">
            <a:spLocks noGrp="1"/>
          </p:cNvSpPr>
          <p:nvPr>
            <p:ph type="body" idx="1"/>
          </p:nvPr>
        </p:nvSpPr>
        <p:spPr>
          <a:xfrm>
            <a:off x="495300" y="1600200"/>
            <a:ext cx="8915400" cy="452596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2" name="Google Shape;22;p51"/>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1"/>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1"/>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52"/>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52"/>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2"/>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2"/>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30"/>
        <p:cNvGrpSpPr/>
        <p:nvPr/>
      </p:nvGrpSpPr>
      <p:grpSpPr>
        <a:xfrm>
          <a:off x="0" y="0"/>
          <a:ext cx="0" cy="0"/>
          <a:chOff x="0" y="0"/>
          <a:chExt cx="0" cy="0"/>
        </a:xfrm>
      </p:grpSpPr>
      <p:sp>
        <p:nvSpPr>
          <p:cNvPr id="31" name="Google Shape;31;p53"/>
          <p:cNvSpPr txBox="1">
            <a:spLocks noGrp="1"/>
          </p:cNvSpPr>
          <p:nvPr>
            <p:ph type="title"/>
          </p:nvPr>
        </p:nvSpPr>
        <p:spPr>
          <a:xfrm>
            <a:off x="495300" y="274760"/>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2" name="Google Shape;32;p53"/>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3"/>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3"/>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1"/>
        <p:cNvGrpSpPr/>
        <p:nvPr/>
      </p:nvGrpSpPr>
      <p:grpSpPr>
        <a:xfrm>
          <a:off x="0" y="0"/>
          <a:ext cx="0" cy="0"/>
          <a:chOff x="0" y="0"/>
          <a:chExt cx="0" cy="0"/>
        </a:xfrm>
      </p:grpSpPr>
      <p:sp>
        <p:nvSpPr>
          <p:cNvPr id="42" name="Google Shape;42;p55"/>
          <p:cNvSpPr txBox="1">
            <a:spLocks noGrp="1"/>
          </p:cNvSpPr>
          <p:nvPr>
            <p:ph type="title"/>
          </p:nvPr>
        </p:nvSpPr>
        <p:spPr>
          <a:xfrm rot="5400000">
            <a:off x="5370634" y="2085976"/>
            <a:ext cx="5851281" cy="22288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3" name="Google Shape;43;p55"/>
          <p:cNvSpPr txBox="1">
            <a:spLocks noGrp="1"/>
          </p:cNvSpPr>
          <p:nvPr>
            <p:ph type="body" idx="1"/>
          </p:nvPr>
        </p:nvSpPr>
        <p:spPr>
          <a:xfrm rot="5400000">
            <a:off x="802868" y="-32808"/>
            <a:ext cx="5851281" cy="6466417"/>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4" name="Google Shape;44;p55"/>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5"/>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55"/>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7"/>
        <p:cNvGrpSpPr/>
        <p:nvPr/>
      </p:nvGrpSpPr>
      <p:grpSpPr>
        <a:xfrm>
          <a:off x="0" y="0"/>
          <a:ext cx="0" cy="0"/>
          <a:chOff x="0" y="0"/>
          <a:chExt cx="0" cy="0"/>
        </a:xfrm>
      </p:grpSpPr>
      <p:sp>
        <p:nvSpPr>
          <p:cNvPr id="48" name="Google Shape;48;p56"/>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56"/>
          <p:cNvSpPr txBox="1">
            <a:spLocks noGrp="1"/>
          </p:cNvSpPr>
          <p:nvPr>
            <p:ph type="body" idx="1"/>
          </p:nvPr>
        </p:nvSpPr>
        <p:spPr>
          <a:xfrm rot="5400000">
            <a:off x="2690019" y="-594519"/>
            <a:ext cx="4525962" cy="89154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 name="Google Shape;50;p56"/>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6"/>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6"/>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
        <p:cNvGrpSpPr/>
        <p:nvPr/>
      </p:nvGrpSpPr>
      <p:grpSpPr>
        <a:xfrm>
          <a:off x="0" y="0"/>
          <a:ext cx="0" cy="0"/>
          <a:chOff x="0" y="0"/>
          <a:chExt cx="0" cy="0"/>
        </a:xfrm>
      </p:grpSpPr>
      <p:sp>
        <p:nvSpPr>
          <p:cNvPr id="54" name="Google Shape;54;p57"/>
          <p:cNvSpPr txBox="1">
            <a:spLocks noGrp="1"/>
          </p:cNvSpPr>
          <p:nvPr>
            <p:ph type="title"/>
          </p:nvPr>
        </p:nvSpPr>
        <p:spPr>
          <a:xfrm>
            <a:off x="1942219" y="4800600"/>
            <a:ext cx="5943600" cy="56710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 name="Google Shape;55;p57"/>
          <p:cNvSpPr>
            <a:spLocks noGrp="1"/>
          </p:cNvSpPr>
          <p:nvPr>
            <p:ph type="pic" idx="2"/>
          </p:nvPr>
        </p:nvSpPr>
        <p:spPr>
          <a:xfrm>
            <a:off x="1942219" y="613263"/>
            <a:ext cx="59436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6" name="Google Shape;56;p57"/>
          <p:cNvSpPr txBox="1">
            <a:spLocks noGrp="1"/>
          </p:cNvSpPr>
          <p:nvPr>
            <p:ph type="body" idx="1"/>
          </p:nvPr>
        </p:nvSpPr>
        <p:spPr>
          <a:xfrm>
            <a:off x="1942219" y="5367704"/>
            <a:ext cx="5943600" cy="804496"/>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57" name="Google Shape;57;p57"/>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7"/>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57"/>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58"/>
          <p:cNvSpPr txBox="1">
            <a:spLocks noGrp="1"/>
          </p:cNvSpPr>
          <p:nvPr>
            <p:ph type="title"/>
          </p:nvPr>
        </p:nvSpPr>
        <p:spPr>
          <a:xfrm>
            <a:off x="495300" y="272562"/>
            <a:ext cx="3258433" cy="1162783"/>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2" name="Google Shape;62;p58"/>
          <p:cNvSpPr txBox="1">
            <a:spLocks noGrp="1"/>
          </p:cNvSpPr>
          <p:nvPr>
            <p:ph type="body" idx="1"/>
          </p:nvPr>
        </p:nvSpPr>
        <p:spPr>
          <a:xfrm>
            <a:off x="3872972" y="272562"/>
            <a:ext cx="5537728" cy="5853479"/>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63" name="Google Shape;63;p58"/>
          <p:cNvSpPr txBox="1">
            <a:spLocks noGrp="1"/>
          </p:cNvSpPr>
          <p:nvPr>
            <p:ph type="body" idx="2"/>
          </p:nvPr>
        </p:nvSpPr>
        <p:spPr>
          <a:xfrm>
            <a:off x="495300" y="1435344"/>
            <a:ext cx="3258433" cy="4690696"/>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64" name="Google Shape;64;p58"/>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58"/>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58"/>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7"/>
        <p:cNvGrpSpPr/>
        <p:nvPr/>
      </p:nvGrpSpPr>
      <p:grpSpPr>
        <a:xfrm>
          <a:off x="0" y="0"/>
          <a:ext cx="0" cy="0"/>
          <a:chOff x="0" y="0"/>
          <a:chExt cx="0" cy="0"/>
        </a:xfrm>
      </p:grpSpPr>
      <p:sp>
        <p:nvSpPr>
          <p:cNvPr id="68" name="Google Shape;68;p59"/>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9" name="Google Shape;69;p59"/>
          <p:cNvSpPr txBox="1">
            <a:spLocks noGrp="1"/>
          </p:cNvSpPr>
          <p:nvPr>
            <p:ph type="body" idx="1"/>
          </p:nvPr>
        </p:nvSpPr>
        <p:spPr>
          <a:xfrm>
            <a:off x="495300" y="1535358"/>
            <a:ext cx="4377444" cy="639640"/>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70" name="Google Shape;70;p59"/>
          <p:cNvSpPr txBox="1">
            <a:spLocks noGrp="1"/>
          </p:cNvSpPr>
          <p:nvPr>
            <p:ph type="body" idx="2"/>
          </p:nvPr>
        </p:nvSpPr>
        <p:spPr>
          <a:xfrm>
            <a:off x="495300" y="2174997"/>
            <a:ext cx="4377444" cy="3951043"/>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71" name="Google Shape;71;p59"/>
          <p:cNvSpPr txBox="1">
            <a:spLocks noGrp="1"/>
          </p:cNvSpPr>
          <p:nvPr>
            <p:ph type="body" idx="3"/>
          </p:nvPr>
        </p:nvSpPr>
        <p:spPr>
          <a:xfrm>
            <a:off x="5033259" y="1535358"/>
            <a:ext cx="4377442" cy="639640"/>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72" name="Google Shape;72;p59"/>
          <p:cNvSpPr txBox="1">
            <a:spLocks noGrp="1"/>
          </p:cNvSpPr>
          <p:nvPr>
            <p:ph type="body" idx="4"/>
          </p:nvPr>
        </p:nvSpPr>
        <p:spPr>
          <a:xfrm>
            <a:off x="5033259" y="2174997"/>
            <a:ext cx="4377442" cy="3951043"/>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73" name="Google Shape;73;p59"/>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9"/>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59"/>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6"/>
        <p:cNvGrpSpPr/>
        <p:nvPr/>
      </p:nvGrpSpPr>
      <p:grpSpPr>
        <a:xfrm>
          <a:off x="0" y="0"/>
          <a:ext cx="0" cy="0"/>
          <a:chOff x="0" y="0"/>
          <a:chExt cx="0" cy="0"/>
        </a:xfrm>
      </p:grpSpPr>
      <p:sp>
        <p:nvSpPr>
          <p:cNvPr id="77" name="Google Shape;77;p60"/>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8" name="Google Shape;78;p60"/>
          <p:cNvSpPr txBox="1">
            <a:spLocks noGrp="1"/>
          </p:cNvSpPr>
          <p:nvPr>
            <p:ph type="body" idx="1"/>
          </p:nvPr>
        </p:nvSpPr>
        <p:spPr>
          <a:xfrm>
            <a:off x="495300" y="1600201"/>
            <a:ext cx="4347633" cy="452584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79" name="Google Shape;79;p60"/>
          <p:cNvSpPr txBox="1">
            <a:spLocks noGrp="1"/>
          </p:cNvSpPr>
          <p:nvPr>
            <p:ph type="body" idx="2"/>
          </p:nvPr>
        </p:nvSpPr>
        <p:spPr>
          <a:xfrm>
            <a:off x="5063067" y="1600201"/>
            <a:ext cx="4347633" cy="452584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80" name="Google Shape;80;p60"/>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60"/>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0"/>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3"/>
        <p:cNvGrpSpPr/>
        <p:nvPr/>
      </p:nvGrpSpPr>
      <p:grpSpPr>
        <a:xfrm>
          <a:off x="0" y="0"/>
          <a:ext cx="0" cy="0"/>
          <a:chOff x="0" y="0"/>
          <a:chExt cx="0" cy="0"/>
        </a:xfrm>
      </p:grpSpPr>
      <p:sp>
        <p:nvSpPr>
          <p:cNvPr id="84" name="Google Shape;84;p61"/>
          <p:cNvSpPr txBox="1">
            <a:spLocks noGrp="1"/>
          </p:cNvSpPr>
          <p:nvPr>
            <p:ph type="title"/>
          </p:nvPr>
        </p:nvSpPr>
        <p:spPr>
          <a:xfrm>
            <a:off x="781933" y="4407145"/>
            <a:ext cx="8420100" cy="136170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5" name="Google Shape;85;p61"/>
          <p:cNvSpPr txBox="1">
            <a:spLocks noGrp="1"/>
          </p:cNvSpPr>
          <p:nvPr>
            <p:ph type="body" idx="1"/>
          </p:nvPr>
        </p:nvSpPr>
        <p:spPr>
          <a:xfrm>
            <a:off x="781933" y="2906958"/>
            <a:ext cx="84201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86" name="Google Shape;86;p61"/>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61"/>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61"/>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10/12/26</a:t>
            </a:fld>
            <a:endParaRPr lang="en-US"/>
          </a:p>
        </p:txBody>
      </p:sp>
      <p:sp>
        <p:nvSpPr>
          <p:cNvPr id="4" name="Holder 4"/>
          <p:cNvSpPr>
            <a:spLocks noGrp="1"/>
          </p:cNvSpPr>
          <p:nvPr>
            <p:ph type="sldNum" sz="quarter" idx="7"/>
          </p:nvPr>
        </p:nvSpPr>
        <p:spPr/>
        <p:txBody>
          <a:bodyPr lIns="0" tIns="0" rIns="0" bIns="0"/>
          <a:lstStyle>
            <a:lvl1pPr>
              <a:defRPr sz="1097" b="1" i="0">
                <a:solidFill>
                  <a:schemeClr val="tx1"/>
                </a:solidFill>
                <a:latin typeface="Trebuchet MS"/>
                <a:cs typeface="Trebuchet MS"/>
              </a:defRPr>
            </a:lvl1pPr>
          </a:lstStyle>
          <a:p>
            <a:pPr marL="226497">
              <a:lnSpc>
                <a:spcPts val="1560"/>
              </a:lnSpc>
            </a:pPr>
            <a:r>
              <a:rPr lang="en-ID" sz="1300">
                <a:solidFill>
                  <a:srgbClr val="001F5F"/>
                </a:solidFill>
              </a:rPr>
              <a:t>Pasal</a:t>
            </a:r>
            <a:r>
              <a:rPr lang="en-ID" sz="1300" spc="-20">
                <a:solidFill>
                  <a:srgbClr val="001F5F"/>
                </a:solidFill>
              </a:rPr>
              <a:t> </a:t>
            </a:r>
            <a:fld id="{81D60167-4931-47E6-BA6A-407CBD079E47}" type="slidenum">
              <a:rPr sz="1300" smtClean="0">
                <a:solidFill>
                  <a:srgbClr val="001F5F"/>
                </a:solidFill>
              </a:rPr>
              <a:pPr marL="226497">
                <a:lnSpc>
                  <a:spcPts val="1560"/>
                </a:lnSpc>
              </a:pPr>
              <a:t>‹#›</a:t>
            </a:fld>
            <a:r>
              <a:rPr sz="1300" spc="-20">
                <a:solidFill>
                  <a:srgbClr val="001F5F"/>
                </a:solidFill>
              </a:rPr>
              <a:t> </a:t>
            </a:r>
            <a:r>
              <a:rPr sz="1300">
                <a:solidFill>
                  <a:srgbClr val="001F5F"/>
                </a:solidFill>
              </a:rPr>
              <a:t>PMK</a:t>
            </a:r>
            <a:r>
              <a:rPr sz="1300" spc="-20">
                <a:solidFill>
                  <a:srgbClr val="001F5F"/>
                </a:solidFill>
              </a:rPr>
              <a:t> </a:t>
            </a:r>
            <a:r>
              <a:rPr sz="1300" spc="-8">
                <a:solidFill>
                  <a:srgbClr val="001F5F"/>
                </a:solidFill>
              </a:rPr>
              <a:t>80/2023</a:t>
            </a:r>
            <a:endParaRPr sz="1300"/>
          </a:p>
        </p:txBody>
      </p:sp>
    </p:spTree>
    <p:extLst>
      <p:ext uri="{BB962C8B-B14F-4D97-AF65-F5344CB8AC3E}">
        <p14:creationId xmlns:p14="http://schemas.microsoft.com/office/powerpoint/2010/main" val="4081353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4875"/>
            </a:lvl1pPr>
          </a:lstStyle>
          <a:p>
            <a:r>
              <a:rPr lang="en-US"/>
              <a:t>Click to edit Master title style</a:t>
            </a:r>
          </a:p>
        </p:txBody>
      </p:sp>
      <p:sp>
        <p:nvSpPr>
          <p:cNvPr id="3" name="Subtitle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p>
        </p:txBody>
      </p:sp>
      <p:sp>
        <p:nvSpPr>
          <p:cNvPr id="4" name="Date Placeholder 3"/>
          <p:cNvSpPr>
            <a:spLocks noGrp="1"/>
          </p:cNvSpPr>
          <p:nvPr>
            <p:ph type="dt" sz="half" idx="10"/>
          </p:nvPr>
        </p:nvSpPr>
        <p:spPr/>
        <p:txBody>
          <a:bodyPr/>
          <a:lstStyle/>
          <a:p>
            <a:fld id="{0437304B-4266-4CED-9FE7-C9F5C3BD4270}"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7BDAC4-714F-4BA4-90F2-0D859B719090}" type="slidenum">
              <a:rPr lang="en-US" smtClean="0"/>
              <a:t>‹#›</a:t>
            </a:fld>
            <a:endParaRPr lang="en-US"/>
          </a:p>
        </p:txBody>
      </p:sp>
    </p:spTree>
    <p:extLst>
      <p:ext uri="{BB962C8B-B14F-4D97-AF65-F5344CB8AC3E}">
        <p14:creationId xmlns:p14="http://schemas.microsoft.com/office/powerpoint/2010/main" val="1145154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9"/>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1" name="Google Shape;11;p49"/>
          <p:cNvSpPr txBox="1">
            <a:spLocks noGrp="1"/>
          </p:cNvSpPr>
          <p:nvPr>
            <p:ph type="body" idx="1"/>
          </p:nvPr>
        </p:nvSpPr>
        <p:spPr>
          <a:xfrm>
            <a:off x="495300" y="1600200"/>
            <a:ext cx="8915400" cy="4525962"/>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49"/>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49"/>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49"/>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0.png"/><Relationship Id="rId21" Type="http://schemas.openxmlformats.org/officeDocument/2006/relationships/image" Target="../media/image38.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42.png"/><Relationship Id="rId2" Type="http://schemas.openxmlformats.org/officeDocument/2006/relationships/image" Target="../media/image19.png"/><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24" Type="http://schemas.openxmlformats.org/officeDocument/2006/relationships/image" Target="../media/image41.png"/><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40.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13.xml"/><Relationship Id="rId5" Type="http://schemas.openxmlformats.org/officeDocument/2006/relationships/image" Target="../media/image55.jpeg"/><Relationship Id="rId4" Type="http://schemas.openxmlformats.org/officeDocument/2006/relationships/image" Target="../media/image54.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Tree>
  </p:cSld>
  <p:clrMapOvr>
    <a:masterClrMapping/>
  </p:clrMapOvr>
  <p:transition spd="slow" advClick="0" advTm="75000">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
          <p:cNvSpPr txBox="1">
            <a:spLocks noGrp="1"/>
          </p:cNvSpPr>
          <p:nvPr>
            <p:ph type="body" idx="1"/>
          </p:nvPr>
        </p:nvSpPr>
        <p:spPr>
          <a:xfrm>
            <a:off x="0" y="0"/>
            <a:ext cx="9906000" cy="6858000"/>
          </a:xfrm>
          <a:prstGeom prst="rect">
            <a:avLst/>
          </a:prstGeom>
          <a:solidFill>
            <a:srgbClr val="000080"/>
          </a:solid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dk1"/>
              </a:buClr>
              <a:buSzPts val="1600"/>
              <a:buFont typeface="Arial"/>
              <a:buNone/>
            </a:pPr>
            <a:endParaRPr sz="1600" b="1" i="0" u="none">
              <a:solidFill>
                <a:schemeClr val="lt1"/>
              </a:solidFill>
              <a:latin typeface="Arial"/>
              <a:ea typeface="Arial"/>
              <a:cs typeface="Arial"/>
              <a:sym typeface="Arial"/>
            </a:endParaRPr>
          </a:p>
          <a:p>
            <a:pPr marL="342900" lvl="0" indent="-342900" algn="ctr" rtl="0">
              <a:lnSpc>
                <a:spcPct val="100000"/>
              </a:lnSpc>
              <a:spcBef>
                <a:spcPts val="320"/>
              </a:spcBef>
              <a:spcAft>
                <a:spcPts val="0"/>
              </a:spcAft>
              <a:buClr>
                <a:schemeClr val="dk1"/>
              </a:buClr>
              <a:buSzPts val="1600"/>
              <a:buFont typeface="Arial"/>
              <a:buNone/>
            </a:pPr>
            <a:endParaRPr sz="1600" b="1" i="0" u="none">
              <a:solidFill>
                <a:schemeClr val="lt1"/>
              </a:solidFill>
              <a:latin typeface="Arial"/>
              <a:ea typeface="Arial"/>
              <a:cs typeface="Arial"/>
              <a:sym typeface="Arial"/>
            </a:endParaRPr>
          </a:p>
          <a:p>
            <a:pPr marL="342900" lvl="0" indent="-342900" algn="ctr" rtl="0">
              <a:lnSpc>
                <a:spcPct val="100000"/>
              </a:lnSpc>
              <a:spcBef>
                <a:spcPts val="320"/>
              </a:spcBef>
              <a:spcAft>
                <a:spcPts val="0"/>
              </a:spcAft>
              <a:buClr>
                <a:schemeClr val="dk1"/>
              </a:buClr>
              <a:buSzPts val="1600"/>
              <a:buFont typeface="Arial"/>
              <a:buNone/>
            </a:pPr>
            <a:endParaRPr sz="1600" b="1" i="0" u="none">
              <a:solidFill>
                <a:schemeClr val="lt1"/>
              </a:solidFill>
              <a:latin typeface="Arial"/>
              <a:ea typeface="Arial"/>
              <a:cs typeface="Arial"/>
              <a:sym typeface="Arial"/>
            </a:endParaRPr>
          </a:p>
          <a:p>
            <a:pPr marL="342900" lvl="0" indent="-241300" algn="l" rtl="0">
              <a:spcBef>
                <a:spcPts val="320"/>
              </a:spcBef>
              <a:spcAft>
                <a:spcPts val="0"/>
              </a:spcAft>
              <a:buClr>
                <a:schemeClr val="dk1"/>
              </a:buClr>
              <a:buSzPts val="1600"/>
              <a:buFont typeface="Arial"/>
              <a:buNone/>
            </a:pPr>
            <a:endParaRPr sz="1600" b="1" i="0" u="none">
              <a:solidFill>
                <a:schemeClr val="lt1"/>
              </a:solidFill>
              <a:latin typeface="Arial"/>
              <a:ea typeface="Arial"/>
              <a:cs typeface="Arial"/>
              <a:sym typeface="Arial"/>
            </a:endParaRPr>
          </a:p>
        </p:txBody>
      </p:sp>
      <p:sp>
        <p:nvSpPr>
          <p:cNvPr id="101" name="Google Shape;101;p2"/>
          <p:cNvSpPr txBox="1"/>
          <p:nvPr/>
        </p:nvSpPr>
        <p:spPr>
          <a:xfrm>
            <a:off x="0" y="0"/>
            <a:ext cx="3095625" cy="6858000"/>
          </a:xfrm>
          <a:prstGeom prst="rect">
            <a:avLst/>
          </a:prstGeom>
          <a:solidFill>
            <a:schemeClr val="l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None/>
            </a:pPr>
            <a:endParaRPr sz="800" b="0" i="0" u="none">
              <a:solidFill>
                <a:srgbClr val="060680"/>
              </a:solidFill>
              <a:latin typeface="Arial"/>
              <a:ea typeface="Arial"/>
              <a:cs typeface="Arial"/>
              <a:sym typeface="Arial"/>
            </a:endParaRPr>
          </a:p>
        </p:txBody>
      </p:sp>
      <p:sp>
        <p:nvSpPr>
          <p:cNvPr id="102" name="Google Shape;102;p2"/>
          <p:cNvSpPr txBox="1"/>
          <p:nvPr/>
        </p:nvSpPr>
        <p:spPr>
          <a:xfrm>
            <a:off x="3381375" y="1528762"/>
            <a:ext cx="6215062" cy="3387725"/>
          </a:xfrm>
          <a:prstGeom prst="rect">
            <a:avLst/>
          </a:prstGeom>
          <a:noFill/>
          <a:ln>
            <a:noFill/>
          </a:ln>
        </p:spPr>
        <p:txBody>
          <a:bodyPr spcFirstLastPara="1" wrap="square" lIns="64275" tIns="32125" rIns="64275" bIns="32125" anchor="t" anchorCtr="0">
            <a:spAutoFit/>
          </a:bodyPr>
          <a:lstStyle/>
          <a:p>
            <a:pPr marL="635000" marR="0" lvl="0" indent="-635000" algn="l" rtl="0">
              <a:lnSpc>
                <a:spcPct val="100000"/>
              </a:lnSpc>
              <a:spcBef>
                <a:spcPts val="0"/>
              </a:spcBef>
              <a:spcAft>
                <a:spcPts val="0"/>
              </a:spcAft>
              <a:buClr>
                <a:schemeClr val="lt1"/>
              </a:buClr>
              <a:buSzPts val="2400"/>
              <a:buFont typeface="Arial"/>
              <a:buNone/>
            </a:pPr>
            <a:r>
              <a:rPr lang="en-US" sz="2400" b="0" i="0" u="none">
                <a:solidFill>
                  <a:schemeClr val="lt1"/>
                </a:solidFill>
                <a:latin typeface="Arial"/>
                <a:ea typeface="Arial"/>
                <a:cs typeface="Arial"/>
                <a:sym typeface="Arial"/>
              </a:rPr>
              <a:t>A.	Pemotong Pajak</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Penghasilan yang Terkait dengan PPh Pasal 21</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Dasar Pemotongan PPh Pasal 21</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Pengurangan yang Diperbolehkan</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Tarif dan Penghitungan PPh</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PPh Ditanggung Pemerintah</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Saat Pemotongan PPh</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Hak &amp; Kewajiban Employer &amp; Employee</a:t>
            </a:r>
            <a:endParaRPr/>
          </a:p>
        </p:txBody>
      </p:sp>
      <p:sp>
        <p:nvSpPr>
          <p:cNvPr id="103" name="Google Shape;103;p2"/>
          <p:cNvSpPr txBox="1"/>
          <p:nvPr/>
        </p:nvSpPr>
        <p:spPr>
          <a:xfrm>
            <a:off x="4094162" y="71437"/>
            <a:ext cx="5383212" cy="81915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chemeClr val="lt1"/>
              </a:buClr>
              <a:buSzPts val="4400"/>
              <a:buFont typeface="Arial"/>
              <a:buNone/>
            </a:pPr>
            <a:r>
              <a:rPr lang="en-US" sz="4400" b="1" i="0" u="none">
                <a:solidFill>
                  <a:schemeClr val="lt1"/>
                </a:solidFill>
                <a:latin typeface="Arial"/>
                <a:ea typeface="Arial"/>
                <a:cs typeface="Arial"/>
                <a:sym typeface="Arial"/>
              </a:rPr>
              <a:t>Outline Presentasi</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
          <p:cNvSpPr txBox="1">
            <a:spLocks noGrp="1"/>
          </p:cNvSpPr>
          <p:nvPr>
            <p:ph type="title"/>
          </p:nvPr>
        </p:nvSpPr>
        <p:spPr>
          <a:xfrm>
            <a:off x="1485900" y="228600"/>
            <a:ext cx="84201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Pengertian PPh Pasal 21/26</a:t>
            </a:r>
            <a:endParaRPr/>
          </a:p>
        </p:txBody>
      </p:sp>
      <p:sp>
        <p:nvSpPr>
          <p:cNvPr id="109" name="Google Shape;109;p3"/>
          <p:cNvSpPr/>
          <p:nvPr/>
        </p:nvSpPr>
        <p:spPr>
          <a:xfrm>
            <a:off x="2613025" y="1071562"/>
            <a:ext cx="5778500" cy="547687"/>
          </a:xfrm>
          <a:prstGeom prst="roundRect">
            <a:avLst>
              <a:gd name="adj" fmla="val 16667"/>
            </a:avLst>
          </a:prstGeom>
          <a:noFill/>
          <a:ln w="12700" cap="sq"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200"/>
              <a:buFont typeface="Times New Roman"/>
              <a:buNone/>
            </a:pPr>
            <a:r>
              <a:rPr lang="en-US" sz="2200" b="0" i="0" u="none">
                <a:solidFill>
                  <a:schemeClr val="dk1"/>
                </a:solidFill>
                <a:latin typeface="Times New Roman"/>
                <a:ea typeface="Times New Roman"/>
                <a:cs typeface="Times New Roman"/>
                <a:sym typeface="Times New Roman"/>
              </a:rPr>
              <a:t>Pajak Penghasilan Sehubungan dengan</a:t>
            </a:r>
            <a:endParaRPr/>
          </a:p>
        </p:txBody>
      </p:sp>
      <p:sp>
        <p:nvSpPr>
          <p:cNvPr id="110" name="Google Shape;110;p3"/>
          <p:cNvSpPr/>
          <p:nvPr/>
        </p:nvSpPr>
        <p:spPr>
          <a:xfrm>
            <a:off x="5035550" y="1638300"/>
            <a:ext cx="908050" cy="361950"/>
          </a:xfrm>
          <a:prstGeom prst="downArrow">
            <a:avLst>
              <a:gd name="adj1" fmla="val 50000"/>
              <a:gd name="adj2" fmla="val 50000"/>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1" name="Google Shape;111;p3"/>
          <p:cNvSpPr/>
          <p:nvPr/>
        </p:nvSpPr>
        <p:spPr>
          <a:xfrm>
            <a:off x="2451100" y="2052637"/>
            <a:ext cx="6108700" cy="1076325"/>
          </a:xfrm>
          <a:prstGeom prst="roundRect">
            <a:avLst>
              <a:gd name="adj" fmla="val 16667"/>
            </a:avLst>
          </a:prstGeom>
          <a:noFill/>
          <a:ln w="12700" cap="sq"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Pekerjaan atau Jabatan,</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Jasa dan kegiatan,</a:t>
            </a:r>
            <a:endParaRPr/>
          </a:p>
          <a:p>
            <a:pPr marL="0" marR="0" lvl="0" indent="0" algn="l" rtl="0">
              <a:lnSpc>
                <a:spcPct val="100000"/>
              </a:lnSpc>
              <a:spcBef>
                <a:spcPts val="0"/>
              </a:spcBef>
              <a:spcAft>
                <a:spcPts val="0"/>
              </a:spcAft>
              <a:buClr>
                <a:schemeClr val="dk1"/>
              </a:buClr>
              <a:buSzPts val="2200"/>
              <a:buFont typeface="Times New Roman"/>
              <a:buNone/>
            </a:pPr>
            <a:r>
              <a:rPr lang="en-US" sz="2200" b="0" i="0" u="none">
                <a:solidFill>
                  <a:schemeClr val="dk1"/>
                </a:solidFill>
                <a:latin typeface="Times New Roman"/>
                <a:ea typeface="Times New Roman"/>
                <a:cs typeface="Times New Roman"/>
                <a:sym typeface="Times New Roman"/>
              </a:rPr>
              <a:t>Yang dilakukan Wajib Pajak Orang Pribadi</a:t>
            </a:r>
            <a:endParaRPr/>
          </a:p>
        </p:txBody>
      </p:sp>
      <p:sp>
        <p:nvSpPr>
          <p:cNvPr id="112" name="Google Shape;112;p3"/>
          <p:cNvSpPr/>
          <p:nvPr/>
        </p:nvSpPr>
        <p:spPr>
          <a:xfrm>
            <a:off x="2476500" y="3595687"/>
            <a:ext cx="6108700" cy="2043112"/>
          </a:xfrm>
          <a:prstGeom prst="roundRect">
            <a:avLst>
              <a:gd name="adj" fmla="val 16667"/>
            </a:avLst>
          </a:prstGeom>
          <a:noFill/>
          <a:ln w="12700" cap="sq"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2200"/>
              <a:buFont typeface="Times New Roman"/>
              <a:buNone/>
            </a:pPr>
            <a:r>
              <a:rPr lang="en-US" sz="2200" b="0" i="0" u="none">
                <a:solidFill>
                  <a:schemeClr val="dk1"/>
                </a:solidFill>
                <a:latin typeface="Times New Roman"/>
                <a:ea typeface="Times New Roman"/>
                <a:cs typeface="Times New Roman"/>
                <a:sym typeface="Times New Roman"/>
              </a:rPr>
              <a:t>Penghasilan berupa :</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Gaji</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Upah</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Honorarium</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Tunjangan dan</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Pembayaran lain dengan nama apapun</a:t>
            </a:r>
            <a:endParaRPr/>
          </a:p>
        </p:txBody>
      </p:sp>
      <p:sp>
        <p:nvSpPr>
          <p:cNvPr id="113" name="Google Shape;113;p3"/>
          <p:cNvSpPr/>
          <p:nvPr/>
        </p:nvSpPr>
        <p:spPr>
          <a:xfrm>
            <a:off x="5035550" y="3162300"/>
            <a:ext cx="908050" cy="361950"/>
          </a:xfrm>
          <a:prstGeom prst="downArrow">
            <a:avLst>
              <a:gd name="adj1" fmla="val 50000"/>
              <a:gd name="adj2" fmla="val 50000"/>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4" name="Google Shape;114;p3"/>
          <p:cNvSpPr/>
          <p:nvPr/>
        </p:nvSpPr>
        <p:spPr>
          <a:xfrm>
            <a:off x="8832850" y="4572000"/>
            <a:ext cx="495300" cy="1981200"/>
          </a:xfrm>
          <a:prstGeom prst="curvedLeftArrow">
            <a:avLst>
              <a:gd name="adj1" fmla="val 12240"/>
              <a:gd name="adj2" fmla="val 19260"/>
              <a:gd name="adj3" fmla="val 8175"/>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5" name="Google Shape;115;p3"/>
          <p:cNvSpPr/>
          <p:nvPr/>
        </p:nvSpPr>
        <p:spPr>
          <a:xfrm>
            <a:off x="1651000" y="4519612"/>
            <a:ext cx="577850" cy="2057400"/>
          </a:xfrm>
          <a:prstGeom prst="curvedRightArrow">
            <a:avLst>
              <a:gd name="adj1" fmla="val 12240"/>
              <a:gd name="adj2" fmla="val 19260"/>
              <a:gd name="adj3" fmla="val 16007"/>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6" name="Google Shape;116;p3"/>
          <p:cNvSpPr/>
          <p:nvPr/>
        </p:nvSpPr>
        <p:spPr>
          <a:xfrm>
            <a:off x="2311400" y="5943600"/>
            <a:ext cx="1238250" cy="609600"/>
          </a:xfrm>
          <a:prstGeom prst="roundRect">
            <a:avLst>
              <a:gd name="adj" fmla="val 16667"/>
            </a:avLst>
          </a:prstGeom>
          <a:no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New Roman"/>
              <a:buNone/>
            </a:pPr>
            <a:r>
              <a:rPr lang="en-US" sz="2400" b="0" i="0" u="none">
                <a:solidFill>
                  <a:schemeClr val="dk1"/>
                </a:solidFill>
                <a:latin typeface="Times New Roman"/>
                <a:ea typeface="Times New Roman"/>
                <a:cs typeface="Times New Roman"/>
                <a:sym typeface="Times New Roman"/>
              </a:rPr>
              <a:t>WP DN</a:t>
            </a:r>
            <a:endParaRPr/>
          </a:p>
        </p:txBody>
      </p:sp>
      <p:sp>
        <p:nvSpPr>
          <p:cNvPr id="117" name="Google Shape;117;p3"/>
          <p:cNvSpPr/>
          <p:nvPr/>
        </p:nvSpPr>
        <p:spPr>
          <a:xfrm>
            <a:off x="7512050" y="5943600"/>
            <a:ext cx="1238250" cy="609600"/>
          </a:xfrm>
          <a:prstGeom prst="roundRect">
            <a:avLst>
              <a:gd name="adj" fmla="val 16667"/>
            </a:avLst>
          </a:prstGeom>
          <a:no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New Roman"/>
              <a:buNone/>
            </a:pPr>
            <a:r>
              <a:rPr lang="en-US" sz="2400" b="0" i="0" u="none">
                <a:solidFill>
                  <a:schemeClr val="dk1"/>
                </a:solidFill>
                <a:latin typeface="Times New Roman"/>
                <a:ea typeface="Times New Roman"/>
                <a:cs typeface="Times New Roman"/>
                <a:sym typeface="Times New Roman"/>
              </a:rPr>
              <a:t>WP LN</a:t>
            </a:r>
            <a:endParaRPr/>
          </a:p>
        </p:txBody>
      </p:sp>
      <p:sp>
        <p:nvSpPr>
          <p:cNvPr id="118" name="Google Shape;118;p3"/>
          <p:cNvSpPr/>
          <p:nvPr/>
        </p:nvSpPr>
        <p:spPr>
          <a:xfrm>
            <a:off x="3554412" y="6043612"/>
            <a:ext cx="247650" cy="381000"/>
          </a:xfrm>
          <a:prstGeom prst="rightArrow">
            <a:avLst>
              <a:gd name="adj1" fmla="val 50000"/>
              <a:gd name="adj2" fmla="val 50000"/>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9" name="Google Shape;119;p3"/>
          <p:cNvSpPr/>
          <p:nvPr/>
        </p:nvSpPr>
        <p:spPr>
          <a:xfrm>
            <a:off x="7264400" y="6091237"/>
            <a:ext cx="222250" cy="381000"/>
          </a:xfrm>
          <a:prstGeom prst="leftArrow">
            <a:avLst>
              <a:gd name="adj1" fmla="val 50000"/>
              <a:gd name="adj2" fmla="val 50000"/>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20" name="Google Shape;120;p3"/>
          <p:cNvSpPr/>
          <p:nvPr/>
        </p:nvSpPr>
        <p:spPr>
          <a:xfrm>
            <a:off x="3879850" y="5943600"/>
            <a:ext cx="1238250" cy="609600"/>
          </a:xfrm>
          <a:prstGeom prst="roundRect">
            <a:avLst>
              <a:gd name="adj" fmla="val 16667"/>
            </a:avLst>
          </a:prstGeom>
          <a:no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New Roman"/>
              <a:buNone/>
            </a:pPr>
            <a:r>
              <a:rPr lang="en-US" sz="2400" b="0" i="0" u="none">
                <a:solidFill>
                  <a:schemeClr val="dk1"/>
                </a:solidFill>
                <a:latin typeface="Times New Roman"/>
                <a:ea typeface="Times New Roman"/>
                <a:cs typeface="Times New Roman"/>
                <a:sym typeface="Times New Roman"/>
              </a:rPr>
              <a:t>PPh 21</a:t>
            </a:r>
            <a:endParaRPr/>
          </a:p>
        </p:txBody>
      </p:sp>
      <p:sp>
        <p:nvSpPr>
          <p:cNvPr id="121" name="Google Shape;121;p3"/>
          <p:cNvSpPr/>
          <p:nvPr/>
        </p:nvSpPr>
        <p:spPr>
          <a:xfrm>
            <a:off x="5943600" y="5943600"/>
            <a:ext cx="1238250" cy="609600"/>
          </a:xfrm>
          <a:prstGeom prst="roundRect">
            <a:avLst>
              <a:gd name="adj" fmla="val 16667"/>
            </a:avLst>
          </a:prstGeom>
          <a:no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New Roman"/>
              <a:buNone/>
            </a:pPr>
            <a:r>
              <a:rPr lang="en-US" sz="2400" b="0" i="0" u="none">
                <a:solidFill>
                  <a:schemeClr val="dk1"/>
                </a:solidFill>
                <a:latin typeface="Times New Roman"/>
                <a:ea typeface="Times New Roman"/>
                <a:cs typeface="Times New Roman"/>
                <a:sym typeface="Times New Roman"/>
              </a:rPr>
              <a:t>PPh 26</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300"/>
                                        <p:tgtEl>
                                          <p:spTgt spid="108"/>
                                        </p:tgtEl>
                                      </p:cBhvr>
                                    </p:animEffect>
                                  </p:childTnLst>
                                </p:cTn>
                              </p:par>
                            </p:childTnLst>
                          </p:cTn>
                        </p:par>
                        <p:par>
                          <p:cTn id="8" fill="hold">
                            <p:stCondLst>
                              <p:cond delay="300"/>
                            </p:stCondLst>
                            <p:childTnLst>
                              <p:par>
                                <p:cTn id="9" presetID="10" presetClass="entr" presetSubtype="0" fill="hold" nodeType="afterEffect">
                                  <p:stCondLst>
                                    <p:cond delay="2000"/>
                                  </p:stCondLst>
                                  <p:childTnLst>
                                    <p:set>
                                      <p:cBhvr>
                                        <p:cTn id="10" dur="1" fill="hold">
                                          <p:stCondLst>
                                            <p:cond delay="0"/>
                                          </p:stCondLst>
                                        </p:cTn>
                                        <p:tgtEl>
                                          <p:spTgt spid="109"/>
                                        </p:tgtEl>
                                        <p:attrNameLst>
                                          <p:attrName>style.visibility</p:attrName>
                                        </p:attrNameLst>
                                      </p:cBhvr>
                                      <p:to>
                                        <p:strVal val="visible"/>
                                      </p:to>
                                    </p:set>
                                    <p:animEffect transition="in" filter="fade">
                                      <p:cBhvr>
                                        <p:cTn id="11" dur="1"/>
                                        <p:tgtEl>
                                          <p:spTgt spid="109"/>
                                        </p:tgtEl>
                                      </p:cBhvr>
                                    </p:animEffect>
                                  </p:childTnLst>
                                </p:cTn>
                              </p:par>
                            </p:childTnLst>
                          </p:cTn>
                        </p:par>
                        <p:par>
                          <p:cTn id="12" fill="hold">
                            <p:stCondLst>
                              <p:cond delay="301"/>
                            </p:stCondLst>
                            <p:childTnLst>
                              <p:par>
                                <p:cTn id="13" presetID="10" presetClass="entr" presetSubtype="0" fill="hold" nodeType="afterEffect">
                                  <p:stCondLst>
                                    <p:cond delay="1000"/>
                                  </p:stCondLst>
                                  <p:childTnLst>
                                    <p:set>
                                      <p:cBhvr>
                                        <p:cTn id="14" dur="1" fill="hold">
                                          <p:stCondLst>
                                            <p:cond delay="0"/>
                                          </p:stCondLst>
                                        </p:cTn>
                                        <p:tgtEl>
                                          <p:spTgt spid="110"/>
                                        </p:tgtEl>
                                        <p:attrNameLst>
                                          <p:attrName>style.visibility</p:attrName>
                                        </p:attrNameLst>
                                      </p:cBhvr>
                                      <p:to>
                                        <p:strVal val="visible"/>
                                      </p:to>
                                    </p:set>
                                    <p:animEffect transition="in" filter="fade">
                                      <p:cBhvr>
                                        <p:cTn id="15" dur="500"/>
                                        <p:tgtEl>
                                          <p:spTgt spid="110"/>
                                        </p:tgtEl>
                                      </p:cBhvr>
                                    </p:animEffect>
                                  </p:childTnLst>
                                </p:cTn>
                              </p:par>
                            </p:childTnLst>
                          </p:cTn>
                        </p:par>
                        <p:par>
                          <p:cTn id="16" fill="hold">
                            <p:stCondLst>
                              <p:cond delay="801"/>
                            </p:stCondLst>
                            <p:childTnLst>
                              <p:par>
                                <p:cTn id="17" presetID="10" presetClass="entr" presetSubtype="0" fill="hold" nodeType="afterEffect">
                                  <p:stCondLst>
                                    <p:cond delay="200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1"/>
                                        <p:tgtEl>
                                          <p:spTgt spid="111"/>
                                        </p:tgtEl>
                                      </p:cBhvr>
                                    </p:animEffect>
                                  </p:childTnLst>
                                </p:cTn>
                              </p:par>
                            </p:childTnLst>
                          </p:cTn>
                        </p:par>
                        <p:par>
                          <p:cTn id="20" fill="hold">
                            <p:stCondLst>
                              <p:cond delay="802"/>
                            </p:stCondLst>
                            <p:childTnLst>
                              <p:par>
                                <p:cTn id="21" presetID="10" presetClass="entr" presetSubtype="0" fill="hold" nodeType="afterEffect">
                                  <p:stCondLst>
                                    <p:cond delay="2000"/>
                                  </p:stCondLst>
                                  <p:childTnLst>
                                    <p:set>
                                      <p:cBhvr>
                                        <p:cTn id="22" dur="1" fill="hold">
                                          <p:stCondLst>
                                            <p:cond delay="0"/>
                                          </p:stCondLst>
                                        </p:cTn>
                                        <p:tgtEl>
                                          <p:spTgt spid="113"/>
                                        </p:tgtEl>
                                        <p:attrNameLst>
                                          <p:attrName>style.visibility</p:attrName>
                                        </p:attrNameLst>
                                      </p:cBhvr>
                                      <p:to>
                                        <p:strVal val="visible"/>
                                      </p:to>
                                    </p:set>
                                    <p:animEffect transition="in" filter="fade">
                                      <p:cBhvr>
                                        <p:cTn id="23" dur="500"/>
                                        <p:tgtEl>
                                          <p:spTgt spid="113"/>
                                        </p:tgtEl>
                                      </p:cBhvr>
                                    </p:animEffect>
                                  </p:childTnLst>
                                </p:cTn>
                              </p:par>
                            </p:childTnLst>
                          </p:cTn>
                        </p:par>
                        <p:par>
                          <p:cTn id="24" fill="hold">
                            <p:stCondLst>
                              <p:cond delay="1302"/>
                            </p:stCondLst>
                            <p:childTnLst>
                              <p:par>
                                <p:cTn id="25" presetID="10" presetClass="entr" presetSubtype="0" fill="hold" nodeType="afterEffect">
                                  <p:stCondLst>
                                    <p:cond delay="2000"/>
                                  </p:stCondLst>
                                  <p:childTnLst>
                                    <p:set>
                                      <p:cBhvr>
                                        <p:cTn id="26" dur="1" fill="hold">
                                          <p:stCondLst>
                                            <p:cond delay="0"/>
                                          </p:stCondLst>
                                        </p:cTn>
                                        <p:tgtEl>
                                          <p:spTgt spid="112"/>
                                        </p:tgtEl>
                                        <p:attrNameLst>
                                          <p:attrName>style.visibility</p:attrName>
                                        </p:attrNameLst>
                                      </p:cBhvr>
                                      <p:to>
                                        <p:strVal val="visible"/>
                                      </p:to>
                                    </p:set>
                                    <p:animEffect transition="in" filter="fade">
                                      <p:cBhvr>
                                        <p:cTn id="27" dur="1"/>
                                        <p:tgtEl>
                                          <p:spTgt spid="112"/>
                                        </p:tgtEl>
                                      </p:cBhvr>
                                    </p:animEffect>
                                  </p:childTnLst>
                                </p:cTn>
                              </p:par>
                            </p:childTnLst>
                          </p:cTn>
                        </p:par>
                        <p:par>
                          <p:cTn id="28" fill="hold">
                            <p:stCondLst>
                              <p:cond delay="1303"/>
                            </p:stCondLst>
                            <p:childTnLst>
                              <p:par>
                                <p:cTn id="29" presetID="10" presetClass="entr" presetSubtype="0" fill="hold" nodeType="afterEffect">
                                  <p:stCondLst>
                                    <p:cond delay="600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childTnLst>
                                </p:cTn>
                              </p:par>
                            </p:childTnLst>
                          </p:cTn>
                        </p:par>
                        <p:par>
                          <p:cTn id="32" fill="hold">
                            <p:stCondLst>
                              <p:cond delay="1803"/>
                            </p:stCondLst>
                            <p:childTnLst>
                              <p:par>
                                <p:cTn id="33" presetID="10" presetClass="entr" presetSubtype="0" fill="hold" nodeType="afterEffect">
                                  <p:stCondLst>
                                    <p:cond delay="2000"/>
                                  </p:stCondLst>
                                  <p:childTnLst>
                                    <p:set>
                                      <p:cBhvr>
                                        <p:cTn id="34" dur="1" fill="hold">
                                          <p:stCondLst>
                                            <p:cond delay="0"/>
                                          </p:stCondLst>
                                        </p:cTn>
                                        <p:tgtEl>
                                          <p:spTgt spid="116"/>
                                        </p:tgtEl>
                                        <p:attrNameLst>
                                          <p:attrName>style.visibility</p:attrName>
                                        </p:attrNameLst>
                                      </p:cBhvr>
                                      <p:to>
                                        <p:strVal val="visible"/>
                                      </p:to>
                                    </p:set>
                                    <p:animEffect transition="in" filter="fade">
                                      <p:cBhvr>
                                        <p:cTn id="35" dur="1"/>
                                        <p:tgtEl>
                                          <p:spTgt spid="116"/>
                                        </p:tgtEl>
                                      </p:cBhvr>
                                    </p:animEffect>
                                  </p:childTnLst>
                                </p:cTn>
                              </p:par>
                            </p:childTnLst>
                          </p:cTn>
                        </p:par>
                        <p:par>
                          <p:cTn id="36" fill="hold">
                            <p:stCondLst>
                              <p:cond delay="1804"/>
                            </p:stCondLst>
                            <p:childTnLst>
                              <p:par>
                                <p:cTn id="37" presetID="10" presetClass="entr" presetSubtype="0" fill="hold" nodeType="afterEffect">
                                  <p:stCondLst>
                                    <p:cond delay="100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childTnLst>
                          </p:cTn>
                        </p:par>
                        <p:par>
                          <p:cTn id="40" fill="hold">
                            <p:stCondLst>
                              <p:cond delay="2304"/>
                            </p:stCondLst>
                            <p:childTnLst>
                              <p:par>
                                <p:cTn id="41" presetID="10" presetClass="entr" presetSubtype="0" fill="hold" nodeType="afterEffect">
                                  <p:stCondLst>
                                    <p:cond delay="2000"/>
                                  </p:stCondLst>
                                  <p:childTnLst>
                                    <p:set>
                                      <p:cBhvr>
                                        <p:cTn id="42" dur="1" fill="hold">
                                          <p:stCondLst>
                                            <p:cond delay="0"/>
                                          </p:stCondLst>
                                        </p:cTn>
                                        <p:tgtEl>
                                          <p:spTgt spid="120"/>
                                        </p:tgtEl>
                                        <p:attrNameLst>
                                          <p:attrName>style.visibility</p:attrName>
                                        </p:attrNameLst>
                                      </p:cBhvr>
                                      <p:to>
                                        <p:strVal val="visible"/>
                                      </p:to>
                                    </p:set>
                                    <p:animEffect transition="in" filter="fade">
                                      <p:cBhvr>
                                        <p:cTn id="43" dur="1"/>
                                        <p:tgtEl>
                                          <p:spTgt spid="120"/>
                                        </p:tgtEl>
                                      </p:cBhvr>
                                    </p:animEffect>
                                  </p:childTnLst>
                                </p:cTn>
                              </p:par>
                            </p:childTnLst>
                          </p:cTn>
                        </p:par>
                        <p:par>
                          <p:cTn id="44" fill="hold">
                            <p:stCondLst>
                              <p:cond delay="2305"/>
                            </p:stCondLst>
                            <p:childTnLst>
                              <p:par>
                                <p:cTn id="45" presetID="10" presetClass="entr" presetSubtype="0" fill="hold" nodeType="afterEffect">
                                  <p:stCondLst>
                                    <p:cond delay="2000"/>
                                  </p:stCondLst>
                                  <p:childTnLst>
                                    <p:set>
                                      <p:cBhvr>
                                        <p:cTn id="46" dur="1" fill="hold">
                                          <p:stCondLst>
                                            <p:cond delay="0"/>
                                          </p:stCondLst>
                                        </p:cTn>
                                        <p:tgtEl>
                                          <p:spTgt spid="114"/>
                                        </p:tgtEl>
                                        <p:attrNameLst>
                                          <p:attrName>style.visibility</p:attrName>
                                        </p:attrNameLst>
                                      </p:cBhvr>
                                      <p:to>
                                        <p:strVal val="visible"/>
                                      </p:to>
                                    </p:set>
                                    <p:animEffect transition="in" filter="fade">
                                      <p:cBhvr>
                                        <p:cTn id="47" dur="500"/>
                                        <p:tgtEl>
                                          <p:spTgt spid="114"/>
                                        </p:tgtEl>
                                      </p:cBhvr>
                                    </p:animEffect>
                                  </p:childTnLst>
                                </p:cTn>
                              </p:par>
                            </p:childTnLst>
                          </p:cTn>
                        </p:par>
                        <p:par>
                          <p:cTn id="48" fill="hold">
                            <p:stCondLst>
                              <p:cond delay="2805"/>
                            </p:stCondLst>
                            <p:childTnLst>
                              <p:par>
                                <p:cTn id="49" presetID="10" presetClass="entr" presetSubtype="0" fill="hold" nodeType="afterEffect">
                                  <p:stCondLst>
                                    <p:cond delay="2000"/>
                                  </p:stCondLst>
                                  <p:childTnLst>
                                    <p:set>
                                      <p:cBhvr>
                                        <p:cTn id="50" dur="1" fill="hold">
                                          <p:stCondLst>
                                            <p:cond delay="0"/>
                                          </p:stCondLst>
                                        </p:cTn>
                                        <p:tgtEl>
                                          <p:spTgt spid="117"/>
                                        </p:tgtEl>
                                        <p:attrNameLst>
                                          <p:attrName>style.visibility</p:attrName>
                                        </p:attrNameLst>
                                      </p:cBhvr>
                                      <p:to>
                                        <p:strVal val="visible"/>
                                      </p:to>
                                    </p:set>
                                    <p:animEffect transition="in" filter="fade">
                                      <p:cBhvr>
                                        <p:cTn id="51" dur="1"/>
                                        <p:tgtEl>
                                          <p:spTgt spid="117"/>
                                        </p:tgtEl>
                                      </p:cBhvr>
                                    </p:animEffect>
                                  </p:childTnLst>
                                </p:cTn>
                              </p:par>
                            </p:childTnLst>
                          </p:cTn>
                        </p:par>
                        <p:par>
                          <p:cTn id="52" fill="hold">
                            <p:stCondLst>
                              <p:cond delay="2806"/>
                            </p:stCondLst>
                            <p:childTnLst>
                              <p:par>
                                <p:cTn id="53" presetID="10" presetClass="entr" presetSubtype="0" fill="hold" nodeType="afterEffect">
                                  <p:stCondLst>
                                    <p:cond delay="1000"/>
                                  </p:stCondLst>
                                  <p:childTnLst>
                                    <p:set>
                                      <p:cBhvr>
                                        <p:cTn id="54" dur="1" fill="hold">
                                          <p:stCondLst>
                                            <p:cond delay="0"/>
                                          </p:stCondLst>
                                        </p:cTn>
                                        <p:tgtEl>
                                          <p:spTgt spid="119"/>
                                        </p:tgtEl>
                                        <p:attrNameLst>
                                          <p:attrName>style.visibility</p:attrName>
                                        </p:attrNameLst>
                                      </p:cBhvr>
                                      <p:to>
                                        <p:strVal val="visible"/>
                                      </p:to>
                                    </p:set>
                                    <p:animEffect transition="in" filter="fade">
                                      <p:cBhvr>
                                        <p:cTn id="55" dur="500"/>
                                        <p:tgtEl>
                                          <p:spTgt spid="119"/>
                                        </p:tgtEl>
                                      </p:cBhvr>
                                    </p:animEffect>
                                  </p:childTnLst>
                                </p:cTn>
                              </p:par>
                            </p:childTnLst>
                          </p:cTn>
                        </p:par>
                        <p:par>
                          <p:cTn id="56" fill="hold">
                            <p:stCondLst>
                              <p:cond delay="3306"/>
                            </p:stCondLst>
                            <p:childTnLst>
                              <p:par>
                                <p:cTn id="57" presetID="10" presetClass="entr" presetSubtype="0" fill="hold" nodeType="afterEffect">
                                  <p:stCondLst>
                                    <p:cond delay="200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1"/>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4"/>
          <p:cNvSpPr txBox="1">
            <a:spLocks noGrp="1"/>
          </p:cNvSpPr>
          <p:nvPr>
            <p:ph type="body" idx="1"/>
          </p:nvPr>
        </p:nvSpPr>
        <p:spPr>
          <a:xfrm>
            <a:off x="742950" y="152400"/>
            <a:ext cx="8667750" cy="10668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1" i="0" u="none">
                <a:solidFill>
                  <a:schemeClr val="dk2"/>
                </a:solidFill>
                <a:latin typeface="Arial"/>
                <a:ea typeface="Arial"/>
                <a:cs typeface="Arial"/>
                <a:sym typeface="Arial"/>
              </a:rPr>
              <a:t>Faktor – Faktor yang Relevan Untuk Diperhatikan</a:t>
            </a:r>
            <a:endParaRPr/>
          </a:p>
        </p:txBody>
      </p:sp>
      <p:sp>
        <p:nvSpPr>
          <p:cNvPr id="127" name="Google Shape;127;p4"/>
          <p:cNvSpPr txBox="1"/>
          <p:nvPr/>
        </p:nvSpPr>
        <p:spPr>
          <a:xfrm>
            <a:off x="193675" y="4191000"/>
            <a:ext cx="4222750" cy="654050"/>
          </a:xfrm>
          <a:prstGeom prst="rect">
            <a:avLst/>
          </a:prstGeom>
          <a:gradFill>
            <a:gsLst>
              <a:gs pos="0">
                <a:schemeClr val="lt1"/>
              </a:gs>
              <a:gs pos="50000">
                <a:schemeClr val="hlink"/>
              </a:gs>
              <a:gs pos="100000">
                <a:schemeClr val="l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0000"/>
              </a:buClr>
              <a:buSzPts val="3600"/>
              <a:buFont typeface="Arial Narrow"/>
              <a:buChar char="•"/>
            </a:pPr>
            <a:r>
              <a:rPr lang="en-US" sz="3600" b="1" i="0" u="none">
                <a:solidFill>
                  <a:srgbClr val="FF0000"/>
                </a:solidFill>
                <a:latin typeface="Arial Narrow"/>
                <a:ea typeface="Arial Narrow"/>
                <a:cs typeface="Arial Narrow"/>
                <a:sym typeface="Arial Narrow"/>
              </a:rPr>
              <a:t> Tarif Pajak</a:t>
            </a:r>
            <a:endParaRPr/>
          </a:p>
        </p:txBody>
      </p:sp>
      <p:sp>
        <p:nvSpPr>
          <p:cNvPr id="128" name="Google Shape;128;p4"/>
          <p:cNvSpPr txBox="1"/>
          <p:nvPr/>
        </p:nvSpPr>
        <p:spPr>
          <a:xfrm>
            <a:off x="5500687" y="4191000"/>
            <a:ext cx="3897312" cy="654050"/>
          </a:xfrm>
          <a:prstGeom prst="rect">
            <a:avLst/>
          </a:prstGeom>
          <a:gradFill>
            <a:gsLst>
              <a:gs pos="0">
                <a:schemeClr val="lt1"/>
              </a:gs>
              <a:gs pos="50000">
                <a:srgbClr val="99FF99"/>
              </a:gs>
              <a:gs pos="100000">
                <a:schemeClr val="l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0000"/>
              </a:buClr>
              <a:buSzPts val="3600"/>
              <a:buFont typeface="Arial Narrow"/>
              <a:buChar char="•"/>
            </a:pPr>
            <a:r>
              <a:rPr lang="en-US" sz="3600" b="1" i="0" u="none">
                <a:solidFill>
                  <a:srgbClr val="FF0000"/>
                </a:solidFill>
                <a:latin typeface="Arial Narrow"/>
                <a:ea typeface="Arial Narrow"/>
                <a:cs typeface="Arial Narrow"/>
                <a:sym typeface="Arial Narrow"/>
              </a:rPr>
              <a:t> Cara Pelunasan</a:t>
            </a:r>
            <a:endParaRPr/>
          </a:p>
        </p:txBody>
      </p:sp>
      <p:pic>
        <p:nvPicPr>
          <p:cNvPr id="129" name="Google Shape;129;p4" descr="image11"/>
          <p:cNvPicPr preferRelativeResize="0"/>
          <p:nvPr/>
        </p:nvPicPr>
        <p:blipFill rotWithShape="1">
          <a:blip r:embed="rId3">
            <a:alphaModFix/>
          </a:blip>
          <a:srcRect/>
          <a:stretch/>
        </p:blipFill>
        <p:spPr>
          <a:xfrm>
            <a:off x="193675" y="2362200"/>
            <a:ext cx="4214812" cy="1701800"/>
          </a:xfrm>
          <a:prstGeom prst="rect">
            <a:avLst/>
          </a:prstGeom>
          <a:noFill/>
          <a:ln>
            <a:noFill/>
          </a:ln>
        </p:spPr>
      </p:pic>
      <p:pic>
        <p:nvPicPr>
          <p:cNvPr id="130" name="Google Shape;130;p4" descr="mfi_045-5"/>
          <p:cNvPicPr preferRelativeResize="0"/>
          <p:nvPr/>
        </p:nvPicPr>
        <p:blipFill rotWithShape="1">
          <a:blip r:embed="rId4">
            <a:alphaModFix/>
          </a:blip>
          <a:srcRect/>
          <a:stretch/>
        </p:blipFill>
        <p:spPr>
          <a:xfrm>
            <a:off x="5497512" y="2362200"/>
            <a:ext cx="3900487" cy="1725612"/>
          </a:xfrm>
          <a:prstGeom prst="rect">
            <a:avLst/>
          </a:prstGeom>
          <a:noFill/>
          <a:ln>
            <a:noFill/>
          </a:ln>
        </p:spPr>
      </p:pic>
      <p:pic>
        <p:nvPicPr>
          <p:cNvPr id="131" name="Google Shape;131;p4" descr="PH01649J"/>
          <p:cNvPicPr preferRelativeResize="0"/>
          <p:nvPr/>
        </p:nvPicPr>
        <p:blipFill rotWithShape="1">
          <a:blip r:embed="rId5">
            <a:alphaModFix/>
          </a:blip>
          <a:srcRect/>
          <a:stretch/>
        </p:blipFill>
        <p:spPr>
          <a:xfrm>
            <a:off x="193675" y="4953000"/>
            <a:ext cx="4213225" cy="1671637"/>
          </a:xfrm>
          <a:prstGeom prst="rect">
            <a:avLst/>
          </a:prstGeom>
          <a:noFill/>
          <a:ln>
            <a:noFill/>
          </a:ln>
        </p:spPr>
      </p:pic>
      <p:pic>
        <p:nvPicPr>
          <p:cNvPr id="132" name="Google Shape;132;p4" descr="100302aPerbangkan"/>
          <p:cNvPicPr preferRelativeResize="0"/>
          <p:nvPr/>
        </p:nvPicPr>
        <p:blipFill rotWithShape="1">
          <a:blip r:embed="rId6">
            <a:alphaModFix/>
          </a:blip>
          <a:srcRect/>
          <a:stretch/>
        </p:blipFill>
        <p:spPr>
          <a:xfrm>
            <a:off x="5500687" y="4953000"/>
            <a:ext cx="3897312" cy="1679575"/>
          </a:xfrm>
          <a:prstGeom prst="rect">
            <a:avLst/>
          </a:prstGeom>
          <a:noFill/>
          <a:ln>
            <a:noFill/>
          </a:ln>
        </p:spPr>
      </p:pic>
      <p:sp>
        <p:nvSpPr>
          <p:cNvPr id="133" name="Google Shape;133;p4"/>
          <p:cNvSpPr txBox="1"/>
          <p:nvPr/>
        </p:nvSpPr>
        <p:spPr>
          <a:xfrm>
            <a:off x="193675" y="1555750"/>
            <a:ext cx="4181475" cy="654050"/>
          </a:xfrm>
          <a:prstGeom prst="rect">
            <a:avLst/>
          </a:prstGeom>
          <a:solidFill>
            <a:schemeClr val="dk1"/>
          </a:soli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FF00"/>
              </a:buClr>
              <a:buSzPts val="3600"/>
              <a:buFont typeface="Arial Narrow"/>
              <a:buChar char="•"/>
            </a:pPr>
            <a:r>
              <a:rPr lang="en-US" sz="3600" b="1" i="0" u="none">
                <a:solidFill>
                  <a:srgbClr val="FFFF00"/>
                </a:solidFill>
                <a:latin typeface="Arial Narrow"/>
                <a:ea typeface="Arial Narrow"/>
                <a:cs typeface="Arial Narrow"/>
                <a:sym typeface="Arial Narrow"/>
              </a:rPr>
              <a:t>Subyek Pajak</a:t>
            </a:r>
            <a:endParaRPr/>
          </a:p>
        </p:txBody>
      </p:sp>
      <p:sp>
        <p:nvSpPr>
          <p:cNvPr id="134" name="Google Shape;134;p4"/>
          <p:cNvSpPr txBox="1"/>
          <p:nvPr/>
        </p:nvSpPr>
        <p:spPr>
          <a:xfrm>
            <a:off x="5489575" y="1555750"/>
            <a:ext cx="3908425" cy="654050"/>
          </a:xfrm>
          <a:prstGeom prst="rect">
            <a:avLst/>
          </a:prstGeom>
          <a:gradFill>
            <a:gsLst>
              <a:gs pos="0">
                <a:schemeClr val="accent1"/>
              </a:gs>
              <a:gs pos="50000">
                <a:srgbClr val="FFFF00"/>
              </a:gs>
              <a:gs pos="100000">
                <a:schemeClr val="accen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0000CC"/>
              </a:buClr>
              <a:buSzPts val="3600"/>
              <a:buFont typeface="Arial Narrow"/>
              <a:buChar char="•"/>
            </a:pPr>
            <a:r>
              <a:rPr lang="en-US" sz="3600" b="1" i="0" u="none">
                <a:solidFill>
                  <a:srgbClr val="0000CC"/>
                </a:solidFill>
                <a:latin typeface="Arial Narrow"/>
                <a:ea typeface="Arial Narrow"/>
                <a:cs typeface="Arial Narrow"/>
                <a:sym typeface="Arial Narrow"/>
              </a:rPr>
              <a:t>Obyek Pajak</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animEffect transition="in" filter="fade">
                                      <p:cBhvr>
                                        <p:cTn id="7" dur="2000"/>
                                        <p:tgtEl>
                                          <p:spTgt spid="126">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33"/>
                                        </p:tgtEl>
                                        <p:attrNameLst>
                                          <p:attrName>style.visibility</p:attrName>
                                        </p:attrNameLst>
                                      </p:cBhvr>
                                      <p:to>
                                        <p:strVal val="visible"/>
                                      </p:to>
                                    </p:set>
                                    <p:animEffect transition="in" filter="fade">
                                      <p:cBhvr>
                                        <p:cTn id="11" dur="3000"/>
                                        <p:tgtEl>
                                          <p:spTgt spid="133"/>
                                        </p:tgtEl>
                                      </p:cBhvr>
                                    </p:animEffec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129"/>
                                        </p:tgtEl>
                                        <p:attrNameLst>
                                          <p:attrName>style.visibility</p:attrName>
                                        </p:attrNameLst>
                                      </p:cBhvr>
                                      <p:to>
                                        <p:strVal val="visible"/>
                                      </p:to>
                                    </p:set>
                                    <p:animEffect transition="in" filter="fade">
                                      <p:cBhvr>
                                        <p:cTn id="15" dur="3000"/>
                                        <p:tgtEl>
                                          <p:spTgt spid="129"/>
                                        </p:tgtEl>
                                      </p:cBhvr>
                                    </p:animEffect>
                                  </p:childTnLst>
                                </p:cTn>
                              </p:par>
                            </p:childTnLst>
                          </p:cTn>
                        </p:par>
                        <p:par>
                          <p:cTn id="16" fill="hold">
                            <p:stCondLst>
                              <p:cond delay="8000"/>
                            </p:stCondLst>
                            <p:childTnLst>
                              <p:par>
                                <p:cTn id="17" presetID="10" presetClass="entr" presetSubtype="0" fill="hold" nodeType="after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fade">
                                      <p:cBhvr>
                                        <p:cTn id="19" dur="3000"/>
                                        <p:tgtEl>
                                          <p:spTgt spid="134"/>
                                        </p:tgtEl>
                                      </p:cBhvr>
                                    </p:animEffect>
                                  </p:childTnLst>
                                </p:cTn>
                              </p:par>
                            </p:childTnLst>
                          </p:cTn>
                        </p:par>
                        <p:par>
                          <p:cTn id="20" fill="hold">
                            <p:stCondLst>
                              <p:cond delay="11000"/>
                            </p:stCondLst>
                            <p:childTnLst>
                              <p:par>
                                <p:cTn id="21" presetID="10" presetClass="entr" presetSubtype="0" fill="hold" nodeType="after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3000"/>
                                        <p:tgtEl>
                                          <p:spTgt spid="130"/>
                                        </p:tgtEl>
                                      </p:cBhvr>
                                    </p:animEffect>
                                  </p:childTnLst>
                                </p:cTn>
                              </p:par>
                            </p:childTnLst>
                          </p:cTn>
                        </p:par>
                        <p:par>
                          <p:cTn id="24" fill="hold">
                            <p:stCondLst>
                              <p:cond delay="14000"/>
                            </p:stCondLst>
                            <p:childTnLst>
                              <p:par>
                                <p:cTn id="25" presetID="10" presetClass="entr" presetSubtype="0" fill="hold" nodeType="afterEffect">
                                  <p:stCondLst>
                                    <p:cond delay="0"/>
                                  </p:stCondLst>
                                  <p:childTnLst>
                                    <p:set>
                                      <p:cBhvr>
                                        <p:cTn id="26" dur="1" fill="hold">
                                          <p:stCondLst>
                                            <p:cond delay="0"/>
                                          </p:stCondLst>
                                        </p:cTn>
                                        <p:tgtEl>
                                          <p:spTgt spid="127"/>
                                        </p:tgtEl>
                                        <p:attrNameLst>
                                          <p:attrName>style.visibility</p:attrName>
                                        </p:attrNameLst>
                                      </p:cBhvr>
                                      <p:to>
                                        <p:strVal val="visible"/>
                                      </p:to>
                                    </p:set>
                                    <p:animEffect transition="in" filter="fade">
                                      <p:cBhvr>
                                        <p:cTn id="27" dur="3000"/>
                                        <p:tgtEl>
                                          <p:spTgt spid="127"/>
                                        </p:tgtEl>
                                      </p:cBhvr>
                                    </p:animEffect>
                                  </p:childTnLst>
                                </p:cTn>
                              </p:par>
                            </p:childTnLst>
                          </p:cTn>
                        </p:par>
                        <p:par>
                          <p:cTn id="28" fill="hold">
                            <p:stCondLst>
                              <p:cond delay="17000"/>
                            </p:stCondLst>
                            <p:childTnLst>
                              <p:par>
                                <p:cTn id="29" presetID="10"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3000"/>
                                        <p:tgtEl>
                                          <p:spTgt spid="131"/>
                                        </p:tgtEl>
                                      </p:cBhvr>
                                    </p:animEffect>
                                  </p:childTnLst>
                                </p:cTn>
                              </p:par>
                            </p:childTnLst>
                          </p:cTn>
                        </p:par>
                        <p:par>
                          <p:cTn id="32" fill="hold">
                            <p:stCondLst>
                              <p:cond delay="20000"/>
                            </p:stCondLst>
                            <p:childTnLst>
                              <p:par>
                                <p:cTn id="33" presetID="10" presetClass="entr" presetSubtype="0" fill="hold" nodeType="afterEffect">
                                  <p:stCondLst>
                                    <p:cond delay="0"/>
                                  </p:stCondLst>
                                  <p:childTnLst>
                                    <p:set>
                                      <p:cBhvr>
                                        <p:cTn id="34" dur="1" fill="hold">
                                          <p:stCondLst>
                                            <p:cond delay="0"/>
                                          </p:stCondLst>
                                        </p:cTn>
                                        <p:tgtEl>
                                          <p:spTgt spid="128"/>
                                        </p:tgtEl>
                                        <p:attrNameLst>
                                          <p:attrName>style.visibility</p:attrName>
                                        </p:attrNameLst>
                                      </p:cBhvr>
                                      <p:to>
                                        <p:strVal val="visible"/>
                                      </p:to>
                                    </p:set>
                                    <p:animEffect transition="in" filter="fade">
                                      <p:cBhvr>
                                        <p:cTn id="35" dur="3000"/>
                                        <p:tgtEl>
                                          <p:spTgt spid="128"/>
                                        </p:tgtEl>
                                      </p:cBhvr>
                                    </p:animEffect>
                                  </p:childTnLst>
                                </p:cTn>
                              </p:par>
                            </p:childTnLst>
                          </p:cTn>
                        </p:par>
                        <p:par>
                          <p:cTn id="36" fill="hold">
                            <p:stCondLst>
                              <p:cond delay="23000"/>
                            </p:stCondLst>
                            <p:childTnLst>
                              <p:par>
                                <p:cTn id="37" presetID="10" presetClass="entr" presetSubtype="0" fill="hold" nodeType="after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30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5"/>
          <p:cNvSpPr txBox="1">
            <a:spLocks noGrp="1"/>
          </p:cNvSpPr>
          <p:nvPr>
            <p:ph type="title"/>
          </p:nvPr>
        </p:nvSpPr>
        <p:spPr>
          <a:xfrm>
            <a:off x="495300" y="274637"/>
            <a:ext cx="8915400" cy="669925"/>
          </a:xfrm>
          <a:prstGeom prst="rect">
            <a:avLst/>
          </a:prstGeom>
          <a:solidFill>
            <a:srgbClr val="99CC00"/>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0" i="0" u="none">
                <a:solidFill>
                  <a:schemeClr val="dk2"/>
                </a:solidFill>
                <a:latin typeface="Arial"/>
                <a:ea typeface="Arial"/>
                <a:cs typeface="Arial"/>
                <a:sym typeface="Arial"/>
              </a:rPr>
              <a:t>Pemotong PPh Pasal 21/26</a:t>
            </a:r>
            <a:endParaRPr/>
          </a:p>
        </p:txBody>
      </p:sp>
      <p:sp>
        <p:nvSpPr>
          <p:cNvPr id="140" name="Google Shape;140;p5"/>
          <p:cNvSpPr txBox="1">
            <a:spLocks noGrp="1"/>
          </p:cNvSpPr>
          <p:nvPr>
            <p:ph type="body" idx="1"/>
          </p:nvPr>
        </p:nvSpPr>
        <p:spPr>
          <a:xfrm>
            <a:off x="481012" y="1214437"/>
            <a:ext cx="8915400" cy="4525962"/>
          </a:xfrm>
          <a:prstGeom prst="rect">
            <a:avLst/>
          </a:prstGeom>
          <a:solidFill>
            <a:schemeClr val="accent1"/>
          </a:solidFill>
          <a:ln w="9525" cap="flat" cmpd="sng">
            <a:solidFill>
              <a:schemeClr val="dk1"/>
            </a:solidFill>
            <a:prstDash val="solid"/>
            <a:miter lim="524288"/>
            <a:headEnd type="none" w="sm" len="sm"/>
            <a:tailEnd type="none" w="sm" len="sm"/>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pemberi kerja yang terdiri dari orang pribadi dan badan</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Bendahara atau pemegang kas pemerintah </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dana pensiun, badan penyelenggara Jaminan Sosial Tenaga Kerja dan badan-badan lain</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Orang pribadi yang melakukan kegiatan usaha atau pekerjaan bebas serta badan</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Penyelenggara kegiatan</a:t>
            </a:r>
            <a:endParaRPr/>
          </a:p>
        </p:txBody>
      </p:sp>
      <p:sp>
        <p:nvSpPr>
          <p:cNvPr id="141" name="Google Shape;141;p5"/>
          <p:cNvSpPr txBox="1"/>
          <p:nvPr/>
        </p:nvSpPr>
        <p:spPr>
          <a:xfrm>
            <a:off x="584200" y="6572250"/>
            <a:ext cx="1077912"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2 ayat (1)</a:t>
            </a:r>
            <a:endParaRPr/>
          </a:p>
        </p:txBody>
      </p:sp>
    </p:spTree>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6"/>
          <p:cNvSpPr>
            <a:spLocks noGrp="1"/>
          </p:cNvSpPr>
          <p:nvPr>
            <p:ph type="title"/>
          </p:nvPr>
        </p:nvSpPr>
        <p:spPr>
          <a:xfrm>
            <a:off x="631825" y="274637"/>
            <a:ext cx="8713787" cy="1138237"/>
          </a:xfrm>
          <a:prstGeom prst="roundRect">
            <a:avLst>
              <a:gd name="adj" fmla="val 3600"/>
            </a:avLst>
          </a:prstGeom>
          <a:solidFill>
            <a:srgbClr val="99CC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Tahoma"/>
              <a:buNone/>
            </a:pPr>
            <a:r>
              <a:rPr lang="en-US" sz="3200" b="0" i="0" u="none">
                <a:solidFill>
                  <a:schemeClr val="dk2"/>
                </a:solidFill>
                <a:latin typeface="Tahoma"/>
                <a:ea typeface="Tahoma"/>
                <a:cs typeface="Tahoma"/>
                <a:sym typeface="Tahoma"/>
              </a:rPr>
              <a:t>Tidak Termasuk Pemberi Kerja Sebagai Pemotong PPh Pasal 21/26</a:t>
            </a:r>
            <a:endParaRPr/>
          </a:p>
        </p:txBody>
      </p:sp>
      <p:sp>
        <p:nvSpPr>
          <p:cNvPr id="147" name="Google Shape;147;p6"/>
          <p:cNvSpPr>
            <a:spLocks noGrp="1"/>
          </p:cNvSpPr>
          <p:nvPr>
            <p:ph type="body" idx="1"/>
          </p:nvPr>
        </p:nvSpPr>
        <p:spPr>
          <a:xfrm>
            <a:off x="481012" y="1711325"/>
            <a:ext cx="8915400" cy="4525962"/>
          </a:xfrm>
          <a:prstGeom prst="roundRect">
            <a:avLst>
              <a:gd name="adj" fmla="val 3600"/>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Kantor perwakilan negara asing</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Organisasi-organisasi internasional yang ditetapkan Menteri Keuangan</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Pemberi kerja orang pribadi yang tidak melakukan kegiatan usaha atau pekerjaan bebas yang semata-mata memperkerjakan orang pribadi untuk melakukan pekerjaan rumah tangga atau pekerjaan bukan dalam rangka melakukan kegiatan usaha atau pekerjaan bebas</a:t>
            </a:r>
            <a:endParaRPr/>
          </a:p>
          <a:p>
            <a:pPr marL="342900" lvl="0" indent="-165100" algn="l" rtl="0">
              <a:spcBef>
                <a:spcPts val="56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p:txBody>
      </p:sp>
      <p:sp>
        <p:nvSpPr>
          <p:cNvPr id="148" name="Google Shape;148;p6"/>
          <p:cNvSpPr txBox="1"/>
          <p:nvPr/>
        </p:nvSpPr>
        <p:spPr>
          <a:xfrm>
            <a:off x="584200" y="6572250"/>
            <a:ext cx="1077912"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2 ayat (2)</a:t>
            </a:r>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7"/>
          <p:cNvSpPr txBox="1">
            <a:spLocks noGrp="1"/>
          </p:cNvSpPr>
          <p:nvPr>
            <p:ph type="title"/>
          </p:nvPr>
        </p:nvSpPr>
        <p:spPr>
          <a:xfrm>
            <a:off x="481012" y="187325"/>
            <a:ext cx="8915400" cy="939800"/>
          </a:xfrm>
          <a:prstGeom prst="rect">
            <a:avLst/>
          </a:prstGeom>
          <a:solidFill>
            <a:srgbClr val="C0C0C0"/>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Tahoma"/>
              <a:buNone/>
            </a:pPr>
            <a:r>
              <a:rPr lang="en-US" sz="2800" b="0" i="0" u="none">
                <a:solidFill>
                  <a:schemeClr val="dk2"/>
                </a:solidFill>
                <a:latin typeface="Tahoma"/>
                <a:ea typeface="Tahoma"/>
                <a:cs typeface="Tahoma"/>
                <a:sym typeface="Tahoma"/>
              </a:rPr>
              <a:t>Penerima Penghasilan Yang Dipotong PPh Pasal 21/26</a:t>
            </a:r>
            <a:br>
              <a:rPr lang="en-US" sz="2800" b="0" i="0" u="none">
                <a:solidFill>
                  <a:schemeClr val="dk2"/>
                </a:solidFill>
                <a:latin typeface="Tahoma"/>
                <a:ea typeface="Tahoma"/>
                <a:cs typeface="Tahoma"/>
                <a:sym typeface="Tahoma"/>
              </a:rPr>
            </a:br>
            <a:r>
              <a:rPr lang="en-US" sz="2800" b="0" i="0" u="none">
                <a:solidFill>
                  <a:schemeClr val="dk2"/>
                </a:solidFill>
                <a:latin typeface="Tahoma"/>
                <a:ea typeface="Tahoma"/>
                <a:cs typeface="Tahoma"/>
                <a:sym typeface="Tahoma"/>
              </a:rPr>
              <a:t>(Pasal 3)</a:t>
            </a:r>
            <a:endParaRPr/>
          </a:p>
        </p:txBody>
      </p:sp>
      <p:sp>
        <p:nvSpPr>
          <p:cNvPr id="154" name="Google Shape;154;p7"/>
          <p:cNvSpPr>
            <a:spLocks noGrp="1"/>
          </p:cNvSpPr>
          <p:nvPr>
            <p:ph type="body" idx="1"/>
          </p:nvPr>
        </p:nvSpPr>
        <p:spPr>
          <a:xfrm>
            <a:off x="619125" y="1654175"/>
            <a:ext cx="9048750" cy="5060950"/>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dk1"/>
              </a:buClr>
              <a:buSzPts val="1600"/>
              <a:buFont typeface="Arial"/>
              <a:buChar char="•"/>
            </a:pPr>
            <a:r>
              <a:rPr lang="en-US" sz="1600" b="0" i="0" u="none">
                <a:solidFill>
                  <a:schemeClr val="dk1"/>
                </a:solidFill>
                <a:latin typeface="Arial"/>
                <a:ea typeface="Arial"/>
                <a:cs typeface="Arial"/>
                <a:sym typeface="Arial"/>
              </a:rPr>
              <a:t>Pegawai </a:t>
            </a:r>
            <a:endParaRPr/>
          </a:p>
          <a:p>
            <a:pPr marL="342900" lvl="0" indent="-342900" algn="just" rtl="0">
              <a:lnSpc>
                <a:spcPct val="80000"/>
              </a:lnSpc>
              <a:spcBef>
                <a:spcPts val="320"/>
              </a:spcBef>
              <a:spcAft>
                <a:spcPts val="0"/>
              </a:spcAft>
              <a:buClr>
                <a:schemeClr val="dk1"/>
              </a:buClr>
              <a:buSzPts val="1600"/>
              <a:buFont typeface="Arial"/>
              <a:buChar char="•"/>
            </a:pPr>
            <a:r>
              <a:rPr lang="en-US" sz="1600" b="0" i="0" u="none">
                <a:solidFill>
                  <a:schemeClr val="dk1"/>
                </a:solidFill>
                <a:latin typeface="Arial"/>
                <a:ea typeface="Arial"/>
                <a:cs typeface="Arial"/>
                <a:sym typeface="Arial"/>
              </a:rPr>
              <a:t>Penerima uang pesangon, pensiun atau uang manfaat pensiun, THT, JHT, termasuk ahli warisnya</a:t>
            </a:r>
            <a:endParaRPr/>
          </a:p>
          <a:p>
            <a:pPr marL="342900" lvl="0" indent="-342900" algn="l" rtl="0">
              <a:lnSpc>
                <a:spcPct val="80000"/>
              </a:lnSpc>
              <a:spcBef>
                <a:spcPts val="320"/>
              </a:spcBef>
              <a:spcAft>
                <a:spcPts val="0"/>
              </a:spcAft>
              <a:buClr>
                <a:schemeClr val="dk1"/>
              </a:buClr>
              <a:buSzPts val="1600"/>
              <a:buFont typeface="Arial"/>
              <a:buChar char="•"/>
            </a:pPr>
            <a:r>
              <a:rPr lang="en-US" sz="1600" b="0" i="0" u="none">
                <a:solidFill>
                  <a:schemeClr val="dk1"/>
                </a:solidFill>
                <a:latin typeface="Arial"/>
                <a:ea typeface="Arial"/>
                <a:cs typeface="Arial"/>
                <a:sym typeface="Arial"/>
              </a:rPr>
              <a:t>Bukan pegawai :</a:t>
            </a:r>
            <a:endParaRPr/>
          </a:p>
          <a:p>
            <a:pPr marL="742950" lvl="1" indent="-285750" algn="l" rtl="0">
              <a:lnSpc>
                <a:spcPct val="80000"/>
              </a:lnSpc>
              <a:spcBef>
                <a:spcPts val="280"/>
              </a:spcBef>
              <a:spcAft>
                <a:spcPts val="0"/>
              </a:spcAft>
              <a:buClr>
                <a:schemeClr val="accent2"/>
              </a:buClr>
              <a:buSzPts val="1400"/>
              <a:buFont typeface="Arial"/>
              <a:buChar char="–"/>
            </a:pPr>
            <a:r>
              <a:rPr lang="en-US" sz="1400" b="1" i="0" u="none">
                <a:solidFill>
                  <a:schemeClr val="accent2"/>
                </a:solidFill>
                <a:latin typeface="Arial"/>
                <a:ea typeface="Arial"/>
                <a:cs typeface="Arial"/>
                <a:sym typeface="Arial"/>
              </a:rPr>
              <a:t>Tenaga ahli</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Seniman/pekerja seni, pembawa acara</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Olahragawan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Penasihat, pengajar, pelatih, penceramah, penyuluh dan moderator</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Pengarang, peneliti, penerjemah</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Pemberi jasa dalam segala bidang</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Agen iklan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Pengawas dan pengelola proyek</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Pembawa pesanan/yang menemukan langganan/perantara</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Petugas penjaja barang dagangan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Petugas dinas luar asuransi</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Distributor MLM, Direct Selling</a:t>
            </a:r>
            <a:endParaRPr/>
          </a:p>
          <a:p>
            <a:pPr marL="342900" lvl="0" indent="-342900" algn="l" rtl="0">
              <a:lnSpc>
                <a:spcPct val="80000"/>
              </a:lnSpc>
              <a:spcBef>
                <a:spcPts val="320"/>
              </a:spcBef>
              <a:spcAft>
                <a:spcPts val="0"/>
              </a:spcAft>
              <a:buClr>
                <a:schemeClr val="dk1"/>
              </a:buClr>
              <a:buSzPts val="1600"/>
              <a:buFont typeface="Arial"/>
              <a:buChar char="•"/>
            </a:pPr>
            <a:r>
              <a:rPr lang="en-US" sz="1600" b="0" i="0" u="none">
                <a:solidFill>
                  <a:schemeClr val="dk1"/>
                </a:solidFill>
                <a:latin typeface="Arial"/>
                <a:ea typeface="Arial"/>
                <a:cs typeface="Arial"/>
                <a:sym typeface="Arial"/>
              </a:rPr>
              <a:t>Peserta kegiatan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Peserta perlombaan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Peserta rapat, konferensi, sidang, pertemuan, kunjungan kerja</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Peserta/anggota kepanitiaan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Peserta pendidikan, pelatihan dan magang</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Peserta kegiatan lainnya</a:t>
            </a:r>
            <a:endParaRPr/>
          </a:p>
        </p:txBody>
      </p:sp>
      <p:sp>
        <p:nvSpPr>
          <p:cNvPr id="155" name="Google Shape;155;p7"/>
          <p:cNvSpPr/>
          <p:nvPr/>
        </p:nvSpPr>
        <p:spPr>
          <a:xfrm>
            <a:off x="4230687" y="1301750"/>
            <a:ext cx="1352550" cy="269875"/>
          </a:xfrm>
          <a:prstGeom prst="downArrow">
            <a:avLst>
              <a:gd name="adj1" fmla="val 50000"/>
              <a:gd name="adj2" fmla="val 50000"/>
            </a:avLst>
          </a:prstGeom>
          <a:gradFill>
            <a:gsLst>
              <a:gs pos="0">
                <a:schemeClr val="accent1"/>
              </a:gs>
              <a:gs pos="50000">
                <a:schemeClr val="folHlink"/>
              </a:gs>
              <a:gs pos="100000">
                <a:schemeClr val="accent1"/>
              </a:gs>
            </a:gsLst>
            <a:lin ang="108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checke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9"/>
          <p:cNvSpPr txBox="1">
            <a:spLocks noGrp="1"/>
          </p:cNvSpPr>
          <p:nvPr>
            <p:ph type="title"/>
          </p:nvPr>
        </p:nvSpPr>
        <p:spPr>
          <a:xfrm>
            <a:off x="495300" y="0"/>
            <a:ext cx="8915400" cy="1139825"/>
          </a:xfrm>
          <a:prstGeom prst="rect">
            <a:avLst/>
          </a:prstGeom>
          <a:solidFill>
            <a:srgbClr val="FFFF00"/>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Century Gothic"/>
              <a:buNone/>
            </a:pPr>
            <a:r>
              <a:rPr lang="en-US" sz="3200" b="0" i="0" u="none">
                <a:solidFill>
                  <a:schemeClr val="dk2"/>
                </a:solidFill>
                <a:latin typeface="Century Gothic"/>
                <a:ea typeface="Century Gothic"/>
                <a:cs typeface="Century Gothic"/>
                <a:sym typeface="Century Gothic"/>
              </a:rPr>
              <a:t>Klasifikasi Penghasilan Berkaitan Dengan Obyek PPh Pasal 21</a:t>
            </a:r>
            <a:endParaRPr/>
          </a:p>
        </p:txBody>
      </p:sp>
      <p:sp>
        <p:nvSpPr>
          <p:cNvPr id="174" name="Google Shape;174;p9"/>
          <p:cNvSpPr txBox="1"/>
          <p:nvPr/>
        </p:nvSpPr>
        <p:spPr>
          <a:xfrm>
            <a:off x="908050" y="4021137"/>
            <a:ext cx="2179637" cy="528637"/>
          </a:xfrm>
          <a:prstGeom prst="rect">
            <a:avLst/>
          </a:prstGeom>
          <a:solidFill>
            <a:srgbClr val="FFFF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Times New Roman"/>
              <a:buNone/>
            </a:pPr>
            <a:r>
              <a:rPr lang="en-US" sz="2800" b="0" i="0" u="none">
                <a:solidFill>
                  <a:schemeClr val="accent2"/>
                </a:solidFill>
                <a:latin typeface="Times New Roman"/>
                <a:ea typeface="Times New Roman"/>
                <a:cs typeface="Times New Roman"/>
                <a:sym typeface="Times New Roman"/>
              </a:rPr>
              <a:t>Penghasilan</a:t>
            </a:r>
            <a:endParaRPr/>
          </a:p>
        </p:txBody>
      </p:sp>
      <p:sp>
        <p:nvSpPr>
          <p:cNvPr id="175" name="Google Shape;175;p9"/>
          <p:cNvSpPr txBox="1"/>
          <p:nvPr/>
        </p:nvSpPr>
        <p:spPr>
          <a:xfrm>
            <a:off x="3776662" y="2743200"/>
            <a:ext cx="2436812" cy="528637"/>
          </a:xfrm>
          <a:prstGeom prst="rect">
            <a:avLst/>
          </a:prstGeom>
          <a:solidFill>
            <a:srgbClr val="FFFF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Times New Roman"/>
              <a:buNone/>
            </a:pPr>
            <a:r>
              <a:rPr lang="en-US" sz="2800" b="0" i="0" u="none">
                <a:solidFill>
                  <a:schemeClr val="accent2"/>
                </a:solidFill>
                <a:latin typeface="Times New Roman"/>
                <a:ea typeface="Times New Roman"/>
                <a:cs typeface="Times New Roman"/>
                <a:sym typeface="Times New Roman"/>
              </a:rPr>
              <a:t>Obyek PPh 21</a:t>
            </a:r>
            <a:endParaRPr/>
          </a:p>
        </p:txBody>
      </p:sp>
      <p:sp>
        <p:nvSpPr>
          <p:cNvPr id="176" name="Google Shape;176;p9"/>
          <p:cNvSpPr txBox="1"/>
          <p:nvPr/>
        </p:nvSpPr>
        <p:spPr>
          <a:xfrm>
            <a:off x="3903662" y="4978400"/>
            <a:ext cx="2181225" cy="955675"/>
          </a:xfrm>
          <a:prstGeom prst="rect">
            <a:avLst/>
          </a:prstGeom>
          <a:solidFill>
            <a:srgbClr val="FFFF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Times New Roman"/>
              <a:buNone/>
            </a:pPr>
            <a:r>
              <a:rPr lang="en-US" sz="2800" b="0" i="0" u="none">
                <a:solidFill>
                  <a:schemeClr val="accent2"/>
                </a:solidFill>
                <a:latin typeface="Times New Roman"/>
                <a:ea typeface="Times New Roman"/>
                <a:cs typeface="Times New Roman"/>
                <a:sym typeface="Times New Roman"/>
              </a:rPr>
              <a:t>Non Obyek PPh 21</a:t>
            </a:r>
            <a:endParaRPr/>
          </a:p>
        </p:txBody>
      </p:sp>
      <p:sp>
        <p:nvSpPr>
          <p:cNvPr id="177" name="Google Shape;177;p9"/>
          <p:cNvSpPr txBox="1"/>
          <p:nvPr/>
        </p:nvSpPr>
        <p:spPr>
          <a:xfrm>
            <a:off x="6900862" y="1785937"/>
            <a:ext cx="2179637" cy="955675"/>
          </a:xfrm>
          <a:prstGeom prst="rect">
            <a:avLst/>
          </a:prstGeom>
          <a:solidFill>
            <a:srgbClr val="FFFF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Times New Roman"/>
              <a:buNone/>
            </a:pPr>
            <a:r>
              <a:rPr lang="en-US" sz="2800" b="0" i="0" u="none">
                <a:solidFill>
                  <a:schemeClr val="accent2"/>
                </a:solidFill>
                <a:latin typeface="Times New Roman"/>
                <a:ea typeface="Times New Roman"/>
                <a:cs typeface="Times New Roman"/>
                <a:sym typeface="Times New Roman"/>
              </a:rPr>
              <a:t>Dikenakan PPh final</a:t>
            </a:r>
            <a:endParaRPr/>
          </a:p>
        </p:txBody>
      </p:sp>
      <p:sp>
        <p:nvSpPr>
          <p:cNvPr id="178" name="Google Shape;178;p9"/>
          <p:cNvSpPr txBox="1"/>
          <p:nvPr/>
        </p:nvSpPr>
        <p:spPr>
          <a:xfrm>
            <a:off x="6900862" y="3381375"/>
            <a:ext cx="2179637" cy="1382712"/>
          </a:xfrm>
          <a:prstGeom prst="rect">
            <a:avLst/>
          </a:prstGeom>
          <a:solidFill>
            <a:srgbClr val="FFFF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Times New Roman"/>
              <a:buNone/>
            </a:pPr>
            <a:r>
              <a:rPr lang="en-US" sz="2800" b="0" i="0" u="none">
                <a:solidFill>
                  <a:schemeClr val="accent2"/>
                </a:solidFill>
                <a:latin typeface="Times New Roman"/>
                <a:ea typeface="Times New Roman"/>
                <a:cs typeface="Times New Roman"/>
                <a:sym typeface="Times New Roman"/>
              </a:rPr>
              <a:t>Tidak Dikenakan PPh final</a:t>
            </a:r>
            <a:endParaRPr/>
          </a:p>
        </p:txBody>
      </p:sp>
      <p:cxnSp>
        <p:nvCxnSpPr>
          <p:cNvPr id="179" name="Google Shape;179;p9"/>
          <p:cNvCxnSpPr/>
          <p:nvPr/>
        </p:nvCxnSpPr>
        <p:spPr>
          <a:xfrm rot="-5400000">
            <a:off x="2793237" y="3302699"/>
            <a:ext cx="1278000" cy="689100"/>
          </a:xfrm>
          <a:prstGeom prst="bentConnector3">
            <a:avLst>
              <a:gd name="adj1" fmla="val 0"/>
            </a:avLst>
          </a:prstGeom>
          <a:noFill/>
          <a:ln w="38100" cap="flat" cmpd="sng">
            <a:solidFill>
              <a:schemeClr val="dk1"/>
            </a:solidFill>
            <a:prstDash val="solid"/>
            <a:miter lim="800000"/>
            <a:headEnd type="none" w="med" len="med"/>
            <a:tailEnd type="triangle" w="med" len="med"/>
          </a:ln>
        </p:spPr>
      </p:cxnSp>
      <p:cxnSp>
        <p:nvCxnSpPr>
          <p:cNvPr id="180" name="Google Shape;180;p9"/>
          <p:cNvCxnSpPr/>
          <p:nvPr/>
        </p:nvCxnSpPr>
        <p:spPr>
          <a:xfrm rot="-5400000" flipH="1">
            <a:off x="2910687" y="4463250"/>
            <a:ext cx="1170000" cy="816000"/>
          </a:xfrm>
          <a:prstGeom prst="bentConnector3">
            <a:avLst>
              <a:gd name="adj1" fmla="val 0"/>
            </a:avLst>
          </a:prstGeom>
          <a:noFill/>
          <a:ln w="38100" cap="flat" cmpd="sng">
            <a:solidFill>
              <a:schemeClr val="dk1"/>
            </a:solidFill>
            <a:prstDash val="solid"/>
            <a:miter lim="800000"/>
            <a:headEnd type="none" w="med" len="med"/>
            <a:tailEnd type="triangle" w="med" len="med"/>
          </a:ln>
        </p:spPr>
      </p:cxnSp>
      <p:cxnSp>
        <p:nvCxnSpPr>
          <p:cNvPr id="181" name="Google Shape;181;p9"/>
          <p:cNvCxnSpPr/>
          <p:nvPr/>
        </p:nvCxnSpPr>
        <p:spPr>
          <a:xfrm rot="-5400000" flipH="1">
            <a:off x="6024475" y="3197312"/>
            <a:ext cx="1065300" cy="687300"/>
          </a:xfrm>
          <a:prstGeom prst="bentConnector3">
            <a:avLst>
              <a:gd name="adj1" fmla="val 50000"/>
            </a:avLst>
          </a:prstGeom>
          <a:noFill/>
          <a:ln w="38100" cap="flat" cmpd="sng">
            <a:solidFill>
              <a:schemeClr val="dk1"/>
            </a:solidFill>
            <a:prstDash val="solid"/>
            <a:miter lim="800000"/>
            <a:headEnd type="none" w="med" len="med"/>
            <a:tailEnd type="triangle" w="med" len="med"/>
          </a:ln>
        </p:spPr>
      </p:cxnSp>
      <p:cxnSp>
        <p:nvCxnSpPr>
          <p:cNvPr id="182" name="Google Shape;182;p9"/>
          <p:cNvCxnSpPr/>
          <p:nvPr/>
        </p:nvCxnSpPr>
        <p:spPr>
          <a:xfrm rot="-5400000">
            <a:off x="6184825" y="2292362"/>
            <a:ext cx="744600" cy="687300"/>
          </a:xfrm>
          <a:prstGeom prst="bentConnector3">
            <a:avLst>
              <a:gd name="adj1" fmla="val 50000"/>
            </a:avLst>
          </a:prstGeom>
          <a:noFill/>
          <a:ln w="38100" cap="flat" cmpd="sng">
            <a:solidFill>
              <a:schemeClr val="dk1"/>
            </a:solidFill>
            <a:prstDash val="solid"/>
            <a:miter lim="800000"/>
            <a:headEnd type="none" w="med" len="med"/>
            <a:tailEnd type="triangl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0"/>
          <p:cNvSpPr>
            <a:spLocks noGrp="1"/>
          </p:cNvSpPr>
          <p:nvPr>
            <p:ph type="title"/>
          </p:nvPr>
        </p:nvSpPr>
        <p:spPr>
          <a:xfrm>
            <a:off x="523875" y="187325"/>
            <a:ext cx="8358187" cy="749300"/>
          </a:xfrm>
          <a:prstGeom prst="roundRect">
            <a:avLst>
              <a:gd name="adj" fmla="val 3600"/>
            </a:avLst>
          </a:prstGeom>
          <a:solidFill>
            <a:srgbClr val="00FF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Tahoma"/>
              <a:buNone/>
            </a:pPr>
            <a:r>
              <a:rPr lang="en-US" sz="2800" b="0" i="0" u="none">
                <a:solidFill>
                  <a:schemeClr val="dk2"/>
                </a:solidFill>
                <a:latin typeface="Tahoma"/>
                <a:ea typeface="Tahoma"/>
                <a:cs typeface="Tahoma"/>
                <a:sym typeface="Tahoma"/>
              </a:rPr>
              <a:t>Penghasilan Yang Dipotong PPh Pasal 21/26</a:t>
            </a:r>
            <a:endParaRPr/>
          </a:p>
        </p:txBody>
      </p:sp>
      <p:sp>
        <p:nvSpPr>
          <p:cNvPr id="188" name="Google Shape;188;p10"/>
          <p:cNvSpPr>
            <a:spLocks noGrp="1"/>
          </p:cNvSpPr>
          <p:nvPr>
            <p:ph type="body" idx="1"/>
          </p:nvPr>
        </p:nvSpPr>
        <p:spPr>
          <a:xfrm>
            <a:off x="309562" y="1500187"/>
            <a:ext cx="9144000" cy="3041650"/>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Penghasilan </a:t>
            </a:r>
            <a:r>
              <a:rPr lang="en-US" sz="2400" b="0" i="0" u="none">
                <a:solidFill>
                  <a:srgbClr val="CC3300"/>
                </a:solidFill>
                <a:latin typeface="Tahoma"/>
                <a:ea typeface="Tahoma"/>
                <a:cs typeface="Tahoma"/>
                <a:sym typeface="Tahoma"/>
              </a:rPr>
              <a:t>Pegawai Tetap</a:t>
            </a:r>
            <a:r>
              <a:rPr lang="en-US" sz="2400" b="0" i="0" u="none">
                <a:solidFill>
                  <a:schemeClr val="dk1"/>
                </a:solidFill>
                <a:latin typeface="Tahoma"/>
                <a:ea typeface="Tahoma"/>
                <a:cs typeface="Tahoma"/>
                <a:sym typeface="Tahoma"/>
              </a:rPr>
              <a:t> baik teratur maupun tidak teratur</a:t>
            </a:r>
            <a:endParaRPr/>
          </a:p>
          <a:p>
            <a:pPr marL="342900" lvl="0" indent="-342900" algn="just" rtl="0">
              <a:lnSpc>
                <a:spcPct val="80000"/>
              </a:lnSpc>
              <a:spcBef>
                <a:spcPts val="48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Penghasilan </a:t>
            </a:r>
            <a:r>
              <a:rPr lang="en-US" sz="2400" b="0" i="0" u="none">
                <a:solidFill>
                  <a:srgbClr val="CC3300"/>
                </a:solidFill>
                <a:latin typeface="Tahoma"/>
                <a:ea typeface="Tahoma"/>
                <a:cs typeface="Tahoma"/>
                <a:sym typeface="Tahoma"/>
              </a:rPr>
              <a:t>Penerima Pensiun</a:t>
            </a:r>
            <a:r>
              <a:rPr lang="en-US" sz="2400" b="0" i="0" u="none">
                <a:solidFill>
                  <a:schemeClr val="dk1"/>
                </a:solidFill>
                <a:latin typeface="Tahoma"/>
                <a:ea typeface="Tahoma"/>
                <a:cs typeface="Tahoma"/>
                <a:sym typeface="Tahoma"/>
              </a:rPr>
              <a:t> secara teratur</a:t>
            </a:r>
            <a:endParaRPr/>
          </a:p>
          <a:p>
            <a:pPr marL="342900" lvl="0" indent="-342900" algn="just" rtl="0">
              <a:lnSpc>
                <a:spcPct val="80000"/>
              </a:lnSpc>
              <a:spcBef>
                <a:spcPts val="48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Penghasilan sehubungan dengan </a:t>
            </a:r>
            <a:r>
              <a:rPr lang="en-US" sz="2400" b="0" i="0" u="none">
                <a:solidFill>
                  <a:srgbClr val="CC3300"/>
                </a:solidFill>
                <a:latin typeface="Tahoma"/>
                <a:ea typeface="Tahoma"/>
                <a:cs typeface="Tahoma"/>
                <a:sym typeface="Tahoma"/>
              </a:rPr>
              <a:t>pemutusan hubungan kerja dan sehubungan pensiun</a:t>
            </a:r>
            <a:r>
              <a:rPr lang="en-US" sz="2400" b="0" i="0" u="none">
                <a:solidFill>
                  <a:schemeClr val="dk1"/>
                </a:solidFill>
                <a:latin typeface="Tahoma"/>
                <a:ea typeface="Tahoma"/>
                <a:cs typeface="Tahoma"/>
                <a:sym typeface="Tahoma"/>
              </a:rPr>
              <a:t> yang diterima sekaligus</a:t>
            </a:r>
            <a:endParaRPr/>
          </a:p>
          <a:p>
            <a:pPr marL="342900" lvl="0" indent="-342900" algn="just" rtl="0">
              <a:lnSpc>
                <a:spcPct val="80000"/>
              </a:lnSpc>
              <a:spcBef>
                <a:spcPts val="48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Penghasilan </a:t>
            </a:r>
            <a:r>
              <a:rPr lang="en-US" sz="2400" b="0" i="0" u="none">
                <a:solidFill>
                  <a:srgbClr val="CC3300"/>
                </a:solidFill>
                <a:latin typeface="Tahoma"/>
                <a:ea typeface="Tahoma"/>
                <a:cs typeface="Tahoma"/>
                <a:sym typeface="Tahoma"/>
              </a:rPr>
              <a:t>pegawai tidak tetap atau tenaga kerja lepas yang dibayarkan secara bulanan</a:t>
            </a:r>
            <a:endParaRPr/>
          </a:p>
          <a:p>
            <a:pPr marL="342900" lvl="0" indent="-342900" algn="just" rtl="0">
              <a:lnSpc>
                <a:spcPct val="80000"/>
              </a:lnSpc>
              <a:spcBef>
                <a:spcPts val="48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Imbalan kepada </a:t>
            </a:r>
            <a:r>
              <a:rPr lang="en-US" sz="2400" b="0" i="0" u="none">
                <a:solidFill>
                  <a:srgbClr val="CC3300"/>
                </a:solidFill>
                <a:latin typeface="Tahoma"/>
                <a:ea typeface="Tahoma"/>
                <a:cs typeface="Tahoma"/>
                <a:sym typeface="Tahoma"/>
              </a:rPr>
              <a:t>bukan pegawai</a:t>
            </a:r>
            <a:endParaRPr/>
          </a:p>
          <a:p>
            <a:pPr marL="342900" lvl="0" indent="-342900" algn="just" rtl="0">
              <a:lnSpc>
                <a:spcPct val="80000"/>
              </a:lnSpc>
              <a:spcBef>
                <a:spcPts val="48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Imbalan kepada </a:t>
            </a:r>
            <a:r>
              <a:rPr lang="en-US" sz="2400" b="0" i="0" u="none">
                <a:solidFill>
                  <a:srgbClr val="CC3300"/>
                </a:solidFill>
                <a:latin typeface="Tahoma"/>
                <a:ea typeface="Tahoma"/>
                <a:cs typeface="Tahoma"/>
                <a:sym typeface="Tahoma"/>
              </a:rPr>
              <a:t>peserta kegiatan</a:t>
            </a:r>
            <a:endParaRPr/>
          </a:p>
        </p:txBody>
      </p:sp>
      <p:sp>
        <p:nvSpPr>
          <p:cNvPr id="189" name="Google Shape;189;p10"/>
          <p:cNvSpPr/>
          <p:nvPr/>
        </p:nvSpPr>
        <p:spPr>
          <a:xfrm>
            <a:off x="4121150" y="1000125"/>
            <a:ext cx="1352550" cy="398462"/>
          </a:xfrm>
          <a:prstGeom prst="downArrow">
            <a:avLst>
              <a:gd name="adj1" fmla="val 50000"/>
              <a:gd name="adj2" fmla="val 50000"/>
            </a:avLst>
          </a:prstGeom>
          <a:gradFill>
            <a:gsLst>
              <a:gs pos="0">
                <a:schemeClr val="accent1"/>
              </a:gs>
              <a:gs pos="50000">
                <a:schemeClr val="folHlink"/>
              </a:gs>
              <a:gs pos="100000">
                <a:schemeClr val="accent1"/>
              </a:gs>
            </a:gsLst>
            <a:lin ang="108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90" name="Google Shape;190;p10"/>
          <p:cNvSpPr/>
          <p:nvPr/>
        </p:nvSpPr>
        <p:spPr>
          <a:xfrm>
            <a:off x="481012" y="4500562"/>
            <a:ext cx="8737600" cy="1138237"/>
          </a:xfrm>
          <a:prstGeom prst="downArrow">
            <a:avLst>
              <a:gd name="adj1" fmla="val 5485"/>
              <a:gd name="adj2" fmla="val 5646"/>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TERMASUK</a:t>
            </a:r>
            <a:endParaRPr/>
          </a:p>
          <a:p>
            <a:pPr marL="0" marR="0" lvl="0" indent="0" algn="ctr" rtl="0">
              <a:lnSpc>
                <a:spcPct val="100000"/>
              </a:lnSpc>
              <a:spcBef>
                <a:spcPts val="800"/>
              </a:spcBef>
              <a:spcAft>
                <a:spcPts val="0"/>
              </a:spcAft>
              <a:buClr>
                <a:schemeClr val="dk1"/>
              </a:buClr>
              <a:buSzPts val="1600"/>
              <a:buFont typeface="Tahoma"/>
              <a:buNone/>
            </a:pPr>
            <a:r>
              <a:rPr lang="en-US" sz="1600" b="0" i="0" u="none">
                <a:solidFill>
                  <a:schemeClr val="dk1"/>
                </a:solidFill>
                <a:latin typeface="Tahoma"/>
                <a:ea typeface="Tahoma"/>
                <a:cs typeface="Tahoma"/>
                <a:sym typeface="Tahoma"/>
              </a:rPr>
              <a:t>Natura/Kenikmatan dari :</a:t>
            </a:r>
            <a:endParaRPr/>
          </a:p>
        </p:txBody>
      </p:sp>
      <p:sp>
        <p:nvSpPr>
          <p:cNvPr id="191" name="Google Shape;191;p10"/>
          <p:cNvSpPr/>
          <p:nvPr/>
        </p:nvSpPr>
        <p:spPr>
          <a:xfrm>
            <a:off x="381000" y="5672137"/>
            <a:ext cx="8929687" cy="971550"/>
          </a:xfrm>
          <a:prstGeom prst="roundRect">
            <a:avLst>
              <a:gd name="adj" fmla="val 16667"/>
            </a:avLst>
          </a:prstGeom>
          <a:solidFill>
            <a:srgbClr val="CCFF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1800"/>
              <a:buFont typeface="Tahoma"/>
              <a:buChar char="•"/>
            </a:pPr>
            <a:r>
              <a:rPr lang="en-US" sz="1800" b="1" i="0" u="none">
                <a:solidFill>
                  <a:schemeClr val="dk1"/>
                </a:solidFill>
                <a:latin typeface="Tahoma"/>
                <a:ea typeface="Tahoma"/>
                <a:cs typeface="Tahoma"/>
                <a:sym typeface="Tahoma"/>
              </a:rPr>
              <a:t>Bukan Wajib Pajak</a:t>
            </a:r>
            <a:endParaRPr/>
          </a:p>
          <a:p>
            <a:pPr marL="342900" marR="0" lvl="0" indent="-342900" algn="l" rtl="0">
              <a:lnSpc>
                <a:spcPct val="80000"/>
              </a:lnSpc>
              <a:spcBef>
                <a:spcPts val="360"/>
              </a:spcBef>
              <a:spcAft>
                <a:spcPts val="0"/>
              </a:spcAft>
              <a:buClr>
                <a:schemeClr val="dk1"/>
              </a:buClr>
              <a:buSzPts val="1800"/>
              <a:buFont typeface="Tahoma"/>
              <a:buChar char="•"/>
            </a:pPr>
            <a:r>
              <a:rPr lang="en-US" sz="1800" b="1" i="0" u="none">
                <a:solidFill>
                  <a:schemeClr val="dk1"/>
                </a:solidFill>
                <a:latin typeface="Tahoma"/>
                <a:ea typeface="Tahoma"/>
                <a:cs typeface="Tahoma"/>
                <a:sym typeface="Tahoma"/>
              </a:rPr>
              <a:t>Wajib Pajak PPh Final</a:t>
            </a:r>
            <a:endParaRPr/>
          </a:p>
          <a:p>
            <a:pPr marL="342900" marR="0" lvl="0" indent="-342900" algn="l" rtl="0">
              <a:lnSpc>
                <a:spcPct val="80000"/>
              </a:lnSpc>
              <a:spcBef>
                <a:spcPts val="360"/>
              </a:spcBef>
              <a:spcAft>
                <a:spcPts val="0"/>
              </a:spcAft>
              <a:buClr>
                <a:schemeClr val="dk1"/>
              </a:buClr>
              <a:buSzPts val="1800"/>
              <a:buFont typeface="Tahoma"/>
              <a:buChar char="•"/>
            </a:pPr>
            <a:r>
              <a:rPr lang="en-US" sz="1800" b="1" i="0" u="none">
                <a:solidFill>
                  <a:schemeClr val="dk1"/>
                </a:solidFill>
                <a:latin typeface="Tahoma"/>
                <a:ea typeface="Tahoma"/>
                <a:cs typeface="Tahoma"/>
                <a:sym typeface="Tahoma"/>
              </a:rPr>
              <a:t>Wajib Pajak Norma Penghitungan Khusus</a:t>
            </a:r>
            <a:endParaRPr/>
          </a:p>
        </p:txBody>
      </p:sp>
      <p:sp>
        <p:nvSpPr>
          <p:cNvPr id="192" name="Google Shape;192;p10"/>
          <p:cNvSpPr txBox="1"/>
          <p:nvPr/>
        </p:nvSpPr>
        <p:spPr>
          <a:xfrm>
            <a:off x="584200" y="6572250"/>
            <a:ext cx="644525"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5 </a:t>
            </a:r>
            <a:endParaRPr/>
          </a:p>
        </p:txBody>
      </p:sp>
    </p:spTree>
  </p:cSld>
  <p:clrMapOvr>
    <a:masterClrMapping/>
  </p:clrMapOvr>
  <p:transition spd="slow">
    <p:check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1"/>
          <p:cNvSpPr>
            <a:spLocks noGrp="1"/>
          </p:cNvSpPr>
          <p:nvPr>
            <p:ph type="title"/>
          </p:nvPr>
        </p:nvSpPr>
        <p:spPr>
          <a:xfrm>
            <a:off x="523875" y="187325"/>
            <a:ext cx="8174037" cy="700087"/>
          </a:xfrm>
          <a:prstGeom prst="roundRect">
            <a:avLst>
              <a:gd name="adj" fmla="val 3600"/>
            </a:avLst>
          </a:prstGeom>
          <a:solidFill>
            <a:srgbClr val="C0C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Tahoma"/>
              <a:buNone/>
            </a:pPr>
            <a:r>
              <a:rPr lang="en-US" sz="2800" b="0" i="0" u="none">
                <a:solidFill>
                  <a:schemeClr val="dk2"/>
                </a:solidFill>
                <a:latin typeface="Tahoma"/>
                <a:ea typeface="Tahoma"/>
                <a:cs typeface="Tahoma"/>
                <a:sym typeface="Tahoma"/>
              </a:rPr>
              <a:t>Penghasilan Yang Tidak Dipotong PPh Pasal 21</a:t>
            </a:r>
            <a:endParaRPr/>
          </a:p>
        </p:txBody>
      </p:sp>
      <p:sp>
        <p:nvSpPr>
          <p:cNvPr id="198" name="Google Shape;198;p11"/>
          <p:cNvSpPr>
            <a:spLocks noGrp="1"/>
          </p:cNvSpPr>
          <p:nvPr>
            <p:ph type="body" idx="1"/>
          </p:nvPr>
        </p:nvSpPr>
        <p:spPr>
          <a:xfrm>
            <a:off x="381000" y="1571625"/>
            <a:ext cx="8632825" cy="3838575"/>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Pembayaran manfaat atau santunan </a:t>
            </a:r>
            <a:r>
              <a:rPr lang="en-US" sz="2400" b="0" i="0" u="none">
                <a:solidFill>
                  <a:srgbClr val="CC3300"/>
                </a:solidFill>
                <a:latin typeface="Tahoma"/>
                <a:ea typeface="Tahoma"/>
                <a:cs typeface="Tahoma"/>
                <a:sym typeface="Tahoma"/>
              </a:rPr>
              <a:t>asuransi</a:t>
            </a:r>
            <a:r>
              <a:rPr lang="en-US" sz="2400" b="0" i="0" u="none">
                <a:solidFill>
                  <a:schemeClr val="dk1"/>
                </a:solidFill>
                <a:latin typeface="Tahoma"/>
                <a:ea typeface="Tahoma"/>
                <a:cs typeface="Tahoma"/>
                <a:sym typeface="Tahoma"/>
              </a:rPr>
              <a:t> kesehatan, kecelakaan, jiwa, dwiguna dan bea siswa</a:t>
            </a:r>
            <a:endParaRPr/>
          </a:p>
          <a:p>
            <a:pPr marL="342900" lvl="0" indent="-342900" algn="just" rtl="0">
              <a:lnSpc>
                <a:spcPct val="80000"/>
              </a:lnSpc>
              <a:spcBef>
                <a:spcPts val="480"/>
              </a:spcBef>
              <a:spcAft>
                <a:spcPts val="0"/>
              </a:spcAft>
              <a:buClr>
                <a:srgbClr val="CC3300"/>
              </a:buClr>
              <a:buSzPts val="2400"/>
              <a:buFont typeface="Tahoma"/>
              <a:buChar char="•"/>
            </a:pPr>
            <a:r>
              <a:rPr lang="en-US" sz="2400" b="0" i="0" u="none">
                <a:solidFill>
                  <a:srgbClr val="CC3300"/>
                </a:solidFill>
                <a:latin typeface="Tahoma"/>
                <a:ea typeface="Tahoma"/>
                <a:cs typeface="Tahoma"/>
                <a:sym typeface="Tahoma"/>
              </a:rPr>
              <a:t>Natura/kenikmatan</a:t>
            </a:r>
            <a:r>
              <a:rPr lang="en-US" sz="2400" b="0" i="0" u="none">
                <a:solidFill>
                  <a:schemeClr val="dk1"/>
                </a:solidFill>
                <a:latin typeface="Tahoma"/>
                <a:ea typeface="Tahoma"/>
                <a:cs typeface="Tahoma"/>
                <a:sym typeface="Tahoma"/>
              </a:rPr>
              <a:t> dari Wajib Pajak atau Pemerintah</a:t>
            </a:r>
            <a:endParaRPr/>
          </a:p>
          <a:p>
            <a:pPr marL="342900" lvl="0" indent="-342900" algn="just" rtl="0">
              <a:lnSpc>
                <a:spcPct val="80000"/>
              </a:lnSpc>
              <a:spcBef>
                <a:spcPts val="480"/>
              </a:spcBef>
              <a:spcAft>
                <a:spcPts val="0"/>
              </a:spcAft>
              <a:buClr>
                <a:srgbClr val="CC3300"/>
              </a:buClr>
              <a:buSzPts val="2400"/>
              <a:buFont typeface="Tahoma"/>
              <a:buChar char="•"/>
            </a:pPr>
            <a:r>
              <a:rPr lang="en-US" sz="2400" b="0" i="0" u="none">
                <a:solidFill>
                  <a:srgbClr val="CC3300"/>
                </a:solidFill>
                <a:latin typeface="Tahoma"/>
                <a:ea typeface="Tahoma"/>
                <a:cs typeface="Tahoma"/>
                <a:sym typeface="Tahoma"/>
              </a:rPr>
              <a:t>Iuran pensiun</a:t>
            </a:r>
            <a:r>
              <a:rPr lang="en-US" sz="2400" b="0" i="0" u="none">
                <a:solidFill>
                  <a:schemeClr val="dk1"/>
                </a:solidFill>
                <a:latin typeface="Tahoma"/>
                <a:ea typeface="Tahoma"/>
                <a:cs typeface="Tahoma"/>
                <a:sym typeface="Tahoma"/>
              </a:rPr>
              <a:t> kepada dana pensiun yang telah disahkan Menkeu, iuran THT/JHT yang dibayar pemberi kerja</a:t>
            </a:r>
            <a:endParaRPr/>
          </a:p>
          <a:p>
            <a:pPr marL="342900" lvl="0" indent="-342900" algn="just" rtl="0">
              <a:lnSpc>
                <a:spcPct val="80000"/>
              </a:lnSpc>
              <a:spcBef>
                <a:spcPts val="480"/>
              </a:spcBef>
              <a:spcAft>
                <a:spcPts val="0"/>
              </a:spcAft>
              <a:buClr>
                <a:srgbClr val="CC3300"/>
              </a:buClr>
              <a:buSzPts val="2400"/>
              <a:buFont typeface="Tahoma"/>
              <a:buChar char="•"/>
            </a:pPr>
            <a:r>
              <a:rPr lang="en-US" sz="2400" b="0" i="0" u="none">
                <a:solidFill>
                  <a:srgbClr val="CC3300"/>
                </a:solidFill>
                <a:latin typeface="Tahoma"/>
                <a:ea typeface="Tahoma"/>
                <a:cs typeface="Tahoma"/>
                <a:sym typeface="Tahoma"/>
              </a:rPr>
              <a:t>Zakat/sumbangan wajib keagamaan</a:t>
            </a:r>
            <a:r>
              <a:rPr lang="en-US" sz="2400" b="0" i="0" u="none">
                <a:solidFill>
                  <a:schemeClr val="dk1"/>
                </a:solidFill>
                <a:latin typeface="Tahoma"/>
                <a:ea typeface="Tahoma"/>
                <a:cs typeface="Tahoma"/>
                <a:sym typeface="Tahoma"/>
              </a:rPr>
              <a:t> dari badan/lembaga yang dibentuk/disahkan pemerintah</a:t>
            </a:r>
            <a:endParaRPr/>
          </a:p>
          <a:p>
            <a:pPr marL="342900" lvl="0" indent="-342900" algn="just" rtl="0">
              <a:lnSpc>
                <a:spcPct val="80000"/>
              </a:lnSpc>
              <a:spcBef>
                <a:spcPts val="480"/>
              </a:spcBef>
              <a:spcAft>
                <a:spcPts val="0"/>
              </a:spcAft>
              <a:buClr>
                <a:srgbClr val="CC3300"/>
              </a:buClr>
              <a:buSzPts val="2400"/>
              <a:buFont typeface="Tahoma"/>
              <a:buChar char="•"/>
            </a:pPr>
            <a:r>
              <a:rPr lang="en-US" sz="2400" b="0" i="0" u="none">
                <a:solidFill>
                  <a:srgbClr val="CC3300"/>
                </a:solidFill>
                <a:latin typeface="Tahoma"/>
                <a:ea typeface="Tahoma"/>
                <a:cs typeface="Tahoma"/>
                <a:sym typeface="Tahoma"/>
              </a:rPr>
              <a:t>Bea siswa</a:t>
            </a:r>
            <a:r>
              <a:rPr lang="en-US" sz="2400" b="0" i="0" u="none">
                <a:solidFill>
                  <a:schemeClr val="dk1"/>
                </a:solidFill>
                <a:latin typeface="Tahoma"/>
                <a:ea typeface="Tahoma"/>
                <a:cs typeface="Tahoma"/>
                <a:sym typeface="Tahoma"/>
              </a:rPr>
              <a:t> sebagaimana dimaksud dalam Pasal 4 ayat (3) huruf l UU PPh</a:t>
            </a:r>
            <a:endParaRPr/>
          </a:p>
        </p:txBody>
      </p:sp>
      <p:sp>
        <p:nvSpPr>
          <p:cNvPr id="199" name="Google Shape;199;p11"/>
          <p:cNvSpPr/>
          <p:nvPr/>
        </p:nvSpPr>
        <p:spPr>
          <a:xfrm>
            <a:off x="3810000" y="1000125"/>
            <a:ext cx="1352550" cy="398462"/>
          </a:xfrm>
          <a:prstGeom prst="downArrow">
            <a:avLst>
              <a:gd name="adj1" fmla="val 50000"/>
              <a:gd name="adj2" fmla="val 50000"/>
            </a:avLst>
          </a:prstGeom>
          <a:gradFill>
            <a:gsLst>
              <a:gs pos="0">
                <a:schemeClr val="accent1"/>
              </a:gs>
              <a:gs pos="50000">
                <a:schemeClr val="folHlink"/>
              </a:gs>
              <a:gs pos="100000">
                <a:schemeClr val="accent1"/>
              </a:gs>
            </a:gsLst>
            <a:lin ang="108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00" name="Google Shape;200;p11"/>
          <p:cNvSpPr txBox="1"/>
          <p:nvPr/>
        </p:nvSpPr>
        <p:spPr>
          <a:xfrm>
            <a:off x="584200" y="6572250"/>
            <a:ext cx="1077912"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8 ayat (1)</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19"/>
          <p:cNvSpPr txBox="1">
            <a:spLocks noGrp="1"/>
          </p:cNvSpPr>
          <p:nvPr>
            <p:ph type="title"/>
          </p:nvPr>
        </p:nvSpPr>
        <p:spPr>
          <a:xfrm>
            <a:off x="481012" y="133350"/>
            <a:ext cx="8737600" cy="779462"/>
          </a:xfrm>
          <a:prstGeom prst="rect">
            <a:avLst/>
          </a:prstGeom>
          <a:solidFill>
            <a:srgbClr val="E8E7B7"/>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Tahoma"/>
              <a:buNone/>
            </a:pPr>
            <a:r>
              <a:rPr lang="en-US" sz="2800" b="1" i="0" u="none">
                <a:solidFill>
                  <a:schemeClr val="dk2"/>
                </a:solidFill>
                <a:latin typeface="Tahoma"/>
                <a:ea typeface="Tahoma"/>
                <a:cs typeface="Tahoma"/>
                <a:sym typeface="Tahoma"/>
              </a:rPr>
              <a:t>PPh Pasal 21:</a:t>
            </a:r>
            <a:br>
              <a:rPr lang="en-US" sz="2800" b="1" i="0" u="none">
                <a:solidFill>
                  <a:schemeClr val="dk2"/>
                </a:solidFill>
                <a:latin typeface="Tahoma"/>
                <a:ea typeface="Tahoma"/>
                <a:cs typeface="Tahoma"/>
                <a:sym typeface="Tahoma"/>
              </a:rPr>
            </a:br>
            <a:r>
              <a:rPr lang="en-US" sz="2800" b="1" i="0" u="none">
                <a:solidFill>
                  <a:schemeClr val="dk2"/>
                </a:solidFill>
                <a:latin typeface="Tahoma"/>
                <a:ea typeface="Tahoma"/>
                <a:cs typeface="Tahoma"/>
                <a:sym typeface="Tahoma"/>
              </a:rPr>
              <a:t>Pegawai Tetap &amp; Penerima Pensiun Berkala</a:t>
            </a:r>
            <a:endParaRPr/>
          </a:p>
        </p:txBody>
      </p:sp>
      <p:sp>
        <p:nvSpPr>
          <p:cNvPr id="333" name="Google Shape;333;p19"/>
          <p:cNvSpPr txBox="1"/>
          <p:nvPr/>
        </p:nvSpPr>
        <p:spPr>
          <a:xfrm>
            <a:off x="3184525" y="998537"/>
            <a:ext cx="3330575" cy="466725"/>
          </a:xfrm>
          <a:prstGeom prst="rect">
            <a:avLst/>
          </a:prstGeom>
          <a:solidFill>
            <a:srgbClr val="C4C8DA"/>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1" i="0" u="none">
                <a:solidFill>
                  <a:schemeClr val="dk1"/>
                </a:solidFill>
                <a:latin typeface="Tahoma"/>
                <a:ea typeface="Tahoma"/>
                <a:cs typeface="Tahoma"/>
                <a:sym typeface="Tahoma"/>
              </a:rPr>
              <a:t>Penghasilan Bruto</a:t>
            </a:r>
            <a:endParaRPr/>
          </a:p>
        </p:txBody>
      </p:sp>
      <p:sp>
        <p:nvSpPr>
          <p:cNvPr id="334" name="Google Shape;334;p19"/>
          <p:cNvSpPr txBox="1"/>
          <p:nvPr/>
        </p:nvSpPr>
        <p:spPr>
          <a:xfrm>
            <a:off x="481012" y="1649412"/>
            <a:ext cx="4057650" cy="376237"/>
          </a:xfrm>
          <a:prstGeom prst="rect">
            <a:avLst/>
          </a:prstGeom>
          <a:solidFill>
            <a:srgbClr val="FFCC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Pegawai Tetap</a:t>
            </a:r>
            <a:endParaRPr/>
          </a:p>
        </p:txBody>
      </p:sp>
      <p:sp>
        <p:nvSpPr>
          <p:cNvPr id="335" name="Google Shape;335;p19"/>
          <p:cNvSpPr txBox="1"/>
          <p:nvPr/>
        </p:nvSpPr>
        <p:spPr>
          <a:xfrm>
            <a:off x="5056187" y="1649412"/>
            <a:ext cx="4162425" cy="376237"/>
          </a:xfrm>
          <a:prstGeom prst="rect">
            <a:avLst/>
          </a:prstGeom>
          <a:solidFill>
            <a:srgbClr val="CC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Penerima Pensiun</a:t>
            </a:r>
            <a:endParaRPr/>
          </a:p>
        </p:txBody>
      </p:sp>
      <p:sp>
        <p:nvSpPr>
          <p:cNvPr id="336" name="Google Shape;336;p19"/>
          <p:cNvSpPr txBox="1"/>
          <p:nvPr/>
        </p:nvSpPr>
        <p:spPr>
          <a:xfrm>
            <a:off x="481012" y="1995487"/>
            <a:ext cx="4057650" cy="650875"/>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Gaji, Tunjangan, Premi Asuransi Dibayar Pemberi Kerja</a:t>
            </a:r>
            <a:endParaRPr/>
          </a:p>
        </p:txBody>
      </p:sp>
      <p:sp>
        <p:nvSpPr>
          <p:cNvPr id="337" name="Google Shape;337;p19"/>
          <p:cNvSpPr txBox="1"/>
          <p:nvPr/>
        </p:nvSpPr>
        <p:spPr>
          <a:xfrm>
            <a:off x="5056187" y="2024062"/>
            <a:ext cx="4162425" cy="376237"/>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Uang Pensiun Berkala</a:t>
            </a:r>
            <a:endParaRPr/>
          </a:p>
        </p:txBody>
      </p:sp>
      <p:sp>
        <p:nvSpPr>
          <p:cNvPr id="338" name="Google Shape;338;p19"/>
          <p:cNvSpPr txBox="1"/>
          <p:nvPr/>
        </p:nvSpPr>
        <p:spPr>
          <a:xfrm>
            <a:off x="481012" y="2784475"/>
            <a:ext cx="4057650" cy="376237"/>
          </a:xfrm>
          <a:prstGeom prst="rect">
            <a:avLst/>
          </a:prstGeom>
          <a:solidFill>
            <a:srgbClr val="FFCC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Dikurangi Dengan</a:t>
            </a:r>
            <a:endParaRPr/>
          </a:p>
        </p:txBody>
      </p:sp>
      <p:sp>
        <p:nvSpPr>
          <p:cNvPr id="339" name="Google Shape;339;p19"/>
          <p:cNvSpPr txBox="1"/>
          <p:nvPr/>
        </p:nvSpPr>
        <p:spPr>
          <a:xfrm>
            <a:off x="481012" y="3135312"/>
            <a:ext cx="4057650" cy="1557337"/>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342900" marR="0" lvl="0" indent="-342900" algn="just" rtl="0">
              <a:lnSpc>
                <a:spcPct val="100000"/>
              </a:lnSpc>
              <a:spcBef>
                <a:spcPts val="0"/>
              </a:spcBef>
              <a:spcAft>
                <a:spcPts val="0"/>
              </a:spcAft>
              <a:buClr>
                <a:schemeClr val="dk1"/>
              </a:buClr>
              <a:buSzPts val="1800"/>
              <a:buFont typeface="Noto Sans Symbols"/>
              <a:buAutoNum type="arabicPeriod"/>
            </a:pPr>
            <a:r>
              <a:rPr lang="en-US" sz="1800" b="0" i="0" u="none">
                <a:solidFill>
                  <a:schemeClr val="dk1"/>
                </a:solidFill>
                <a:latin typeface="Tahoma"/>
                <a:ea typeface="Tahoma"/>
                <a:cs typeface="Tahoma"/>
                <a:sym typeface="Tahoma"/>
              </a:rPr>
              <a:t>Biaya Jabatan, 5% dari pengh. Bruto maks. Rp6.000.000 per tahun atau Rp500.000 per bulan</a:t>
            </a:r>
            <a:endParaRPr/>
          </a:p>
          <a:p>
            <a:pPr marL="342900" marR="0" lvl="0" indent="-342900" algn="just" rtl="0">
              <a:lnSpc>
                <a:spcPct val="100000"/>
              </a:lnSpc>
              <a:spcBef>
                <a:spcPts val="540"/>
              </a:spcBef>
              <a:spcAft>
                <a:spcPts val="0"/>
              </a:spcAft>
              <a:buClr>
                <a:schemeClr val="dk1"/>
              </a:buClr>
              <a:buSzPts val="1800"/>
              <a:buFont typeface="Noto Sans Symbols"/>
              <a:buAutoNum type="arabicPeriod"/>
            </a:pPr>
            <a:r>
              <a:rPr lang="en-US" sz="1800" b="0" i="0" u="none">
                <a:solidFill>
                  <a:schemeClr val="dk1"/>
                </a:solidFill>
                <a:latin typeface="Tahoma"/>
                <a:ea typeface="Tahoma"/>
                <a:cs typeface="Tahoma"/>
                <a:sym typeface="Tahoma"/>
              </a:rPr>
              <a:t>Iuran pensiun, THT/JHT yang dibayar sendiri</a:t>
            </a:r>
            <a:endParaRPr/>
          </a:p>
        </p:txBody>
      </p:sp>
      <p:sp>
        <p:nvSpPr>
          <p:cNvPr id="340" name="Google Shape;340;p19"/>
          <p:cNvSpPr txBox="1"/>
          <p:nvPr/>
        </p:nvSpPr>
        <p:spPr>
          <a:xfrm>
            <a:off x="5056187" y="2784475"/>
            <a:ext cx="4162425" cy="376237"/>
          </a:xfrm>
          <a:prstGeom prst="rect">
            <a:avLst/>
          </a:prstGeom>
          <a:solidFill>
            <a:srgbClr val="CC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Dikurangi Dengan</a:t>
            </a:r>
            <a:endParaRPr/>
          </a:p>
        </p:txBody>
      </p:sp>
      <p:sp>
        <p:nvSpPr>
          <p:cNvPr id="341" name="Google Shape;341;p19"/>
          <p:cNvSpPr txBox="1"/>
          <p:nvPr/>
        </p:nvSpPr>
        <p:spPr>
          <a:xfrm>
            <a:off x="5056187" y="3186112"/>
            <a:ext cx="4162425" cy="92551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Biaya Pensiun, 5% dari pengh. Bruto maks. Rp2.400.000 per tahun atau Rp200.000 perbulan</a:t>
            </a:r>
            <a:endParaRPr/>
          </a:p>
        </p:txBody>
      </p:sp>
      <p:sp>
        <p:nvSpPr>
          <p:cNvPr id="342" name="Google Shape;342;p19"/>
          <p:cNvSpPr txBox="1"/>
          <p:nvPr/>
        </p:nvSpPr>
        <p:spPr>
          <a:xfrm>
            <a:off x="481012" y="4779962"/>
            <a:ext cx="8737600" cy="466725"/>
          </a:xfrm>
          <a:prstGeom prst="rect">
            <a:avLst/>
          </a:prstGeom>
          <a:solidFill>
            <a:srgbClr val="FFFF0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PENGHASILAN NETO (SETAHUN/DISETAHUNKAN)</a:t>
            </a:r>
            <a:endParaRPr/>
          </a:p>
        </p:txBody>
      </p:sp>
      <p:sp>
        <p:nvSpPr>
          <p:cNvPr id="343" name="Google Shape;343;p19"/>
          <p:cNvSpPr txBox="1"/>
          <p:nvPr/>
        </p:nvSpPr>
        <p:spPr>
          <a:xfrm>
            <a:off x="481012" y="5265737"/>
            <a:ext cx="8737600" cy="466725"/>
          </a:xfrm>
          <a:prstGeom prst="rect">
            <a:avLst/>
          </a:prstGeom>
          <a:solidFill>
            <a:schemeClr val="folHlink"/>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Dikurangi: PTKP</a:t>
            </a:r>
            <a:endParaRPr/>
          </a:p>
        </p:txBody>
      </p:sp>
      <p:sp>
        <p:nvSpPr>
          <p:cNvPr id="344" name="Google Shape;344;p19"/>
          <p:cNvSpPr txBox="1"/>
          <p:nvPr/>
        </p:nvSpPr>
        <p:spPr>
          <a:xfrm>
            <a:off x="481012" y="5697537"/>
            <a:ext cx="8737600" cy="466725"/>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Penghasilan Kena Pajak</a:t>
            </a:r>
            <a:endParaRPr/>
          </a:p>
        </p:txBody>
      </p:sp>
      <p:sp>
        <p:nvSpPr>
          <p:cNvPr id="345" name="Google Shape;345;p19"/>
          <p:cNvSpPr txBox="1"/>
          <p:nvPr/>
        </p:nvSpPr>
        <p:spPr>
          <a:xfrm>
            <a:off x="481012" y="6202362"/>
            <a:ext cx="8737600" cy="466725"/>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Dikenakan Tarif Pasal 17</a:t>
            </a:r>
            <a:endParaRPr/>
          </a:p>
        </p:txBody>
      </p:sp>
      <p:cxnSp>
        <p:nvCxnSpPr>
          <p:cNvPr id="346" name="Google Shape;346;p19"/>
          <p:cNvCxnSpPr/>
          <p:nvPr/>
        </p:nvCxnSpPr>
        <p:spPr>
          <a:xfrm>
            <a:off x="2560637" y="1520825"/>
            <a:ext cx="4784725" cy="0"/>
          </a:xfrm>
          <a:prstGeom prst="straightConnector1">
            <a:avLst/>
          </a:prstGeom>
          <a:noFill/>
          <a:ln w="9525" cap="flat" cmpd="sng">
            <a:solidFill>
              <a:schemeClr val="dk1"/>
            </a:solidFill>
            <a:prstDash val="solid"/>
            <a:miter lim="800000"/>
            <a:headEnd type="none" w="med" len="med"/>
            <a:tailEnd type="none" w="med" len="med"/>
          </a:ln>
        </p:spPr>
      </p:cxnSp>
      <p:cxnSp>
        <p:nvCxnSpPr>
          <p:cNvPr id="347" name="Google Shape;347;p19"/>
          <p:cNvCxnSpPr/>
          <p:nvPr/>
        </p:nvCxnSpPr>
        <p:spPr>
          <a:xfrm>
            <a:off x="2560637" y="1520825"/>
            <a:ext cx="0" cy="107950"/>
          </a:xfrm>
          <a:prstGeom prst="straightConnector1">
            <a:avLst/>
          </a:prstGeom>
          <a:noFill/>
          <a:ln w="9525" cap="flat" cmpd="sng">
            <a:solidFill>
              <a:schemeClr val="dk1"/>
            </a:solidFill>
            <a:prstDash val="solid"/>
            <a:miter lim="800000"/>
            <a:headEnd type="none" w="med" len="med"/>
            <a:tailEnd type="none" w="med" len="med"/>
          </a:ln>
        </p:spPr>
      </p:cxnSp>
      <p:cxnSp>
        <p:nvCxnSpPr>
          <p:cNvPr id="348" name="Google Shape;348;p19"/>
          <p:cNvCxnSpPr/>
          <p:nvPr/>
        </p:nvCxnSpPr>
        <p:spPr>
          <a:xfrm>
            <a:off x="7345362" y="1520825"/>
            <a:ext cx="0" cy="107950"/>
          </a:xfrm>
          <a:prstGeom prst="straightConnector1">
            <a:avLst/>
          </a:prstGeom>
          <a:noFill/>
          <a:ln w="9525" cap="flat" cmpd="sng">
            <a:solidFill>
              <a:schemeClr val="dk1"/>
            </a:solidFill>
            <a:prstDash val="solid"/>
            <a:miter lim="800000"/>
            <a:headEnd type="none" w="med" len="med"/>
            <a:tailEnd type="none" w="med" len="med"/>
          </a:ln>
        </p:spPr>
      </p:cxnSp>
      <p:cxnSp>
        <p:nvCxnSpPr>
          <p:cNvPr id="349" name="Google Shape;349;p19"/>
          <p:cNvCxnSpPr/>
          <p:nvPr/>
        </p:nvCxnSpPr>
        <p:spPr>
          <a:xfrm>
            <a:off x="4745037" y="1414462"/>
            <a:ext cx="0" cy="106362"/>
          </a:xfrm>
          <a:prstGeom prst="straightConnector1">
            <a:avLst/>
          </a:prstGeom>
          <a:noFill/>
          <a:ln w="9525" cap="flat" cmpd="sng">
            <a:solidFill>
              <a:schemeClr val="dk1"/>
            </a:solidFill>
            <a:prstDash val="solid"/>
            <a:miter lim="800000"/>
            <a:headEnd type="none" w="med" len="med"/>
            <a:tailEnd type="none" w="med" len="med"/>
          </a:ln>
        </p:spPr>
      </p:cxnSp>
    </p:spTree>
  </p:cSld>
  <p:clrMapOvr>
    <a:masterClrMapping/>
  </p:clrMapOvr>
  <p:transition spd="slow">
    <p:blinds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20"/>
          <p:cNvSpPr>
            <a:spLocks noGrp="1"/>
          </p:cNvSpPr>
          <p:nvPr>
            <p:ph type="title"/>
          </p:nvPr>
        </p:nvSpPr>
        <p:spPr>
          <a:xfrm>
            <a:off x="495300" y="274637"/>
            <a:ext cx="8915400" cy="1143000"/>
          </a:xfrm>
          <a:prstGeom prst="roundRect">
            <a:avLst>
              <a:gd name="adj" fmla="val 3600"/>
            </a:avLst>
          </a:prstGeom>
          <a:solidFill>
            <a:srgbClr val="FFFF99">
              <a:alpha val="33725"/>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0" i="0" u="none">
                <a:solidFill>
                  <a:schemeClr val="dk2"/>
                </a:solidFill>
                <a:latin typeface="Arial"/>
                <a:ea typeface="Arial"/>
                <a:cs typeface="Arial"/>
                <a:sym typeface="Arial"/>
              </a:rPr>
              <a:t>Iuran Pensiun Vs Premi Asuransi</a:t>
            </a:r>
            <a:endParaRPr/>
          </a:p>
        </p:txBody>
      </p:sp>
      <p:graphicFrame>
        <p:nvGraphicFramePr>
          <p:cNvPr id="356" name="Google Shape;356;p20"/>
          <p:cNvGraphicFramePr/>
          <p:nvPr/>
        </p:nvGraphicFramePr>
        <p:xfrm>
          <a:off x="481012" y="2295525"/>
          <a:ext cx="8915400" cy="3113180"/>
        </p:xfrm>
        <a:graphic>
          <a:graphicData uri="http://schemas.openxmlformats.org/drawingml/2006/table">
            <a:tbl>
              <a:tblPr>
                <a:noFill/>
                <a:tableStyleId>{1CE501C1-68F4-4E49-81C5-14E5EF570568}</a:tableStyleId>
              </a:tblPr>
              <a:tblGrid>
                <a:gridCol w="29718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496875">
                <a:tc>
                  <a:txBody>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a:txBody>
                  <a:tcPr marL="132075" marR="132075" marT="31650" marB="31650">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Iuran Pensiun</a:t>
                      </a:r>
                      <a:endParaRPr/>
                    </a:p>
                  </a:txBody>
                  <a:tcPr marL="132075" marR="132075" marT="31650" marB="316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4F3F4"/>
                    </a:solidFill>
                  </a:tcPr>
                </a:tc>
                <a:tc>
                  <a:txBody>
                    <a:bodyPr/>
                    <a:lstStyle/>
                    <a:p>
                      <a:pPr marL="0" marR="0" lvl="0" indent="0" algn="l"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Premi asuransi</a:t>
                      </a:r>
                      <a:endParaRPr/>
                    </a:p>
                  </a:txBody>
                  <a:tcPr marL="132075" marR="132075" marT="31650" marB="31650">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4F3F4"/>
                    </a:solidFill>
                  </a:tcPr>
                </a:tc>
                <a:extLst>
                  <a:ext uri="{0D108BD9-81ED-4DB2-BD59-A6C34878D82A}">
                    <a16:rowId xmlns:a16="http://schemas.microsoft.com/office/drawing/2014/main" val="10000"/>
                  </a:ext>
                </a:extLst>
              </a:tr>
              <a:tr h="660400">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Dibayar Sendiri</a:t>
                      </a:r>
                      <a:endParaRPr/>
                    </a:p>
                  </a:txBody>
                  <a:tcPr marL="132075" marR="132075" marT="31650" marB="31650">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4F3F4"/>
                    </a:solidFill>
                  </a:tcPr>
                </a:tc>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Pengurang</a:t>
                      </a:r>
                      <a:endParaRPr/>
                    </a:p>
                  </a:txBody>
                  <a:tcPr marL="132075" marR="132075" marT="31650" marB="316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folHlink"/>
                    </a:solidFill>
                  </a:tcPr>
                </a:tc>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Bukan Pengurang</a:t>
                      </a:r>
                      <a:endParaRPr/>
                    </a:p>
                  </a:txBody>
                  <a:tcPr marL="132075" marR="132075" marT="31650" marB="31650">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DE9A1"/>
                    </a:solidFill>
                  </a:tcPr>
                </a:tc>
                <a:extLst>
                  <a:ext uri="{0D108BD9-81ED-4DB2-BD59-A6C34878D82A}">
                    <a16:rowId xmlns:a16="http://schemas.microsoft.com/office/drawing/2014/main" val="10001"/>
                  </a:ext>
                </a:extLst>
              </a:tr>
              <a:tr h="795325">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Dibayar Pemberi Kerja</a:t>
                      </a:r>
                      <a:endParaRPr/>
                    </a:p>
                  </a:txBody>
                  <a:tcPr marL="132075" marR="132075" marT="31650" marB="31650">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4F3F4"/>
                    </a:solidFill>
                  </a:tcPr>
                </a:tc>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Bukan Objek PPh</a:t>
                      </a:r>
                      <a:endParaRPr/>
                    </a:p>
                  </a:txBody>
                  <a:tcPr marL="132075" marR="132075" marT="31650" marB="316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folHlink"/>
                    </a:solidFill>
                  </a:tcPr>
                </a:tc>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Objek PPh</a:t>
                      </a:r>
                      <a:endParaRPr/>
                    </a:p>
                  </a:txBody>
                  <a:tcPr marL="132075" marR="132075" marT="31650" marB="31650">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DE9A1"/>
                    </a:solidFill>
                  </a:tcPr>
                </a:tc>
                <a:extLst>
                  <a:ext uri="{0D108BD9-81ED-4DB2-BD59-A6C34878D82A}">
                    <a16:rowId xmlns:a16="http://schemas.microsoft.com/office/drawing/2014/main" val="10002"/>
                  </a:ext>
                </a:extLst>
              </a:tr>
              <a:tr h="1160450">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Pembayaran/ Penggantian Bagi Penerima</a:t>
                      </a:r>
                      <a:endParaRPr/>
                    </a:p>
                  </a:txBody>
                  <a:tcPr marL="132075" marR="132075" marT="31650" marB="31650">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E4F3F4"/>
                    </a:solidFill>
                  </a:tcPr>
                </a:tc>
                <a:tc>
                  <a:txBody>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Tahoma"/>
                        <a:ea typeface="Tahoma"/>
                        <a:cs typeface="Tahoma"/>
                        <a:sym typeface="Tahoma"/>
                      </a:endParaRPr>
                    </a:p>
                    <a:p>
                      <a:pPr marL="0" marR="0" lvl="0" indent="0" algn="ctr" rtl="0">
                        <a:lnSpc>
                          <a:spcPct val="100000"/>
                        </a:lnSpc>
                        <a:spcBef>
                          <a:spcPts val="48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Objek PPh</a:t>
                      </a:r>
                      <a:endParaRPr/>
                    </a:p>
                  </a:txBody>
                  <a:tcPr marL="132075" marR="132075" marT="31650" marB="316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folHlink"/>
                    </a:solidFill>
                  </a:tcPr>
                </a:tc>
                <a:tc>
                  <a:txBody>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Tahoma"/>
                        <a:ea typeface="Tahoma"/>
                        <a:cs typeface="Tahoma"/>
                        <a:sym typeface="Tahoma"/>
                      </a:endParaRPr>
                    </a:p>
                    <a:p>
                      <a:pPr marL="0" marR="0" lvl="0" indent="0" algn="ctr" rtl="0">
                        <a:lnSpc>
                          <a:spcPct val="100000"/>
                        </a:lnSpc>
                        <a:spcBef>
                          <a:spcPts val="48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Bukan Objek PPh</a:t>
                      </a:r>
                      <a:endParaRPr/>
                    </a:p>
                  </a:txBody>
                  <a:tcPr marL="132075" marR="132075" marT="31650" marB="31650">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FDE9A1"/>
                    </a:solidFill>
                  </a:tcPr>
                </a:tc>
                <a:extLst>
                  <a:ext uri="{0D108BD9-81ED-4DB2-BD59-A6C34878D82A}">
                    <a16:rowId xmlns:a16="http://schemas.microsoft.com/office/drawing/2014/main" val="10003"/>
                  </a:ext>
                </a:extLst>
              </a:tr>
            </a:tbl>
          </a:graphicData>
        </a:graphic>
      </p:graphicFrame>
      <p:sp>
        <p:nvSpPr>
          <p:cNvPr id="357" name="Google Shape;357;p20"/>
          <p:cNvSpPr txBox="1"/>
          <p:nvPr/>
        </p:nvSpPr>
        <p:spPr>
          <a:xfrm>
            <a:off x="674687" y="1700212"/>
            <a:ext cx="8742362"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Ditinjau dari sisi karyawan sebagai penerima penghasilan:</a:t>
            </a:r>
            <a:endParaRPr/>
          </a:p>
        </p:txBody>
      </p:sp>
    </p:spTree>
  </p:cSld>
  <p:clrMapOvr>
    <a:masterClrMapping/>
  </p:clrMapOvr>
  <p:transition spd="slow">
    <p:blinds/>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1"/>
          <p:cNvSpPr txBox="1"/>
          <p:nvPr/>
        </p:nvSpPr>
        <p:spPr>
          <a:xfrm>
            <a:off x="769937" y="6229350"/>
            <a:ext cx="1981200" cy="5143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3" name="Google Shape;363;p21"/>
          <p:cNvSpPr txBox="1"/>
          <p:nvPr/>
        </p:nvSpPr>
        <p:spPr>
          <a:xfrm>
            <a:off x="3411537" y="6229350"/>
            <a:ext cx="3082925" cy="5143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4" name="Google Shape;364;p21"/>
          <p:cNvSpPr txBox="1"/>
          <p:nvPr/>
        </p:nvSpPr>
        <p:spPr>
          <a:xfrm>
            <a:off x="769937" y="6229350"/>
            <a:ext cx="1981200" cy="5143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5" name="Google Shape;365;p21"/>
          <p:cNvSpPr txBox="1"/>
          <p:nvPr/>
        </p:nvSpPr>
        <p:spPr>
          <a:xfrm>
            <a:off x="3411537" y="6229350"/>
            <a:ext cx="3082925" cy="5143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6" name="Google Shape;366;p21"/>
          <p:cNvSpPr/>
          <p:nvPr/>
        </p:nvSpPr>
        <p:spPr>
          <a:xfrm>
            <a:off x="669925" y="2019300"/>
            <a:ext cx="2843212" cy="2457450"/>
          </a:xfrm>
          <a:prstGeom prst="octagon">
            <a:avLst>
              <a:gd name="adj" fmla="val 1035"/>
            </a:avLst>
          </a:prstGeom>
          <a:solidFill>
            <a:srgbClr val="CCECF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7" name="Google Shape;367;p21"/>
          <p:cNvSpPr/>
          <p:nvPr/>
        </p:nvSpPr>
        <p:spPr>
          <a:xfrm>
            <a:off x="3641725" y="2019300"/>
            <a:ext cx="5991225" cy="2457450"/>
          </a:xfrm>
          <a:prstGeom prst="octagon">
            <a:avLst>
              <a:gd name="adj" fmla="val 301"/>
            </a:avLst>
          </a:prstGeom>
          <a:solidFill>
            <a:srgbClr val="FFCCF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8" name="Google Shape;368;p21"/>
          <p:cNvSpPr txBox="1"/>
          <p:nvPr/>
        </p:nvSpPr>
        <p:spPr>
          <a:xfrm>
            <a:off x="550862" y="2081212"/>
            <a:ext cx="2968625" cy="1736725"/>
          </a:xfrm>
          <a:prstGeom prst="rect">
            <a:avLst/>
          </a:prstGeom>
          <a:noFill/>
          <a:ln>
            <a:noFill/>
          </a:ln>
        </p:spPr>
        <p:txBody>
          <a:bodyPr spcFirstLastPara="1" wrap="square" lIns="90475" tIns="44450" rIns="90475" bIns="4445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1" i="0" u="none">
                <a:solidFill>
                  <a:schemeClr val="dk1"/>
                </a:solidFill>
                <a:latin typeface="Arial"/>
                <a:ea typeface="Arial"/>
                <a:cs typeface="Arial"/>
                <a:sym typeface="Arial"/>
              </a:rPr>
              <a:t>  Rp 54.000.000</a:t>
            </a:r>
            <a:endParaRPr/>
          </a:p>
          <a:p>
            <a:pPr marL="0" marR="0" lvl="0" indent="0" algn="l" rtl="0">
              <a:lnSpc>
                <a:spcPct val="100000"/>
              </a:lnSpc>
              <a:spcBef>
                <a:spcPts val="0"/>
              </a:spcBef>
              <a:spcAft>
                <a:spcPts val="0"/>
              </a:spcAft>
              <a:buClr>
                <a:schemeClr val="dk1"/>
              </a:buClr>
              <a:buSzPts val="1800"/>
              <a:buFont typeface="Arial"/>
              <a:buNone/>
            </a:pPr>
            <a:endParaRPr sz="1800" b="1"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r>
              <a:rPr lang="en-US" sz="1800" b="1" i="0" u="none">
                <a:solidFill>
                  <a:schemeClr val="dk1"/>
                </a:solidFill>
                <a:latin typeface="Arial"/>
                <a:ea typeface="Arial"/>
                <a:cs typeface="Arial"/>
                <a:sym typeface="Arial"/>
              </a:rPr>
              <a:t>  Rp    4.500.000</a:t>
            </a:r>
            <a:endParaRPr/>
          </a:p>
          <a:p>
            <a:pPr marL="0" marR="0" lvl="0" indent="0" algn="l" rtl="0">
              <a:lnSpc>
                <a:spcPct val="100000"/>
              </a:lnSpc>
              <a:spcBef>
                <a:spcPts val="0"/>
              </a:spcBef>
              <a:spcAft>
                <a:spcPts val="0"/>
              </a:spcAft>
              <a:buClr>
                <a:schemeClr val="dk1"/>
              </a:buClr>
              <a:buSzPts val="1800"/>
              <a:buFont typeface="Arial"/>
              <a:buNone/>
            </a:pPr>
            <a:endParaRPr sz="1800" b="1"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1"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r>
              <a:rPr lang="en-US" sz="1800" b="1" i="0" u="none">
                <a:solidFill>
                  <a:schemeClr val="dk1"/>
                </a:solidFill>
                <a:latin typeface="Arial"/>
                <a:ea typeface="Arial"/>
                <a:cs typeface="Arial"/>
                <a:sym typeface="Arial"/>
              </a:rPr>
              <a:t>  Rp    4.500.000</a:t>
            </a:r>
            <a:endParaRPr/>
          </a:p>
        </p:txBody>
      </p:sp>
      <p:sp>
        <p:nvSpPr>
          <p:cNvPr id="369" name="Google Shape;369;p21"/>
          <p:cNvSpPr txBox="1"/>
          <p:nvPr/>
        </p:nvSpPr>
        <p:spPr>
          <a:xfrm>
            <a:off x="3689350" y="2055812"/>
            <a:ext cx="5800725" cy="2044700"/>
          </a:xfrm>
          <a:prstGeom prst="rect">
            <a:avLst/>
          </a:prstGeom>
          <a:noFill/>
          <a:ln>
            <a:noFill/>
          </a:ln>
        </p:spPr>
        <p:txBody>
          <a:bodyPr spcFirstLastPara="1" wrap="square" lIns="90475" tIns="44450" rIns="90475" bIns="44450" anchor="t" anchorCtr="0">
            <a:spAutoFit/>
          </a:bodyPr>
          <a:lstStyle/>
          <a:p>
            <a:pPr marL="0" marR="0" lvl="0" indent="0" algn="l"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UNTUK DIRI WAJIB PAJAK ORANG PRIBADI</a:t>
            </a:r>
            <a:endParaRPr/>
          </a:p>
          <a:p>
            <a:pPr marL="0" marR="0" lvl="0" indent="0" algn="l" rtl="0">
              <a:lnSpc>
                <a:spcPct val="100000"/>
              </a:lnSpc>
              <a:spcBef>
                <a:spcPts val="0"/>
              </a:spcBef>
              <a:spcAft>
                <a:spcPts val="0"/>
              </a:spcAft>
              <a:buClr>
                <a:schemeClr val="dk1"/>
              </a:buClr>
              <a:buSzPts val="1600"/>
              <a:buFont typeface="Arial"/>
              <a:buNone/>
            </a:pPr>
            <a:endParaRPr sz="1600" b="1"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TAMBAHAN UNTUK WAJIB  PAJAK KAWIN</a:t>
            </a:r>
            <a:endParaRPr/>
          </a:p>
          <a:p>
            <a:pPr marL="0" marR="0" lvl="0" indent="0" algn="l" rtl="0">
              <a:lnSpc>
                <a:spcPct val="100000"/>
              </a:lnSpc>
              <a:spcBef>
                <a:spcPts val="0"/>
              </a:spcBef>
              <a:spcAft>
                <a:spcPts val="0"/>
              </a:spcAft>
              <a:buClr>
                <a:schemeClr val="dk1"/>
              </a:buClr>
              <a:buSzPts val="1600"/>
              <a:buFont typeface="Arial"/>
              <a:buNone/>
            </a:pPr>
            <a:endParaRPr sz="1600" b="1" i="0" u="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TAMBAHAN UNTUK SETIAP ANGGOTA KELUARGA SEDARAH SEMENDA DALAM GARIS KETURUNAN LURUS SERTA ANAK ANGKAT YG MENJADI TANGGUNGAN SEPENUHNYA MAKSIMAL 3 ORANG</a:t>
            </a:r>
            <a:endParaRPr/>
          </a:p>
        </p:txBody>
      </p:sp>
      <p:sp>
        <p:nvSpPr>
          <p:cNvPr id="370" name="Google Shape;370;p21"/>
          <p:cNvSpPr txBox="1"/>
          <p:nvPr/>
        </p:nvSpPr>
        <p:spPr>
          <a:xfrm>
            <a:off x="784225" y="4868862"/>
            <a:ext cx="8447087" cy="1527175"/>
          </a:xfrm>
          <a:prstGeom prst="rect">
            <a:avLst/>
          </a:prstGeom>
          <a:solidFill>
            <a:srgbClr val="99FFCC"/>
          </a:solidFill>
          <a:ln w="38100" cap="flat" cmpd="dbl">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PENERAPAN PTKP DITENTUKAN OLEH KEADAAN</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 PADA AWAL TAHUN  KALENDER</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ATAU</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AWAL BULAN  DARI BAGIAN TAHUN KALENDER</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(Pasal 11 ayat (5) dan (6)</a:t>
            </a:r>
            <a:endParaRPr/>
          </a:p>
        </p:txBody>
      </p:sp>
      <p:sp>
        <p:nvSpPr>
          <p:cNvPr id="371" name="Google Shape;371;p21"/>
          <p:cNvSpPr txBox="1"/>
          <p:nvPr/>
        </p:nvSpPr>
        <p:spPr>
          <a:xfrm>
            <a:off x="1211262" y="6529387"/>
            <a:ext cx="7483475" cy="228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2" name="Google Shape;372;p21"/>
          <p:cNvSpPr txBox="1"/>
          <p:nvPr/>
        </p:nvSpPr>
        <p:spPr>
          <a:xfrm>
            <a:off x="2436812" y="531812"/>
            <a:ext cx="293687" cy="342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3" name="Google Shape;373;p21"/>
          <p:cNvSpPr/>
          <p:nvPr/>
        </p:nvSpPr>
        <p:spPr>
          <a:xfrm flipH="1">
            <a:off x="3136900" y="1485900"/>
            <a:ext cx="3632200" cy="342900"/>
          </a:xfrm>
          <a:prstGeom prst="downArrow">
            <a:avLst>
              <a:gd name="adj1" fmla="val 8089"/>
              <a:gd name="adj2" fmla="val 50000"/>
            </a:avLst>
          </a:prstGeom>
          <a:gradFill>
            <a:gsLst>
              <a:gs pos="0">
                <a:srgbClr val="007A5C"/>
              </a:gs>
              <a:gs pos="50000">
                <a:srgbClr val="00CC99"/>
              </a:gs>
              <a:gs pos="100000">
                <a:srgbClr val="007A5C"/>
              </a:gs>
            </a:gsLst>
            <a:lin ang="108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4" name="Google Shape;374;p21"/>
          <p:cNvSpPr txBox="1"/>
          <p:nvPr/>
        </p:nvSpPr>
        <p:spPr>
          <a:xfrm>
            <a:off x="687387" y="2479675"/>
            <a:ext cx="8640762" cy="71437"/>
          </a:xfrm>
          <a:prstGeom prst="rect">
            <a:avLst/>
          </a:prstGeom>
          <a:gradFill>
            <a:gsLst>
              <a:gs pos="0">
                <a:srgbClr val="007A5C"/>
              </a:gs>
              <a:gs pos="50000">
                <a:srgbClr val="00CC99"/>
              </a:gs>
              <a:gs pos="100000">
                <a:srgbClr val="007A5C"/>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5" name="Google Shape;375;p21"/>
          <p:cNvSpPr txBox="1"/>
          <p:nvPr/>
        </p:nvSpPr>
        <p:spPr>
          <a:xfrm>
            <a:off x="687387" y="3003550"/>
            <a:ext cx="8655050" cy="71437"/>
          </a:xfrm>
          <a:prstGeom prst="rect">
            <a:avLst/>
          </a:prstGeom>
          <a:gradFill>
            <a:gsLst>
              <a:gs pos="0">
                <a:srgbClr val="007A5C"/>
              </a:gs>
              <a:gs pos="50000">
                <a:srgbClr val="00CC99"/>
              </a:gs>
              <a:gs pos="100000">
                <a:srgbClr val="007A5C"/>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6" name="Google Shape;376;p21"/>
          <p:cNvSpPr/>
          <p:nvPr/>
        </p:nvSpPr>
        <p:spPr>
          <a:xfrm>
            <a:off x="1595437" y="188912"/>
            <a:ext cx="6888162" cy="1223962"/>
          </a:xfrm>
          <a:prstGeom prst="roundRect">
            <a:avLst>
              <a:gd name="adj" fmla="val 2691"/>
            </a:avLst>
          </a:prstGeom>
          <a:gradFill>
            <a:gsLst>
              <a:gs pos="0">
                <a:srgbClr val="99FFCC"/>
              </a:gs>
              <a:gs pos="50000">
                <a:srgbClr val="E0FFF0"/>
              </a:gs>
              <a:gs pos="100000">
                <a:srgbClr val="99FFCC"/>
              </a:gs>
            </a:gsLst>
            <a:lin ang="13500000" scaled="0"/>
          </a:gradFill>
          <a:ln w="1270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BESARNYA </a:t>
            </a:r>
            <a:endParaRPr/>
          </a:p>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PENGHASILAN TIDAK KENA PAJAK</a:t>
            </a:r>
            <a:endParaRPr/>
          </a:p>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(PTKP) Tahun 2016</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PMK 101/pmk.10/2016</a:t>
            </a:r>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2"/>
          <p:cNvSpPr txBox="1"/>
          <p:nvPr/>
        </p:nvSpPr>
        <p:spPr>
          <a:xfrm>
            <a:off x="2209800" y="290512"/>
            <a:ext cx="5816600" cy="504825"/>
          </a:xfrm>
          <a:prstGeom prst="rect">
            <a:avLst/>
          </a:prstGeom>
          <a:solidFill>
            <a:srgbClr val="CCFFCC"/>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400"/>
              <a:buFont typeface="Arial"/>
              <a:buNone/>
            </a:pPr>
            <a:r>
              <a:rPr lang="en-US" sz="2400" b="1" i="0" u="none">
                <a:solidFill>
                  <a:schemeClr val="dk1"/>
                </a:solidFill>
                <a:latin typeface="Arial"/>
                <a:ea typeface="Arial"/>
                <a:cs typeface="Arial"/>
                <a:sym typeface="Arial"/>
              </a:rPr>
              <a:t>PTKP UTK KARYAWATI</a:t>
            </a:r>
            <a:endParaRPr/>
          </a:p>
        </p:txBody>
      </p:sp>
      <p:sp>
        <p:nvSpPr>
          <p:cNvPr id="382" name="Google Shape;382;p22"/>
          <p:cNvSpPr/>
          <p:nvPr/>
        </p:nvSpPr>
        <p:spPr>
          <a:xfrm>
            <a:off x="449262" y="3205162"/>
            <a:ext cx="2657475" cy="1192212"/>
          </a:xfrm>
          <a:prstGeom prst="roundRect">
            <a:avLst>
              <a:gd name="adj" fmla="val 2695"/>
            </a:avLst>
          </a:prstGeom>
          <a:solidFill>
            <a:srgbClr val="CCFFFF"/>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HANYA UTK DIRI</a:t>
            </a:r>
            <a:endParaRPr/>
          </a:p>
          <a:p>
            <a:pPr marL="0" marR="0" lvl="0" indent="0" algn="ctr"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SENDIRI</a:t>
            </a:r>
            <a:endParaRPr/>
          </a:p>
        </p:txBody>
      </p:sp>
      <p:sp>
        <p:nvSpPr>
          <p:cNvPr id="383" name="Google Shape;383;p22"/>
          <p:cNvSpPr/>
          <p:nvPr/>
        </p:nvSpPr>
        <p:spPr>
          <a:xfrm>
            <a:off x="449262" y="1376362"/>
            <a:ext cx="2733675" cy="1190625"/>
          </a:xfrm>
          <a:prstGeom prst="roundRect">
            <a:avLst>
              <a:gd name="adj" fmla="val 2695"/>
            </a:avLst>
          </a:prstGeom>
          <a:solidFill>
            <a:srgbClr val="FEDBD2"/>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STATUS KAWIN</a:t>
            </a:r>
            <a:endParaRPr/>
          </a:p>
        </p:txBody>
      </p:sp>
      <p:sp>
        <p:nvSpPr>
          <p:cNvPr id="384" name="Google Shape;384;p22"/>
          <p:cNvSpPr/>
          <p:nvPr/>
        </p:nvSpPr>
        <p:spPr>
          <a:xfrm>
            <a:off x="6667500" y="1376362"/>
            <a:ext cx="2733675" cy="1190625"/>
          </a:xfrm>
          <a:prstGeom prst="roundRect">
            <a:avLst>
              <a:gd name="adj" fmla="val 2695"/>
            </a:avLst>
          </a:prstGeom>
          <a:solidFill>
            <a:srgbClr val="FEDBD2"/>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STATUS TDK</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KAWIN</a:t>
            </a:r>
            <a:endParaRPr/>
          </a:p>
        </p:txBody>
      </p:sp>
      <p:sp>
        <p:nvSpPr>
          <p:cNvPr id="385" name="Google Shape;385;p22"/>
          <p:cNvSpPr/>
          <p:nvPr/>
        </p:nvSpPr>
        <p:spPr>
          <a:xfrm>
            <a:off x="6507162" y="3205162"/>
            <a:ext cx="3203575" cy="1192212"/>
          </a:xfrm>
          <a:prstGeom prst="roundRect">
            <a:avLst>
              <a:gd name="adj" fmla="val 2695"/>
            </a:avLst>
          </a:prstGeom>
          <a:solidFill>
            <a:srgbClr val="CCFFFF"/>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114300" marR="0" lvl="0" indent="-11430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UTK DIRI SENDIRI</a:t>
            </a:r>
            <a:endParaRPr/>
          </a:p>
          <a:p>
            <a:pPr marL="114300" marR="0" lvl="0" indent="-11430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SEBAGAI WP</a:t>
            </a:r>
            <a:endParaRPr/>
          </a:p>
          <a:p>
            <a:pPr marL="114300" marR="0" lvl="0" indent="-11430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TANGGUNGAN    </a:t>
            </a:r>
            <a:endParaRPr/>
          </a:p>
          <a:p>
            <a:pPr marL="114300" marR="0" lvl="0" indent="-11430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MAKS 3 ORANG</a:t>
            </a:r>
            <a:endParaRPr/>
          </a:p>
        </p:txBody>
      </p:sp>
      <p:sp>
        <p:nvSpPr>
          <p:cNvPr id="386" name="Google Shape;386;p22"/>
          <p:cNvSpPr/>
          <p:nvPr/>
        </p:nvSpPr>
        <p:spPr>
          <a:xfrm>
            <a:off x="704850" y="5032375"/>
            <a:ext cx="8496300" cy="1565275"/>
          </a:xfrm>
          <a:prstGeom prst="roundRect">
            <a:avLst>
              <a:gd name="adj" fmla="val 2695"/>
            </a:avLst>
          </a:prstGeom>
          <a:solidFill>
            <a:srgbClr val="FFCCCC"/>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1" i="0" u="none">
                <a:solidFill>
                  <a:schemeClr val="dk1"/>
                </a:solidFill>
                <a:latin typeface="Tahoma"/>
                <a:ea typeface="Tahoma"/>
                <a:cs typeface="Tahoma"/>
                <a:sym typeface="Tahoma"/>
              </a:rPr>
              <a:t>SYARAT:</a:t>
            </a:r>
            <a:endParaRPr/>
          </a:p>
          <a:p>
            <a:pPr marL="0" marR="0" lvl="0" indent="0" algn="ctr" rtl="0">
              <a:lnSpc>
                <a:spcPct val="100000"/>
              </a:lnSpc>
              <a:spcBef>
                <a:spcPts val="0"/>
              </a:spcBef>
              <a:spcAft>
                <a:spcPts val="0"/>
              </a:spcAft>
              <a:buClr>
                <a:schemeClr val="dk1"/>
              </a:buClr>
              <a:buSzPts val="1800"/>
              <a:buFont typeface="Tahoma"/>
              <a:buNone/>
            </a:pPr>
            <a:r>
              <a:rPr lang="en-US" sz="1800" b="1" i="0" u="none">
                <a:solidFill>
                  <a:schemeClr val="dk1"/>
                </a:solidFill>
                <a:latin typeface="Tahoma"/>
                <a:ea typeface="Tahoma"/>
                <a:cs typeface="Tahoma"/>
                <a:sym typeface="Tahoma"/>
              </a:rPr>
              <a:t>MENUNJUKKAN KET. TERTULIS DARI PEMERINTAH DAERAH SETEMPAT </a:t>
            </a:r>
            <a:endParaRPr/>
          </a:p>
          <a:p>
            <a:pPr marL="0" marR="0" lvl="0" indent="0" algn="ctr" rtl="0">
              <a:lnSpc>
                <a:spcPct val="100000"/>
              </a:lnSpc>
              <a:spcBef>
                <a:spcPts val="0"/>
              </a:spcBef>
              <a:spcAft>
                <a:spcPts val="0"/>
              </a:spcAft>
              <a:buClr>
                <a:schemeClr val="dk1"/>
              </a:buClr>
              <a:buSzPts val="1800"/>
              <a:buFont typeface="Tahoma"/>
              <a:buNone/>
            </a:pPr>
            <a:r>
              <a:rPr lang="en-US" sz="1800" b="1" i="0" u="none">
                <a:solidFill>
                  <a:schemeClr val="dk1"/>
                </a:solidFill>
                <a:latin typeface="Tahoma"/>
                <a:ea typeface="Tahoma"/>
                <a:cs typeface="Tahoma"/>
                <a:sym typeface="Tahoma"/>
              </a:rPr>
              <a:t>SERENDAH-RENDAHNYA KECAMATAN BAHWA SUAMI TIDAK MENERIMA/</a:t>
            </a:r>
            <a:endParaRPr/>
          </a:p>
          <a:p>
            <a:pPr marL="0" marR="0" lvl="0" indent="0" algn="ctr" rtl="0">
              <a:lnSpc>
                <a:spcPct val="100000"/>
              </a:lnSpc>
              <a:spcBef>
                <a:spcPts val="0"/>
              </a:spcBef>
              <a:spcAft>
                <a:spcPts val="0"/>
              </a:spcAft>
              <a:buClr>
                <a:schemeClr val="dk1"/>
              </a:buClr>
              <a:buSzPts val="1800"/>
              <a:buFont typeface="Tahoma"/>
              <a:buNone/>
            </a:pPr>
            <a:r>
              <a:rPr lang="en-US" sz="1800" b="1" i="0" u="none">
                <a:solidFill>
                  <a:schemeClr val="dk1"/>
                </a:solidFill>
                <a:latin typeface="Tahoma"/>
                <a:ea typeface="Tahoma"/>
                <a:cs typeface="Tahoma"/>
                <a:sym typeface="Tahoma"/>
              </a:rPr>
              <a:t>MEMPEROLEH PENGHASILAN</a:t>
            </a:r>
            <a:endParaRPr/>
          </a:p>
        </p:txBody>
      </p:sp>
      <p:sp>
        <p:nvSpPr>
          <p:cNvPr id="387" name="Google Shape;387;p22"/>
          <p:cNvSpPr/>
          <p:nvPr/>
        </p:nvSpPr>
        <p:spPr>
          <a:xfrm flipH="1">
            <a:off x="4457700" y="4457700"/>
            <a:ext cx="990600" cy="514350"/>
          </a:xfrm>
          <a:prstGeom prst="downArrow">
            <a:avLst>
              <a:gd name="adj1" fmla="val 13145"/>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88" name="Google Shape;388;p22"/>
          <p:cNvSpPr/>
          <p:nvPr/>
        </p:nvSpPr>
        <p:spPr>
          <a:xfrm>
            <a:off x="3476625" y="1376362"/>
            <a:ext cx="2843212" cy="1190625"/>
          </a:xfrm>
          <a:prstGeom prst="roundRect">
            <a:avLst>
              <a:gd name="adj" fmla="val 2695"/>
            </a:avLst>
          </a:prstGeom>
          <a:solidFill>
            <a:srgbClr val="FEDBD2"/>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 STATUS KAWIN</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SUAMI</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TDK MENERIMA/</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MEMPEROLEH</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PENGHASILAN</a:t>
            </a:r>
            <a:endParaRPr/>
          </a:p>
        </p:txBody>
      </p:sp>
      <p:sp>
        <p:nvSpPr>
          <p:cNvPr id="389" name="Google Shape;389;p22"/>
          <p:cNvSpPr/>
          <p:nvPr/>
        </p:nvSpPr>
        <p:spPr>
          <a:xfrm>
            <a:off x="3238500" y="3205162"/>
            <a:ext cx="3090862" cy="1192212"/>
          </a:xfrm>
          <a:prstGeom prst="roundRect">
            <a:avLst>
              <a:gd name="adj" fmla="val 2695"/>
            </a:avLst>
          </a:prstGeom>
          <a:solidFill>
            <a:srgbClr val="CCFFFF"/>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UTK DIRI SENDIRI</a:t>
            </a:r>
            <a:endParaRPr/>
          </a:p>
          <a:p>
            <a:pPr marL="0" marR="0" lvl="0" indent="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SEBAGAI WP</a:t>
            </a:r>
            <a:endParaRPr/>
          </a:p>
          <a:p>
            <a:pPr marL="0" marR="0" lvl="0" indent="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STATUS KAWIN</a:t>
            </a:r>
            <a:endParaRPr/>
          </a:p>
          <a:p>
            <a:pPr marL="0" marR="0" lvl="0" indent="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TANGGUNGAN</a:t>
            </a:r>
            <a:endParaRPr/>
          </a:p>
          <a:p>
            <a:pPr marL="0" marR="0" lvl="0" indent="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MAKS 3 ORANG</a:t>
            </a:r>
            <a:endParaRPr/>
          </a:p>
        </p:txBody>
      </p:sp>
      <p:sp>
        <p:nvSpPr>
          <p:cNvPr id="390" name="Google Shape;390;p22"/>
          <p:cNvSpPr/>
          <p:nvPr/>
        </p:nvSpPr>
        <p:spPr>
          <a:xfrm flipH="1">
            <a:off x="4513262" y="2627312"/>
            <a:ext cx="879475" cy="515937"/>
          </a:xfrm>
          <a:prstGeom prst="downArrow">
            <a:avLst>
              <a:gd name="adj1" fmla="val 8403"/>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1" name="Google Shape;391;p22"/>
          <p:cNvSpPr/>
          <p:nvPr/>
        </p:nvSpPr>
        <p:spPr>
          <a:xfrm flipH="1">
            <a:off x="7815262" y="2627312"/>
            <a:ext cx="879475" cy="515937"/>
          </a:xfrm>
          <a:prstGeom prst="downArrow">
            <a:avLst>
              <a:gd name="adj1" fmla="val 8403"/>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2" name="Google Shape;392;p22"/>
          <p:cNvSpPr/>
          <p:nvPr/>
        </p:nvSpPr>
        <p:spPr>
          <a:xfrm flipH="1">
            <a:off x="1320800" y="2627312"/>
            <a:ext cx="881062" cy="515937"/>
          </a:xfrm>
          <a:prstGeom prst="downArrow">
            <a:avLst>
              <a:gd name="adj1" fmla="val 8403"/>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3" name="Google Shape;393;p22"/>
          <p:cNvSpPr txBox="1"/>
          <p:nvPr/>
        </p:nvSpPr>
        <p:spPr>
          <a:xfrm>
            <a:off x="1541462" y="971550"/>
            <a:ext cx="6823075" cy="115887"/>
          </a:xfrm>
          <a:prstGeom prst="rect">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4" name="Google Shape;394;p22"/>
          <p:cNvSpPr/>
          <p:nvPr/>
        </p:nvSpPr>
        <p:spPr>
          <a:xfrm flipH="1">
            <a:off x="1430337" y="971550"/>
            <a:ext cx="441325" cy="342900"/>
          </a:xfrm>
          <a:prstGeom prst="downArrow">
            <a:avLst>
              <a:gd name="adj1" fmla="val 6967"/>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5" name="Google Shape;395;p22"/>
          <p:cNvSpPr/>
          <p:nvPr/>
        </p:nvSpPr>
        <p:spPr>
          <a:xfrm flipH="1">
            <a:off x="8034337" y="971550"/>
            <a:ext cx="441325" cy="342900"/>
          </a:xfrm>
          <a:prstGeom prst="downArrow">
            <a:avLst>
              <a:gd name="adj1" fmla="val 6967"/>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6" name="Google Shape;396;p22"/>
          <p:cNvSpPr/>
          <p:nvPr/>
        </p:nvSpPr>
        <p:spPr>
          <a:xfrm flipH="1">
            <a:off x="4732337" y="857250"/>
            <a:ext cx="441325" cy="457200"/>
          </a:xfrm>
          <a:prstGeom prst="downArrow">
            <a:avLst>
              <a:gd name="adj1" fmla="val 2812"/>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7" name="Google Shape;397;p22"/>
          <p:cNvSpPr txBox="1"/>
          <p:nvPr/>
        </p:nvSpPr>
        <p:spPr>
          <a:xfrm>
            <a:off x="584200" y="6572250"/>
            <a:ext cx="1587500"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11 ayat (3) dan (4)</a:t>
            </a:r>
            <a:endParaRPr/>
          </a:p>
        </p:txBody>
      </p:sp>
    </p:spTree>
  </p:cSld>
  <p:clrMapOvr>
    <a:masterClrMapping/>
  </p:clrMapOvr>
  <p:transition spd="slow">
    <p:comb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5"/>
          <p:cNvSpPr txBox="1">
            <a:spLocks noGrp="1"/>
          </p:cNvSpPr>
          <p:nvPr>
            <p:ph type="title"/>
          </p:nvPr>
        </p:nvSpPr>
        <p:spPr>
          <a:xfrm>
            <a:off x="481012" y="188912"/>
            <a:ext cx="8915400" cy="1047750"/>
          </a:xfrm>
          <a:prstGeom prst="rect">
            <a:avLst/>
          </a:prstGeom>
          <a:solidFill>
            <a:srgbClr val="FF9900"/>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400"/>
              <a:buFont typeface="Arial"/>
              <a:buNone/>
            </a:pPr>
            <a:r>
              <a:rPr lang="en-US" sz="2400" b="1" i="0" u="none">
                <a:solidFill>
                  <a:schemeClr val="dk2"/>
                </a:solidFill>
                <a:latin typeface="Arial"/>
                <a:ea typeface="Arial"/>
                <a:cs typeface="Arial"/>
                <a:sym typeface="Arial"/>
              </a:rPr>
              <a:t>PPh Pasal 21:</a:t>
            </a:r>
            <a:br>
              <a:rPr lang="en-US" sz="2400" b="1" i="0" u="none">
                <a:solidFill>
                  <a:schemeClr val="dk2"/>
                </a:solidFill>
                <a:latin typeface="Arial"/>
                <a:ea typeface="Arial"/>
                <a:cs typeface="Arial"/>
                <a:sym typeface="Arial"/>
              </a:rPr>
            </a:br>
            <a:r>
              <a:rPr lang="en-US" sz="2400" b="1" i="0" u="none">
                <a:solidFill>
                  <a:schemeClr val="dk2"/>
                </a:solidFill>
                <a:latin typeface="Arial"/>
                <a:ea typeface="Arial"/>
                <a:cs typeface="Arial"/>
                <a:sym typeface="Arial"/>
              </a:rPr>
              <a:t>Pegawai Tidak Tetap/Tenaga Kerja Lepas, Pemagang dan Calon Pegawai</a:t>
            </a:r>
            <a:endParaRPr/>
          </a:p>
        </p:txBody>
      </p:sp>
      <p:sp>
        <p:nvSpPr>
          <p:cNvPr id="447" name="Google Shape;447;p25"/>
          <p:cNvSpPr txBox="1"/>
          <p:nvPr/>
        </p:nvSpPr>
        <p:spPr>
          <a:xfrm>
            <a:off x="992187" y="1593850"/>
            <a:ext cx="3816350" cy="59055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Upah/Uang Saku Harian, Mingguan, Satuan, Borongan</a:t>
            </a:r>
            <a:endParaRPr/>
          </a:p>
        </p:txBody>
      </p:sp>
      <p:sp>
        <p:nvSpPr>
          <p:cNvPr id="448" name="Google Shape;448;p25"/>
          <p:cNvSpPr txBox="1"/>
          <p:nvPr/>
        </p:nvSpPr>
        <p:spPr>
          <a:xfrm>
            <a:off x="5889625" y="1598612"/>
            <a:ext cx="3525837" cy="10160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Dibayarkan Bulanan Atau Jumlah Upah Kumulatif satu bulan melebihi Rp 6.000.000</a:t>
            </a:r>
            <a:endParaRPr/>
          </a:p>
        </p:txBody>
      </p:sp>
      <p:sp>
        <p:nvSpPr>
          <p:cNvPr id="449" name="Google Shape;449;p25"/>
          <p:cNvSpPr txBox="1"/>
          <p:nvPr/>
        </p:nvSpPr>
        <p:spPr>
          <a:xfrm>
            <a:off x="992187" y="2565400"/>
            <a:ext cx="3887787"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Upah/Uang Saku Harian</a:t>
            </a:r>
            <a:endParaRPr/>
          </a:p>
        </p:txBody>
      </p:sp>
      <p:sp>
        <p:nvSpPr>
          <p:cNvPr id="450" name="Google Shape;450;p25"/>
          <p:cNvSpPr txBox="1"/>
          <p:nvPr/>
        </p:nvSpPr>
        <p:spPr>
          <a:xfrm>
            <a:off x="341312" y="3138487"/>
            <a:ext cx="239236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 450.000</a:t>
            </a:r>
            <a:endParaRPr/>
          </a:p>
        </p:txBody>
      </p:sp>
      <p:sp>
        <p:nvSpPr>
          <p:cNvPr id="451" name="Google Shape;451;p25"/>
          <p:cNvSpPr txBox="1"/>
          <p:nvPr/>
        </p:nvSpPr>
        <p:spPr>
          <a:xfrm>
            <a:off x="3148012" y="3138487"/>
            <a:ext cx="239236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&gt; 450.000</a:t>
            </a:r>
            <a:endParaRPr/>
          </a:p>
        </p:txBody>
      </p:sp>
      <p:sp>
        <p:nvSpPr>
          <p:cNvPr id="452" name="Google Shape;452;p25"/>
          <p:cNvSpPr txBox="1"/>
          <p:nvPr/>
        </p:nvSpPr>
        <p:spPr>
          <a:xfrm>
            <a:off x="341312" y="3629025"/>
            <a:ext cx="239236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Tidak Dipotong</a:t>
            </a:r>
            <a:endParaRPr/>
          </a:p>
        </p:txBody>
      </p:sp>
      <p:sp>
        <p:nvSpPr>
          <p:cNvPr id="453" name="Google Shape;453;p25"/>
          <p:cNvSpPr txBox="1"/>
          <p:nvPr/>
        </p:nvSpPr>
        <p:spPr>
          <a:xfrm>
            <a:off x="3008312" y="3571875"/>
            <a:ext cx="2520950"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Dikurangi 450.000</a:t>
            </a:r>
            <a:endParaRPr/>
          </a:p>
        </p:txBody>
      </p:sp>
      <p:sp>
        <p:nvSpPr>
          <p:cNvPr id="454" name="Google Shape;454;p25"/>
          <p:cNvSpPr txBox="1"/>
          <p:nvPr/>
        </p:nvSpPr>
        <p:spPr>
          <a:xfrm>
            <a:off x="3148012" y="4149725"/>
            <a:ext cx="239236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 Dipotong 5%</a:t>
            </a:r>
            <a:endParaRPr/>
          </a:p>
        </p:txBody>
      </p:sp>
      <p:sp>
        <p:nvSpPr>
          <p:cNvPr id="455" name="Google Shape;455;p25"/>
          <p:cNvSpPr txBox="1"/>
          <p:nvPr/>
        </p:nvSpPr>
        <p:spPr>
          <a:xfrm>
            <a:off x="200025" y="4733925"/>
            <a:ext cx="5341937" cy="708025"/>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Upah kumulatif &gt; Rp 4.5 jt s.d. Rp 10.2 jt sebulan</a:t>
            </a:r>
            <a:endParaRPr/>
          </a:p>
        </p:txBody>
      </p:sp>
      <p:sp>
        <p:nvSpPr>
          <p:cNvPr id="456" name="Google Shape;456;p25"/>
          <p:cNvSpPr txBox="1"/>
          <p:nvPr/>
        </p:nvSpPr>
        <p:spPr>
          <a:xfrm>
            <a:off x="376237" y="5486400"/>
            <a:ext cx="5200650"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Upah sehari dikurangi PTKP sehari</a:t>
            </a:r>
            <a:endParaRPr/>
          </a:p>
        </p:txBody>
      </p:sp>
      <p:sp>
        <p:nvSpPr>
          <p:cNvPr id="457" name="Google Shape;457;p25"/>
          <p:cNvSpPr txBox="1"/>
          <p:nvPr/>
        </p:nvSpPr>
        <p:spPr>
          <a:xfrm>
            <a:off x="273050" y="6046787"/>
            <a:ext cx="5200650"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Tarif PPh 21 : 5%</a:t>
            </a:r>
            <a:endParaRPr/>
          </a:p>
        </p:txBody>
      </p:sp>
      <p:cxnSp>
        <p:nvCxnSpPr>
          <p:cNvPr id="458" name="Google Shape;458;p25"/>
          <p:cNvCxnSpPr/>
          <p:nvPr/>
        </p:nvCxnSpPr>
        <p:spPr>
          <a:xfrm>
            <a:off x="2976562" y="1430337"/>
            <a:ext cx="4991100" cy="0"/>
          </a:xfrm>
          <a:prstGeom prst="straightConnector1">
            <a:avLst/>
          </a:prstGeom>
          <a:noFill/>
          <a:ln w="9525" cap="flat" cmpd="sng">
            <a:solidFill>
              <a:schemeClr val="dk1"/>
            </a:solidFill>
            <a:prstDash val="solid"/>
            <a:miter lim="800000"/>
            <a:headEnd type="none" w="med" len="med"/>
            <a:tailEnd type="none" w="med" len="med"/>
          </a:ln>
        </p:spPr>
      </p:cxnSp>
      <p:cxnSp>
        <p:nvCxnSpPr>
          <p:cNvPr id="459" name="Google Shape;459;p25"/>
          <p:cNvCxnSpPr/>
          <p:nvPr/>
        </p:nvCxnSpPr>
        <p:spPr>
          <a:xfrm>
            <a:off x="2976562" y="1430337"/>
            <a:ext cx="0" cy="163512"/>
          </a:xfrm>
          <a:prstGeom prst="straightConnector1">
            <a:avLst/>
          </a:prstGeom>
          <a:noFill/>
          <a:ln w="9525" cap="flat" cmpd="sng">
            <a:solidFill>
              <a:schemeClr val="dk1"/>
            </a:solidFill>
            <a:prstDash val="solid"/>
            <a:miter lim="800000"/>
            <a:headEnd type="none" w="med" len="med"/>
            <a:tailEnd type="none" w="med" len="med"/>
          </a:ln>
        </p:spPr>
      </p:cxnSp>
      <p:cxnSp>
        <p:nvCxnSpPr>
          <p:cNvPr id="460" name="Google Shape;460;p25"/>
          <p:cNvCxnSpPr/>
          <p:nvPr/>
        </p:nvCxnSpPr>
        <p:spPr>
          <a:xfrm>
            <a:off x="7967662" y="1430337"/>
            <a:ext cx="0" cy="215900"/>
          </a:xfrm>
          <a:prstGeom prst="straightConnector1">
            <a:avLst/>
          </a:prstGeom>
          <a:noFill/>
          <a:ln w="9525" cap="flat" cmpd="sng">
            <a:solidFill>
              <a:schemeClr val="dk1"/>
            </a:solidFill>
            <a:prstDash val="solid"/>
            <a:miter lim="800000"/>
            <a:headEnd type="none" w="med" len="med"/>
            <a:tailEnd type="none" w="med" len="med"/>
          </a:ln>
        </p:spPr>
      </p:cxnSp>
      <p:cxnSp>
        <p:nvCxnSpPr>
          <p:cNvPr id="461" name="Google Shape;461;p25"/>
          <p:cNvCxnSpPr/>
          <p:nvPr/>
        </p:nvCxnSpPr>
        <p:spPr>
          <a:xfrm>
            <a:off x="4953000" y="1214437"/>
            <a:ext cx="0" cy="215900"/>
          </a:xfrm>
          <a:prstGeom prst="straightConnector1">
            <a:avLst/>
          </a:prstGeom>
          <a:noFill/>
          <a:ln w="9525" cap="flat" cmpd="sng">
            <a:solidFill>
              <a:schemeClr val="dk1"/>
            </a:solidFill>
            <a:prstDash val="solid"/>
            <a:miter lim="800000"/>
            <a:headEnd type="none" w="med" len="med"/>
            <a:tailEnd type="none" w="med" len="med"/>
          </a:ln>
        </p:spPr>
      </p:cxnSp>
      <p:cxnSp>
        <p:nvCxnSpPr>
          <p:cNvPr id="462" name="Google Shape;462;p25"/>
          <p:cNvCxnSpPr/>
          <p:nvPr/>
        </p:nvCxnSpPr>
        <p:spPr>
          <a:xfrm>
            <a:off x="1717675" y="3041650"/>
            <a:ext cx="2705100" cy="0"/>
          </a:xfrm>
          <a:prstGeom prst="straightConnector1">
            <a:avLst/>
          </a:prstGeom>
          <a:noFill/>
          <a:ln w="9525" cap="flat" cmpd="sng">
            <a:solidFill>
              <a:schemeClr val="dk1"/>
            </a:solidFill>
            <a:prstDash val="solid"/>
            <a:miter lim="800000"/>
            <a:headEnd type="none" w="med" len="med"/>
            <a:tailEnd type="none" w="med" len="med"/>
          </a:ln>
        </p:spPr>
      </p:cxnSp>
      <p:cxnSp>
        <p:nvCxnSpPr>
          <p:cNvPr id="463" name="Google Shape;463;p25"/>
          <p:cNvCxnSpPr/>
          <p:nvPr/>
        </p:nvCxnSpPr>
        <p:spPr>
          <a:xfrm>
            <a:off x="1692275" y="3032125"/>
            <a:ext cx="0" cy="106362"/>
          </a:xfrm>
          <a:prstGeom prst="straightConnector1">
            <a:avLst/>
          </a:prstGeom>
          <a:noFill/>
          <a:ln w="9525" cap="flat" cmpd="sng">
            <a:solidFill>
              <a:schemeClr val="dk1"/>
            </a:solidFill>
            <a:prstDash val="solid"/>
            <a:miter lim="800000"/>
            <a:headEnd type="none" w="med" len="med"/>
            <a:tailEnd type="none" w="med" len="med"/>
          </a:ln>
        </p:spPr>
      </p:cxnSp>
      <p:cxnSp>
        <p:nvCxnSpPr>
          <p:cNvPr id="464" name="Google Shape;464;p25"/>
          <p:cNvCxnSpPr/>
          <p:nvPr/>
        </p:nvCxnSpPr>
        <p:spPr>
          <a:xfrm>
            <a:off x="4398962" y="3032125"/>
            <a:ext cx="0" cy="106362"/>
          </a:xfrm>
          <a:prstGeom prst="straightConnector1">
            <a:avLst/>
          </a:prstGeom>
          <a:noFill/>
          <a:ln w="9525" cap="flat" cmpd="sng">
            <a:solidFill>
              <a:schemeClr val="dk1"/>
            </a:solidFill>
            <a:prstDash val="solid"/>
            <a:miter lim="800000"/>
            <a:headEnd type="none" w="med" len="med"/>
            <a:tailEnd type="none" w="med" len="med"/>
          </a:ln>
        </p:spPr>
      </p:cxnSp>
      <p:cxnSp>
        <p:nvCxnSpPr>
          <p:cNvPr id="465" name="Google Shape;465;p25"/>
          <p:cNvCxnSpPr/>
          <p:nvPr/>
        </p:nvCxnSpPr>
        <p:spPr>
          <a:xfrm>
            <a:off x="2936875" y="2924175"/>
            <a:ext cx="0" cy="107950"/>
          </a:xfrm>
          <a:prstGeom prst="straightConnector1">
            <a:avLst/>
          </a:prstGeom>
          <a:noFill/>
          <a:ln w="9525" cap="flat" cmpd="sng">
            <a:solidFill>
              <a:schemeClr val="dk1"/>
            </a:solidFill>
            <a:prstDash val="solid"/>
            <a:miter lim="800000"/>
            <a:headEnd type="none" w="med" len="med"/>
            <a:tailEnd type="none" w="med" len="med"/>
          </a:ln>
        </p:spPr>
      </p:cxnSp>
      <p:cxnSp>
        <p:nvCxnSpPr>
          <p:cNvPr id="466" name="Google Shape;466;p25"/>
          <p:cNvCxnSpPr/>
          <p:nvPr/>
        </p:nvCxnSpPr>
        <p:spPr>
          <a:xfrm>
            <a:off x="1692275" y="3409950"/>
            <a:ext cx="0" cy="161925"/>
          </a:xfrm>
          <a:prstGeom prst="straightConnector1">
            <a:avLst/>
          </a:prstGeom>
          <a:noFill/>
          <a:ln w="9525" cap="flat" cmpd="sng">
            <a:solidFill>
              <a:schemeClr val="dk1"/>
            </a:solidFill>
            <a:prstDash val="solid"/>
            <a:miter lim="800000"/>
            <a:headEnd type="none" w="med" len="med"/>
            <a:tailEnd type="none" w="med" len="med"/>
          </a:ln>
        </p:spPr>
      </p:cxnSp>
      <p:cxnSp>
        <p:nvCxnSpPr>
          <p:cNvPr id="467" name="Google Shape;467;p25"/>
          <p:cNvCxnSpPr/>
          <p:nvPr/>
        </p:nvCxnSpPr>
        <p:spPr>
          <a:xfrm flipH="1">
            <a:off x="1692275" y="4005262"/>
            <a:ext cx="20637" cy="593725"/>
          </a:xfrm>
          <a:prstGeom prst="straightConnector1">
            <a:avLst/>
          </a:prstGeom>
          <a:noFill/>
          <a:ln w="9525" cap="flat" cmpd="sng">
            <a:solidFill>
              <a:schemeClr val="dk1"/>
            </a:solidFill>
            <a:prstDash val="solid"/>
            <a:miter lim="800000"/>
            <a:headEnd type="none" w="med" len="med"/>
            <a:tailEnd type="triangle" w="med" len="med"/>
          </a:ln>
        </p:spPr>
      </p:cxnSp>
      <p:cxnSp>
        <p:nvCxnSpPr>
          <p:cNvPr id="468" name="Google Shape;468;p25"/>
          <p:cNvCxnSpPr/>
          <p:nvPr/>
        </p:nvCxnSpPr>
        <p:spPr>
          <a:xfrm>
            <a:off x="4400550" y="4562475"/>
            <a:ext cx="0" cy="161925"/>
          </a:xfrm>
          <a:prstGeom prst="straightConnector1">
            <a:avLst/>
          </a:prstGeom>
          <a:noFill/>
          <a:ln w="9525" cap="flat" cmpd="sng">
            <a:solidFill>
              <a:schemeClr val="dk1"/>
            </a:solidFill>
            <a:prstDash val="solid"/>
            <a:miter lim="800000"/>
            <a:headEnd type="none" w="med" len="med"/>
            <a:tailEnd type="triangle" w="med" len="med"/>
          </a:ln>
        </p:spPr>
      </p:cxnSp>
      <p:cxnSp>
        <p:nvCxnSpPr>
          <p:cNvPr id="469" name="Google Shape;469;p25"/>
          <p:cNvCxnSpPr/>
          <p:nvPr/>
        </p:nvCxnSpPr>
        <p:spPr>
          <a:xfrm>
            <a:off x="4398962" y="4003675"/>
            <a:ext cx="0" cy="161925"/>
          </a:xfrm>
          <a:prstGeom prst="straightConnector1">
            <a:avLst/>
          </a:prstGeom>
          <a:noFill/>
          <a:ln w="9525" cap="flat" cmpd="sng">
            <a:solidFill>
              <a:schemeClr val="dk1"/>
            </a:solidFill>
            <a:prstDash val="solid"/>
            <a:miter lim="800000"/>
            <a:headEnd type="none" w="med" len="med"/>
            <a:tailEnd type="none" w="med" len="med"/>
          </a:ln>
        </p:spPr>
      </p:cxnSp>
      <p:sp>
        <p:nvSpPr>
          <p:cNvPr id="470" name="Google Shape;470;p25"/>
          <p:cNvSpPr txBox="1"/>
          <p:nvPr/>
        </p:nvSpPr>
        <p:spPr>
          <a:xfrm>
            <a:off x="6040437" y="2674937"/>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Dikali 12</a:t>
            </a:r>
            <a:endParaRPr/>
          </a:p>
        </p:txBody>
      </p:sp>
      <p:sp>
        <p:nvSpPr>
          <p:cNvPr id="471" name="Google Shape;471;p25"/>
          <p:cNvSpPr txBox="1"/>
          <p:nvPr/>
        </p:nvSpPr>
        <p:spPr>
          <a:xfrm>
            <a:off x="6049962" y="3068637"/>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Dikurangi PTKP Setahun</a:t>
            </a:r>
            <a:endParaRPr/>
          </a:p>
        </p:txBody>
      </p:sp>
      <p:sp>
        <p:nvSpPr>
          <p:cNvPr id="472" name="Google Shape;472;p25"/>
          <p:cNvSpPr txBox="1"/>
          <p:nvPr/>
        </p:nvSpPr>
        <p:spPr>
          <a:xfrm>
            <a:off x="6049962" y="3716337"/>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Penghasilan Kena Pajak</a:t>
            </a:r>
            <a:endParaRPr/>
          </a:p>
        </p:txBody>
      </p:sp>
      <p:sp>
        <p:nvSpPr>
          <p:cNvPr id="473" name="Google Shape;473;p25"/>
          <p:cNvSpPr txBox="1"/>
          <p:nvPr/>
        </p:nvSpPr>
        <p:spPr>
          <a:xfrm>
            <a:off x="6049962" y="4292600"/>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Dikenakan Tarif Ps 17</a:t>
            </a:r>
            <a:endParaRPr/>
          </a:p>
        </p:txBody>
      </p:sp>
      <p:sp>
        <p:nvSpPr>
          <p:cNvPr id="474" name="Google Shape;474;p25"/>
          <p:cNvSpPr txBox="1"/>
          <p:nvPr/>
        </p:nvSpPr>
        <p:spPr>
          <a:xfrm>
            <a:off x="6049962" y="4941887"/>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PPh Ps 21 Setahun</a:t>
            </a:r>
            <a:endParaRPr/>
          </a:p>
        </p:txBody>
      </p:sp>
      <p:sp>
        <p:nvSpPr>
          <p:cNvPr id="475" name="Google Shape;475;p25"/>
          <p:cNvSpPr txBox="1"/>
          <p:nvPr/>
        </p:nvSpPr>
        <p:spPr>
          <a:xfrm>
            <a:off x="6049962" y="5446712"/>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Dibagi 12</a:t>
            </a:r>
            <a:endParaRPr/>
          </a:p>
        </p:txBody>
      </p:sp>
      <p:sp>
        <p:nvSpPr>
          <p:cNvPr id="476" name="Google Shape;476;p25"/>
          <p:cNvSpPr txBox="1"/>
          <p:nvPr/>
        </p:nvSpPr>
        <p:spPr>
          <a:xfrm>
            <a:off x="6049962" y="6021387"/>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PPh Pasal 21 Sebulan</a:t>
            </a:r>
            <a:endParaRPr/>
          </a:p>
        </p:txBody>
      </p:sp>
      <p:cxnSp>
        <p:nvCxnSpPr>
          <p:cNvPr id="477" name="Google Shape;477;p25"/>
          <p:cNvCxnSpPr/>
          <p:nvPr/>
        </p:nvCxnSpPr>
        <p:spPr>
          <a:xfrm>
            <a:off x="7816850" y="3429000"/>
            <a:ext cx="0" cy="271462"/>
          </a:xfrm>
          <a:prstGeom prst="straightConnector1">
            <a:avLst/>
          </a:prstGeom>
          <a:noFill/>
          <a:ln w="9525" cap="flat" cmpd="sng">
            <a:solidFill>
              <a:schemeClr val="dk1"/>
            </a:solidFill>
            <a:prstDash val="solid"/>
            <a:miter lim="800000"/>
            <a:headEnd type="none" w="med" len="med"/>
            <a:tailEnd type="triangle" w="med" len="med"/>
          </a:ln>
        </p:spPr>
      </p:cxnSp>
      <p:cxnSp>
        <p:nvCxnSpPr>
          <p:cNvPr id="478" name="Google Shape;478;p25"/>
          <p:cNvCxnSpPr/>
          <p:nvPr/>
        </p:nvCxnSpPr>
        <p:spPr>
          <a:xfrm>
            <a:off x="7816850" y="4076700"/>
            <a:ext cx="0" cy="214312"/>
          </a:xfrm>
          <a:prstGeom prst="straightConnector1">
            <a:avLst/>
          </a:prstGeom>
          <a:noFill/>
          <a:ln w="9525" cap="flat" cmpd="sng">
            <a:solidFill>
              <a:schemeClr val="dk1"/>
            </a:solidFill>
            <a:prstDash val="solid"/>
            <a:miter lim="800000"/>
            <a:headEnd type="none" w="med" len="med"/>
            <a:tailEnd type="triangle" w="med" len="med"/>
          </a:ln>
        </p:spPr>
      </p:cxnSp>
      <p:cxnSp>
        <p:nvCxnSpPr>
          <p:cNvPr id="479" name="Google Shape;479;p25"/>
          <p:cNvCxnSpPr/>
          <p:nvPr/>
        </p:nvCxnSpPr>
        <p:spPr>
          <a:xfrm>
            <a:off x="7816850" y="4652962"/>
            <a:ext cx="0" cy="269875"/>
          </a:xfrm>
          <a:prstGeom prst="straightConnector1">
            <a:avLst/>
          </a:prstGeom>
          <a:noFill/>
          <a:ln w="9525" cap="flat" cmpd="sng">
            <a:solidFill>
              <a:schemeClr val="dk1"/>
            </a:solidFill>
            <a:prstDash val="solid"/>
            <a:miter lim="800000"/>
            <a:headEnd type="none" w="med" len="med"/>
            <a:tailEnd type="triangle" w="med" len="med"/>
          </a:ln>
        </p:spPr>
      </p:cxnSp>
      <p:cxnSp>
        <p:nvCxnSpPr>
          <p:cNvPr id="480" name="Google Shape;480;p25"/>
          <p:cNvCxnSpPr/>
          <p:nvPr/>
        </p:nvCxnSpPr>
        <p:spPr>
          <a:xfrm>
            <a:off x="7816850" y="5230812"/>
            <a:ext cx="0" cy="215900"/>
          </a:xfrm>
          <a:prstGeom prst="straightConnector1">
            <a:avLst/>
          </a:prstGeom>
          <a:noFill/>
          <a:ln w="9525" cap="flat" cmpd="sng">
            <a:solidFill>
              <a:schemeClr val="dk1"/>
            </a:solidFill>
            <a:prstDash val="solid"/>
            <a:miter lim="800000"/>
            <a:headEnd type="none" w="med" len="med"/>
            <a:tailEnd type="triangle" w="med" len="med"/>
          </a:ln>
        </p:spPr>
      </p:cxnSp>
      <p:cxnSp>
        <p:nvCxnSpPr>
          <p:cNvPr id="481" name="Google Shape;481;p25"/>
          <p:cNvCxnSpPr/>
          <p:nvPr/>
        </p:nvCxnSpPr>
        <p:spPr>
          <a:xfrm>
            <a:off x="7816850" y="5807075"/>
            <a:ext cx="0" cy="214312"/>
          </a:xfrm>
          <a:prstGeom prst="straightConnector1">
            <a:avLst/>
          </a:prstGeom>
          <a:noFill/>
          <a:ln w="9525" cap="flat" cmpd="sng">
            <a:solidFill>
              <a:schemeClr val="dk1"/>
            </a:solidFill>
            <a:prstDash val="solid"/>
            <a:miter lim="800000"/>
            <a:headEnd type="none" w="med" len="med"/>
            <a:tailEnd type="triangle" w="med" len="med"/>
          </a:ln>
        </p:spPr>
      </p:cxnSp>
      <p:cxnSp>
        <p:nvCxnSpPr>
          <p:cNvPr id="482" name="Google Shape;482;p25"/>
          <p:cNvCxnSpPr/>
          <p:nvPr/>
        </p:nvCxnSpPr>
        <p:spPr>
          <a:xfrm>
            <a:off x="3162300" y="5918200"/>
            <a:ext cx="0" cy="100012"/>
          </a:xfrm>
          <a:prstGeom prst="straightConnector1">
            <a:avLst/>
          </a:prstGeom>
          <a:noFill/>
          <a:ln w="9525" cap="flat" cmpd="sng">
            <a:solidFill>
              <a:schemeClr val="dk1"/>
            </a:solidFill>
            <a:prstDash val="solid"/>
            <a:miter lim="800000"/>
            <a:headEnd type="none" w="med" len="med"/>
            <a:tailEnd type="triangle" w="med" len="med"/>
          </a:ln>
        </p:spPr>
      </p:cxnSp>
      <p:cxnSp>
        <p:nvCxnSpPr>
          <p:cNvPr id="483" name="Google Shape;483;p25"/>
          <p:cNvCxnSpPr/>
          <p:nvPr/>
        </p:nvCxnSpPr>
        <p:spPr>
          <a:xfrm>
            <a:off x="2992437" y="2205037"/>
            <a:ext cx="0" cy="269875"/>
          </a:xfrm>
          <a:prstGeom prst="straightConnector1">
            <a:avLst/>
          </a:prstGeom>
          <a:noFill/>
          <a:ln w="9525" cap="flat" cmpd="sng">
            <a:solidFill>
              <a:schemeClr val="dk1"/>
            </a:solidFill>
            <a:prstDash val="solid"/>
            <a:miter lim="800000"/>
            <a:headEnd type="none" w="med" len="med"/>
            <a:tailEnd type="triangle" w="med" len="med"/>
          </a:ln>
        </p:spPr>
      </p:cxnSp>
      <p:cxnSp>
        <p:nvCxnSpPr>
          <p:cNvPr id="484" name="Google Shape;484;p25"/>
          <p:cNvCxnSpPr/>
          <p:nvPr/>
        </p:nvCxnSpPr>
        <p:spPr>
          <a:xfrm>
            <a:off x="7761287" y="2565400"/>
            <a:ext cx="0" cy="161925"/>
          </a:xfrm>
          <a:prstGeom prst="straightConnector1">
            <a:avLst/>
          </a:prstGeom>
          <a:noFill/>
          <a:ln w="9525" cap="flat" cmpd="sng">
            <a:solidFill>
              <a:schemeClr val="dk1"/>
            </a:solidFill>
            <a:prstDash val="solid"/>
            <a:miter lim="800000"/>
            <a:headEnd type="none" w="med" len="med"/>
            <a:tailEnd type="triangle" w="med" len="med"/>
          </a:ln>
        </p:spPr>
      </p:cxnSp>
    </p:spTree>
  </p:cSld>
  <p:clrMapOvr>
    <a:masterClrMapping/>
  </p:clrMapOvr>
  <p:transition spd="slow">
    <p:circl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97478" y="2210561"/>
            <a:ext cx="2862215" cy="2073450"/>
          </a:xfrm>
          <a:prstGeom prst="rect">
            <a:avLst/>
          </a:prstGeom>
        </p:spPr>
      </p:pic>
      <p:sp>
        <p:nvSpPr>
          <p:cNvPr id="3" name="object 3"/>
          <p:cNvSpPr txBox="1"/>
          <p:nvPr/>
        </p:nvSpPr>
        <p:spPr>
          <a:xfrm>
            <a:off x="406476" y="3976050"/>
            <a:ext cx="8057912" cy="1638775"/>
          </a:xfrm>
          <a:prstGeom prst="rect">
            <a:avLst/>
          </a:prstGeom>
        </p:spPr>
        <p:txBody>
          <a:bodyPr vert="horz" wrap="square" lIns="0" tIns="61397" rIns="0" bIns="0" rtlCol="0">
            <a:spAutoFit/>
          </a:bodyPr>
          <a:lstStyle/>
          <a:p>
            <a:pPr marL="10319">
              <a:spcBef>
                <a:spcPts val="483"/>
              </a:spcBef>
            </a:pPr>
            <a:endParaRPr sz="3413" dirty="0">
              <a:latin typeface="Times New Roman"/>
              <a:cs typeface="Times New Roman"/>
            </a:endParaRPr>
          </a:p>
          <a:p>
            <a:pPr marL="10319" marR="4128">
              <a:spcBef>
                <a:spcPts val="373"/>
              </a:spcBef>
            </a:pPr>
            <a:r>
              <a:rPr sz="3250" b="1" dirty="0">
                <a:latin typeface="Trebuchet MS"/>
                <a:cs typeface="Trebuchet MS"/>
              </a:rPr>
              <a:t>PPh</a:t>
            </a:r>
            <a:r>
              <a:rPr sz="3250" b="1" spc="-45" dirty="0">
                <a:latin typeface="Trebuchet MS"/>
                <a:cs typeface="Trebuchet MS"/>
              </a:rPr>
              <a:t> </a:t>
            </a:r>
            <a:r>
              <a:rPr sz="3250" b="1" dirty="0">
                <a:latin typeface="Trebuchet MS"/>
                <a:cs typeface="Trebuchet MS"/>
              </a:rPr>
              <a:t>Pasal</a:t>
            </a:r>
            <a:r>
              <a:rPr sz="3250" b="1" spc="-33" dirty="0">
                <a:latin typeface="Trebuchet MS"/>
                <a:cs typeface="Trebuchet MS"/>
              </a:rPr>
              <a:t> </a:t>
            </a:r>
            <a:r>
              <a:rPr sz="3250" b="1" dirty="0">
                <a:latin typeface="Trebuchet MS"/>
                <a:cs typeface="Trebuchet MS"/>
              </a:rPr>
              <a:t>21</a:t>
            </a:r>
            <a:r>
              <a:rPr sz="3250" b="1" spc="-37" dirty="0">
                <a:latin typeface="Trebuchet MS"/>
                <a:cs typeface="Trebuchet MS"/>
              </a:rPr>
              <a:t> </a:t>
            </a:r>
            <a:r>
              <a:rPr sz="3250" b="1" dirty="0">
                <a:latin typeface="Trebuchet MS"/>
                <a:cs typeface="Trebuchet MS"/>
              </a:rPr>
              <a:t>Tarif</a:t>
            </a:r>
            <a:r>
              <a:rPr sz="3250" b="1" spc="-28" dirty="0">
                <a:latin typeface="Trebuchet MS"/>
                <a:cs typeface="Trebuchet MS"/>
              </a:rPr>
              <a:t> </a:t>
            </a:r>
            <a:r>
              <a:rPr sz="3250" b="1" dirty="0">
                <a:latin typeface="Trebuchet MS"/>
                <a:cs typeface="Trebuchet MS"/>
              </a:rPr>
              <a:t>Efektif</a:t>
            </a:r>
            <a:r>
              <a:rPr sz="3250" b="1" spc="-41" dirty="0">
                <a:latin typeface="Trebuchet MS"/>
                <a:cs typeface="Trebuchet MS"/>
              </a:rPr>
              <a:t> </a:t>
            </a:r>
            <a:r>
              <a:rPr sz="3250" b="1" dirty="0">
                <a:latin typeface="Trebuchet MS"/>
                <a:cs typeface="Trebuchet MS"/>
              </a:rPr>
              <a:t>Sesuai</a:t>
            </a:r>
            <a:r>
              <a:rPr sz="3250" b="1" spc="-37" dirty="0">
                <a:latin typeface="Trebuchet MS"/>
                <a:cs typeface="Trebuchet MS"/>
              </a:rPr>
              <a:t> </a:t>
            </a:r>
            <a:r>
              <a:rPr sz="3250" b="1" dirty="0">
                <a:latin typeface="Trebuchet MS"/>
                <a:cs typeface="Trebuchet MS"/>
              </a:rPr>
              <a:t>PMK</a:t>
            </a:r>
            <a:r>
              <a:rPr sz="3250" b="1" spc="-28" dirty="0">
                <a:latin typeface="Trebuchet MS"/>
                <a:cs typeface="Trebuchet MS"/>
              </a:rPr>
              <a:t> </a:t>
            </a:r>
            <a:r>
              <a:rPr sz="3250" b="1" spc="-20" dirty="0">
                <a:latin typeface="Trebuchet MS"/>
                <a:cs typeface="Trebuchet MS"/>
              </a:rPr>
              <a:t>168 </a:t>
            </a:r>
            <a:r>
              <a:rPr sz="3250" b="1" dirty="0">
                <a:latin typeface="Trebuchet MS"/>
                <a:cs typeface="Trebuchet MS"/>
              </a:rPr>
              <a:t>Tahun</a:t>
            </a:r>
            <a:r>
              <a:rPr sz="3250" b="1" spc="-106" dirty="0">
                <a:latin typeface="Trebuchet MS"/>
                <a:cs typeface="Trebuchet MS"/>
              </a:rPr>
              <a:t> </a:t>
            </a:r>
            <a:r>
              <a:rPr sz="3250" b="1" spc="-16" dirty="0">
                <a:latin typeface="Trebuchet MS"/>
                <a:cs typeface="Trebuchet MS"/>
              </a:rPr>
              <a:t>2023</a:t>
            </a:r>
            <a:endParaRPr sz="3250" dirty="0">
              <a:latin typeface="Trebuchet MS"/>
              <a:cs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6039" y="772703"/>
            <a:ext cx="8474789" cy="1376940"/>
          </a:xfrm>
          <a:prstGeom prst="rect">
            <a:avLst/>
          </a:prstGeom>
        </p:spPr>
        <p:txBody>
          <a:bodyPr spcFirstLastPara="1" vert="horz" wrap="square" lIns="0" tIns="9803" rIns="0" bIns="0" rtlCol="0" anchor="ctr" anchorCtr="0">
            <a:spAutoFit/>
          </a:bodyPr>
          <a:lstStyle/>
          <a:p>
            <a:pPr marL="10319">
              <a:spcBef>
                <a:spcPts val="77"/>
              </a:spcBef>
            </a:pPr>
            <a:r>
              <a:rPr spc="-45" dirty="0">
                <a:solidFill>
                  <a:srgbClr val="000000"/>
                </a:solidFill>
              </a:rPr>
              <a:t>Tarif</a:t>
            </a:r>
            <a:r>
              <a:rPr spc="-142" dirty="0">
                <a:solidFill>
                  <a:srgbClr val="000000"/>
                </a:solidFill>
              </a:rPr>
              <a:t> </a:t>
            </a:r>
            <a:r>
              <a:rPr spc="-16" dirty="0">
                <a:solidFill>
                  <a:srgbClr val="000000"/>
                </a:solidFill>
              </a:rPr>
              <a:t>Pemotongan</a:t>
            </a:r>
            <a:r>
              <a:rPr spc="-114" dirty="0">
                <a:solidFill>
                  <a:srgbClr val="000000"/>
                </a:solidFill>
              </a:rPr>
              <a:t> </a:t>
            </a:r>
            <a:r>
              <a:rPr dirty="0">
                <a:solidFill>
                  <a:srgbClr val="000000"/>
                </a:solidFill>
              </a:rPr>
              <a:t>PPh</a:t>
            </a:r>
            <a:r>
              <a:rPr spc="-130" dirty="0">
                <a:solidFill>
                  <a:srgbClr val="000000"/>
                </a:solidFill>
              </a:rPr>
              <a:t> </a:t>
            </a:r>
            <a:r>
              <a:rPr dirty="0">
                <a:solidFill>
                  <a:srgbClr val="000000"/>
                </a:solidFill>
              </a:rPr>
              <a:t>Pasal</a:t>
            </a:r>
            <a:r>
              <a:rPr spc="-146" dirty="0">
                <a:solidFill>
                  <a:srgbClr val="000000"/>
                </a:solidFill>
              </a:rPr>
              <a:t> </a:t>
            </a:r>
            <a:r>
              <a:rPr dirty="0">
                <a:solidFill>
                  <a:srgbClr val="000000"/>
                </a:solidFill>
              </a:rPr>
              <a:t>21</a:t>
            </a:r>
            <a:r>
              <a:rPr spc="-138" dirty="0">
                <a:solidFill>
                  <a:srgbClr val="000000"/>
                </a:solidFill>
              </a:rPr>
              <a:t> </a:t>
            </a:r>
            <a:r>
              <a:rPr dirty="0">
                <a:solidFill>
                  <a:srgbClr val="000000"/>
                </a:solidFill>
              </a:rPr>
              <a:t>(</a:t>
            </a:r>
            <a:r>
              <a:rPr dirty="0">
                <a:solidFill>
                  <a:srgbClr val="006FC0"/>
                </a:solidFill>
              </a:rPr>
              <a:t>Tidak</a:t>
            </a:r>
            <a:r>
              <a:rPr spc="-142" dirty="0">
                <a:solidFill>
                  <a:srgbClr val="006FC0"/>
                </a:solidFill>
              </a:rPr>
              <a:t> </a:t>
            </a:r>
            <a:r>
              <a:rPr spc="-8" dirty="0">
                <a:solidFill>
                  <a:srgbClr val="006FC0"/>
                </a:solidFill>
              </a:rPr>
              <a:t>Final</a:t>
            </a:r>
            <a:r>
              <a:rPr spc="-8" dirty="0">
                <a:solidFill>
                  <a:srgbClr val="000000"/>
                </a:solidFill>
              </a:rPr>
              <a:t>)</a:t>
            </a:r>
          </a:p>
        </p:txBody>
      </p:sp>
      <p:graphicFrame>
        <p:nvGraphicFramePr>
          <p:cNvPr id="3" name="object 3"/>
          <p:cNvGraphicFramePr>
            <a:graphicFrameLocks noGrp="1"/>
          </p:cNvGraphicFramePr>
          <p:nvPr/>
        </p:nvGraphicFramePr>
        <p:xfrm>
          <a:off x="439589" y="2044481"/>
          <a:ext cx="8951000" cy="3001725"/>
        </p:xfrm>
        <a:graphic>
          <a:graphicData uri="http://schemas.openxmlformats.org/drawingml/2006/table">
            <a:tbl>
              <a:tblPr firstRow="1" bandRow="1">
                <a:tableStyleId>{2D5ABB26-0587-4C30-8999-92F81FD0307C}</a:tableStyleId>
              </a:tblPr>
              <a:tblGrid>
                <a:gridCol w="6813827">
                  <a:extLst>
                    <a:ext uri="{9D8B030D-6E8A-4147-A177-3AD203B41FA5}">
                      <a16:colId xmlns:a16="http://schemas.microsoft.com/office/drawing/2014/main" val="20000"/>
                    </a:ext>
                  </a:extLst>
                </a:gridCol>
                <a:gridCol w="2137173">
                  <a:extLst>
                    <a:ext uri="{9D8B030D-6E8A-4147-A177-3AD203B41FA5}">
                      <a16:colId xmlns:a16="http://schemas.microsoft.com/office/drawing/2014/main" val="20001"/>
                    </a:ext>
                  </a:extLst>
                </a:gridCol>
              </a:tblGrid>
              <a:tr h="432872">
                <a:tc>
                  <a:txBody>
                    <a:bodyPr/>
                    <a:lstStyle/>
                    <a:p>
                      <a:pPr marL="1270" algn="ctr">
                        <a:lnSpc>
                          <a:spcPct val="100000"/>
                        </a:lnSpc>
                        <a:spcBef>
                          <a:spcPts val="975"/>
                        </a:spcBef>
                      </a:pPr>
                      <a:r>
                        <a:rPr sz="1500" b="1" dirty="0">
                          <a:solidFill>
                            <a:srgbClr val="FFFFFF"/>
                          </a:solidFill>
                          <a:latin typeface="Trebuchet MS"/>
                          <a:cs typeface="Trebuchet MS"/>
                        </a:rPr>
                        <a:t>Lapisan</a:t>
                      </a:r>
                      <a:r>
                        <a:rPr sz="1500" b="1" spc="-75" dirty="0">
                          <a:solidFill>
                            <a:srgbClr val="FFFFFF"/>
                          </a:solidFill>
                          <a:latin typeface="Trebuchet MS"/>
                          <a:cs typeface="Trebuchet MS"/>
                        </a:rPr>
                        <a:t> </a:t>
                      </a:r>
                      <a:r>
                        <a:rPr sz="1500" b="1" dirty="0">
                          <a:solidFill>
                            <a:srgbClr val="FFFFFF"/>
                          </a:solidFill>
                          <a:latin typeface="Trebuchet MS"/>
                          <a:cs typeface="Trebuchet MS"/>
                        </a:rPr>
                        <a:t>Penghasilan</a:t>
                      </a:r>
                      <a:r>
                        <a:rPr sz="1500" b="1" spc="-85" dirty="0">
                          <a:solidFill>
                            <a:srgbClr val="FFFFFF"/>
                          </a:solidFill>
                          <a:latin typeface="Trebuchet MS"/>
                          <a:cs typeface="Trebuchet MS"/>
                        </a:rPr>
                        <a:t> </a:t>
                      </a:r>
                      <a:r>
                        <a:rPr sz="1500" b="1" dirty="0">
                          <a:solidFill>
                            <a:srgbClr val="FFFFFF"/>
                          </a:solidFill>
                          <a:latin typeface="Trebuchet MS"/>
                          <a:cs typeface="Trebuchet MS"/>
                        </a:rPr>
                        <a:t>Kena</a:t>
                      </a:r>
                      <a:r>
                        <a:rPr sz="1500" b="1" spc="-85" dirty="0">
                          <a:solidFill>
                            <a:srgbClr val="FFFFFF"/>
                          </a:solidFill>
                          <a:latin typeface="Trebuchet MS"/>
                          <a:cs typeface="Trebuchet MS"/>
                        </a:rPr>
                        <a:t> </a:t>
                      </a:r>
                      <a:r>
                        <a:rPr sz="1500" b="1" spc="-10" dirty="0">
                          <a:solidFill>
                            <a:srgbClr val="FFFFFF"/>
                          </a:solidFill>
                          <a:latin typeface="Trebuchet MS"/>
                          <a:cs typeface="Trebuchet MS"/>
                        </a:rPr>
                        <a:t>Pajak</a:t>
                      </a:r>
                      <a:endParaRPr sz="1500">
                        <a:latin typeface="Trebuchet MS"/>
                        <a:cs typeface="Trebuchet MS"/>
                      </a:endParaRPr>
                    </a:p>
                  </a:txBody>
                  <a:tcPr marL="0" marR="0" marT="100608"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434343"/>
                    </a:solidFill>
                  </a:tcPr>
                </a:tc>
                <a:tc>
                  <a:txBody>
                    <a:bodyPr/>
                    <a:lstStyle/>
                    <a:p>
                      <a:pPr marL="951865">
                        <a:lnSpc>
                          <a:spcPct val="100000"/>
                        </a:lnSpc>
                        <a:spcBef>
                          <a:spcPts val="975"/>
                        </a:spcBef>
                      </a:pPr>
                      <a:r>
                        <a:rPr sz="1500" b="1" dirty="0">
                          <a:solidFill>
                            <a:srgbClr val="FFFFFF"/>
                          </a:solidFill>
                          <a:latin typeface="Trebuchet MS"/>
                          <a:cs typeface="Trebuchet MS"/>
                        </a:rPr>
                        <a:t>Tarif</a:t>
                      </a:r>
                      <a:r>
                        <a:rPr sz="1500" b="1" spc="-55" dirty="0">
                          <a:solidFill>
                            <a:srgbClr val="FFFFFF"/>
                          </a:solidFill>
                          <a:latin typeface="Trebuchet MS"/>
                          <a:cs typeface="Trebuchet MS"/>
                        </a:rPr>
                        <a:t> </a:t>
                      </a:r>
                      <a:r>
                        <a:rPr sz="1500" b="1" spc="-10" dirty="0">
                          <a:solidFill>
                            <a:srgbClr val="FFFFFF"/>
                          </a:solidFill>
                          <a:latin typeface="Trebuchet MS"/>
                          <a:cs typeface="Trebuchet MS"/>
                        </a:rPr>
                        <a:t>Pajak</a:t>
                      </a:r>
                      <a:endParaRPr sz="1500">
                        <a:latin typeface="Trebuchet MS"/>
                        <a:cs typeface="Trebuchet MS"/>
                      </a:endParaRPr>
                    </a:p>
                  </a:txBody>
                  <a:tcPr marL="0" marR="0" marT="100608"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434343"/>
                    </a:solidFill>
                  </a:tcPr>
                </a:tc>
                <a:extLst>
                  <a:ext uri="{0D108BD9-81ED-4DB2-BD59-A6C34878D82A}">
                    <a16:rowId xmlns:a16="http://schemas.microsoft.com/office/drawing/2014/main" val="10000"/>
                  </a:ext>
                </a:extLst>
              </a:tr>
              <a:tr h="511294">
                <a:tc>
                  <a:txBody>
                    <a:bodyPr/>
                    <a:lstStyle/>
                    <a:p>
                      <a:pPr marL="68580">
                        <a:lnSpc>
                          <a:spcPct val="100000"/>
                        </a:lnSpc>
                        <a:spcBef>
                          <a:spcPts val="1355"/>
                        </a:spcBef>
                      </a:pPr>
                      <a:r>
                        <a:rPr sz="1500" dirty="0">
                          <a:solidFill>
                            <a:srgbClr val="001F5F"/>
                          </a:solidFill>
                          <a:latin typeface="Trebuchet MS"/>
                          <a:cs typeface="Trebuchet MS"/>
                        </a:rPr>
                        <a:t>Sampai</a:t>
                      </a:r>
                      <a:r>
                        <a:rPr sz="1500" spc="-75" dirty="0">
                          <a:solidFill>
                            <a:srgbClr val="001F5F"/>
                          </a:solidFill>
                          <a:latin typeface="Trebuchet MS"/>
                          <a:cs typeface="Trebuchet MS"/>
                        </a:rPr>
                        <a:t> </a:t>
                      </a:r>
                      <a:r>
                        <a:rPr sz="1500" dirty="0">
                          <a:solidFill>
                            <a:srgbClr val="001F5F"/>
                          </a:solidFill>
                          <a:latin typeface="Trebuchet MS"/>
                          <a:cs typeface="Trebuchet MS"/>
                        </a:rPr>
                        <a:t>dengan</a:t>
                      </a:r>
                      <a:r>
                        <a:rPr sz="1500" spc="-60" dirty="0">
                          <a:solidFill>
                            <a:srgbClr val="001F5F"/>
                          </a:solidFill>
                          <a:latin typeface="Trebuchet MS"/>
                          <a:cs typeface="Trebuchet MS"/>
                        </a:rPr>
                        <a:t> </a:t>
                      </a:r>
                      <a:r>
                        <a:rPr sz="1500" dirty="0">
                          <a:solidFill>
                            <a:srgbClr val="001F5F"/>
                          </a:solidFill>
                          <a:latin typeface="Trebuchet MS"/>
                          <a:cs typeface="Trebuchet MS"/>
                        </a:rPr>
                        <a:t>Rp60.000.000</a:t>
                      </a:r>
                      <a:r>
                        <a:rPr sz="1500" spc="-45" dirty="0">
                          <a:solidFill>
                            <a:srgbClr val="001F5F"/>
                          </a:solidFill>
                          <a:latin typeface="Trebuchet MS"/>
                          <a:cs typeface="Trebuchet MS"/>
                        </a:rPr>
                        <a:t> </a:t>
                      </a:r>
                      <a:r>
                        <a:rPr sz="1500" dirty="0">
                          <a:solidFill>
                            <a:srgbClr val="001F5F"/>
                          </a:solidFill>
                          <a:latin typeface="Trebuchet MS"/>
                          <a:cs typeface="Trebuchet MS"/>
                        </a:rPr>
                        <a:t>(enam</a:t>
                      </a:r>
                      <a:r>
                        <a:rPr sz="1500" spc="-55" dirty="0">
                          <a:solidFill>
                            <a:srgbClr val="001F5F"/>
                          </a:solidFill>
                          <a:latin typeface="Trebuchet MS"/>
                          <a:cs typeface="Trebuchet MS"/>
                        </a:rPr>
                        <a:t> </a:t>
                      </a:r>
                      <a:r>
                        <a:rPr sz="1500" dirty="0">
                          <a:solidFill>
                            <a:srgbClr val="001F5F"/>
                          </a:solidFill>
                          <a:latin typeface="Trebuchet MS"/>
                          <a:cs typeface="Trebuchet MS"/>
                        </a:rPr>
                        <a:t>puluh</a:t>
                      </a:r>
                      <a:r>
                        <a:rPr sz="1500" spc="-65" dirty="0">
                          <a:solidFill>
                            <a:srgbClr val="001F5F"/>
                          </a:solidFill>
                          <a:latin typeface="Trebuchet MS"/>
                          <a:cs typeface="Trebuchet MS"/>
                        </a:rPr>
                        <a:t> </a:t>
                      </a:r>
                      <a:r>
                        <a:rPr sz="1500" dirty="0">
                          <a:solidFill>
                            <a:srgbClr val="001F5F"/>
                          </a:solidFill>
                          <a:latin typeface="Trebuchet MS"/>
                          <a:cs typeface="Trebuchet MS"/>
                        </a:rPr>
                        <a:t>juta</a:t>
                      </a:r>
                      <a:r>
                        <a:rPr sz="1500" spc="-60" dirty="0">
                          <a:solidFill>
                            <a:srgbClr val="001F5F"/>
                          </a:solidFill>
                          <a:latin typeface="Trebuchet MS"/>
                          <a:cs typeface="Trebuchet MS"/>
                        </a:rPr>
                        <a:t> </a:t>
                      </a:r>
                      <a:r>
                        <a:rPr sz="1500" spc="-10" dirty="0">
                          <a:solidFill>
                            <a:srgbClr val="001F5F"/>
                          </a:solidFill>
                          <a:latin typeface="Trebuchet MS"/>
                          <a:cs typeface="Trebuchet MS"/>
                        </a:rPr>
                        <a:t>rupiah)</a:t>
                      </a:r>
                      <a:endParaRPr sz="1500">
                        <a:latin typeface="Trebuchet MS"/>
                        <a:cs typeface="Trebuchet MS"/>
                      </a:endParaRPr>
                    </a:p>
                  </a:txBody>
                  <a:tcPr marL="0" marR="0" marT="139819"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270" algn="ctr">
                        <a:lnSpc>
                          <a:spcPct val="100000"/>
                        </a:lnSpc>
                        <a:spcBef>
                          <a:spcPts val="275"/>
                        </a:spcBef>
                      </a:pPr>
                      <a:r>
                        <a:rPr sz="1500" spc="-25" dirty="0">
                          <a:solidFill>
                            <a:srgbClr val="001F5F"/>
                          </a:solidFill>
                          <a:latin typeface="Trebuchet MS"/>
                          <a:cs typeface="Trebuchet MS"/>
                        </a:rPr>
                        <a:t>5%</a:t>
                      </a:r>
                      <a:endParaRPr sz="1500">
                        <a:latin typeface="Trebuchet MS"/>
                        <a:cs typeface="Trebuchet MS"/>
                      </a:endParaRPr>
                    </a:p>
                    <a:p>
                      <a:pPr algn="ctr">
                        <a:lnSpc>
                          <a:spcPct val="100000"/>
                        </a:lnSpc>
                      </a:pPr>
                      <a:r>
                        <a:rPr sz="1500" dirty="0">
                          <a:solidFill>
                            <a:srgbClr val="001F5F"/>
                          </a:solidFill>
                          <a:latin typeface="Trebuchet MS"/>
                          <a:cs typeface="Trebuchet MS"/>
                        </a:rPr>
                        <a:t>(lima</a:t>
                      </a:r>
                      <a:r>
                        <a:rPr sz="1500" spc="-65" dirty="0">
                          <a:solidFill>
                            <a:srgbClr val="001F5F"/>
                          </a:solidFill>
                          <a:latin typeface="Trebuchet MS"/>
                          <a:cs typeface="Trebuchet MS"/>
                        </a:rPr>
                        <a:t> </a:t>
                      </a:r>
                      <a:r>
                        <a:rPr sz="1500" spc="-10" dirty="0">
                          <a:solidFill>
                            <a:srgbClr val="001F5F"/>
                          </a:solidFill>
                          <a:latin typeface="Trebuchet MS"/>
                          <a:cs typeface="Trebuchet MS"/>
                        </a:rPr>
                        <a:t>persen)</a:t>
                      </a:r>
                      <a:endParaRPr sz="150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511294">
                <a:tc>
                  <a:txBody>
                    <a:bodyPr/>
                    <a:lstStyle/>
                    <a:p>
                      <a:pPr marL="68580">
                        <a:lnSpc>
                          <a:spcPct val="100000"/>
                        </a:lnSpc>
                        <a:spcBef>
                          <a:spcPts val="275"/>
                        </a:spcBef>
                      </a:pPr>
                      <a:r>
                        <a:rPr sz="1500" dirty="0">
                          <a:solidFill>
                            <a:srgbClr val="001F5F"/>
                          </a:solidFill>
                          <a:latin typeface="Trebuchet MS"/>
                          <a:cs typeface="Trebuchet MS"/>
                        </a:rPr>
                        <a:t>Di</a:t>
                      </a:r>
                      <a:r>
                        <a:rPr sz="1500" spc="320" dirty="0">
                          <a:solidFill>
                            <a:srgbClr val="001F5F"/>
                          </a:solidFill>
                          <a:latin typeface="Trebuchet MS"/>
                          <a:cs typeface="Trebuchet MS"/>
                        </a:rPr>
                        <a:t> </a:t>
                      </a:r>
                      <a:r>
                        <a:rPr sz="1500" dirty="0">
                          <a:solidFill>
                            <a:srgbClr val="001F5F"/>
                          </a:solidFill>
                          <a:latin typeface="Trebuchet MS"/>
                          <a:cs typeface="Trebuchet MS"/>
                        </a:rPr>
                        <a:t>atas</a:t>
                      </a:r>
                      <a:r>
                        <a:rPr sz="1500" spc="325" dirty="0">
                          <a:solidFill>
                            <a:srgbClr val="001F5F"/>
                          </a:solidFill>
                          <a:latin typeface="Trebuchet MS"/>
                          <a:cs typeface="Trebuchet MS"/>
                        </a:rPr>
                        <a:t> </a:t>
                      </a:r>
                      <a:r>
                        <a:rPr sz="1500" dirty="0">
                          <a:solidFill>
                            <a:srgbClr val="001F5F"/>
                          </a:solidFill>
                          <a:latin typeface="Trebuchet MS"/>
                          <a:cs typeface="Trebuchet MS"/>
                        </a:rPr>
                        <a:t>Rp60.000.000</a:t>
                      </a:r>
                      <a:r>
                        <a:rPr sz="1500" spc="325" dirty="0">
                          <a:solidFill>
                            <a:srgbClr val="001F5F"/>
                          </a:solidFill>
                          <a:latin typeface="Trebuchet MS"/>
                          <a:cs typeface="Trebuchet MS"/>
                        </a:rPr>
                        <a:t> </a:t>
                      </a:r>
                      <a:r>
                        <a:rPr sz="1500" dirty="0">
                          <a:solidFill>
                            <a:srgbClr val="001F5F"/>
                          </a:solidFill>
                          <a:latin typeface="Trebuchet MS"/>
                          <a:cs typeface="Trebuchet MS"/>
                        </a:rPr>
                        <a:t>(enam</a:t>
                      </a:r>
                      <a:r>
                        <a:rPr sz="1500" spc="330" dirty="0">
                          <a:solidFill>
                            <a:srgbClr val="001F5F"/>
                          </a:solidFill>
                          <a:latin typeface="Trebuchet MS"/>
                          <a:cs typeface="Trebuchet MS"/>
                        </a:rPr>
                        <a:t> </a:t>
                      </a:r>
                      <a:r>
                        <a:rPr sz="1500" dirty="0">
                          <a:solidFill>
                            <a:srgbClr val="001F5F"/>
                          </a:solidFill>
                          <a:latin typeface="Trebuchet MS"/>
                          <a:cs typeface="Trebuchet MS"/>
                        </a:rPr>
                        <a:t>puluh</a:t>
                      </a:r>
                      <a:r>
                        <a:rPr sz="1500" spc="325" dirty="0">
                          <a:solidFill>
                            <a:srgbClr val="001F5F"/>
                          </a:solidFill>
                          <a:latin typeface="Trebuchet MS"/>
                          <a:cs typeface="Trebuchet MS"/>
                        </a:rPr>
                        <a:t> </a:t>
                      </a:r>
                      <a:r>
                        <a:rPr sz="1500" dirty="0">
                          <a:solidFill>
                            <a:srgbClr val="001F5F"/>
                          </a:solidFill>
                          <a:latin typeface="Trebuchet MS"/>
                          <a:cs typeface="Trebuchet MS"/>
                        </a:rPr>
                        <a:t>juta</a:t>
                      </a:r>
                      <a:r>
                        <a:rPr sz="1500" spc="335" dirty="0">
                          <a:solidFill>
                            <a:srgbClr val="001F5F"/>
                          </a:solidFill>
                          <a:latin typeface="Trebuchet MS"/>
                          <a:cs typeface="Trebuchet MS"/>
                        </a:rPr>
                        <a:t> </a:t>
                      </a:r>
                      <a:r>
                        <a:rPr sz="1500" dirty="0">
                          <a:solidFill>
                            <a:srgbClr val="001F5F"/>
                          </a:solidFill>
                          <a:latin typeface="Trebuchet MS"/>
                          <a:cs typeface="Trebuchet MS"/>
                        </a:rPr>
                        <a:t>rupiah)</a:t>
                      </a:r>
                      <a:r>
                        <a:rPr sz="1500" spc="325" dirty="0">
                          <a:solidFill>
                            <a:srgbClr val="001F5F"/>
                          </a:solidFill>
                          <a:latin typeface="Trebuchet MS"/>
                          <a:cs typeface="Trebuchet MS"/>
                        </a:rPr>
                        <a:t> </a:t>
                      </a:r>
                      <a:r>
                        <a:rPr sz="1500" dirty="0">
                          <a:solidFill>
                            <a:srgbClr val="001F5F"/>
                          </a:solidFill>
                          <a:latin typeface="Trebuchet MS"/>
                          <a:cs typeface="Trebuchet MS"/>
                        </a:rPr>
                        <a:t>s.d.</a:t>
                      </a:r>
                      <a:r>
                        <a:rPr sz="1500" spc="315" dirty="0">
                          <a:solidFill>
                            <a:srgbClr val="001F5F"/>
                          </a:solidFill>
                          <a:latin typeface="Trebuchet MS"/>
                          <a:cs typeface="Trebuchet MS"/>
                        </a:rPr>
                        <a:t> </a:t>
                      </a:r>
                      <a:r>
                        <a:rPr sz="1500" dirty="0">
                          <a:solidFill>
                            <a:srgbClr val="001F5F"/>
                          </a:solidFill>
                          <a:latin typeface="Trebuchet MS"/>
                          <a:cs typeface="Trebuchet MS"/>
                        </a:rPr>
                        <a:t>Rp250.000.000</a:t>
                      </a:r>
                      <a:r>
                        <a:rPr sz="1500" spc="340" dirty="0">
                          <a:solidFill>
                            <a:srgbClr val="001F5F"/>
                          </a:solidFill>
                          <a:latin typeface="Trebuchet MS"/>
                          <a:cs typeface="Trebuchet MS"/>
                        </a:rPr>
                        <a:t> </a:t>
                      </a:r>
                      <a:r>
                        <a:rPr sz="1500" spc="-20" dirty="0">
                          <a:solidFill>
                            <a:srgbClr val="001F5F"/>
                          </a:solidFill>
                          <a:latin typeface="Trebuchet MS"/>
                          <a:cs typeface="Trebuchet MS"/>
                        </a:rPr>
                        <a:t>(</a:t>
                      </a:r>
                      <a:r>
                        <a:rPr sz="1500" spc="-20" dirty="0" err="1">
                          <a:solidFill>
                            <a:srgbClr val="001F5F"/>
                          </a:solidFill>
                          <a:latin typeface="Trebuchet MS"/>
                          <a:cs typeface="Trebuchet MS"/>
                        </a:rPr>
                        <a:t>dua</a:t>
                      </a:r>
                      <a:r>
                        <a:rPr lang="en-US" sz="1500" spc="-20" dirty="0">
                          <a:solidFill>
                            <a:schemeClr val="tx1"/>
                          </a:solidFill>
                          <a:latin typeface="Trebuchet MS"/>
                          <a:cs typeface="Trebuchet MS"/>
                        </a:rPr>
                        <a:t> </a:t>
                      </a:r>
                      <a:r>
                        <a:rPr sz="1500" dirty="0">
                          <a:solidFill>
                            <a:srgbClr val="001F5F"/>
                          </a:solidFill>
                          <a:latin typeface="Trebuchet MS"/>
                          <a:cs typeface="Trebuchet MS"/>
                        </a:rPr>
                        <a:t>ratus</a:t>
                      </a:r>
                      <a:r>
                        <a:rPr sz="1500" spc="-35" dirty="0">
                          <a:solidFill>
                            <a:srgbClr val="001F5F"/>
                          </a:solidFill>
                          <a:latin typeface="Trebuchet MS"/>
                          <a:cs typeface="Trebuchet MS"/>
                        </a:rPr>
                        <a:t> </a:t>
                      </a:r>
                      <a:r>
                        <a:rPr sz="1500" dirty="0">
                          <a:solidFill>
                            <a:srgbClr val="001F5F"/>
                          </a:solidFill>
                          <a:latin typeface="Trebuchet MS"/>
                          <a:cs typeface="Trebuchet MS"/>
                        </a:rPr>
                        <a:t>lima</a:t>
                      </a:r>
                      <a:r>
                        <a:rPr sz="1500" spc="-35" dirty="0">
                          <a:solidFill>
                            <a:srgbClr val="001F5F"/>
                          </a:solidFill>
                          <a:latin typeface="Trebuchet MS"/>
                          <a:cs typeface="Trebuchet MS"/>
                        </a:rPr>
                        <a:t> </a:t>
                      </a:r>
                      <a:r>
                        <a:rPr sz="1500" dirty="0">
                          <a:solidFill>
                            <a:srgbClr val="001F5F"/>
                          </a:solidFill>
                          <a:latin typeface="Trebuchet MS"/>
                          <a:cs typeface="Trebuchet MS"/>
                        </a:rPr>
                        <a:t>puluh</a:t>
                      </a:r>
                      <a:r>
                        <a:rPr sz="1500" spc="-30" dirty="0">
                          <a:solidFill>
                            <a:srgbClr val="001F5F"/>
                          </a:solidFill>
                          <a:latin typeface="Trebuchet MS"/>
                          <a:cs typeface="Trebuchet MS"/>
                        </a:rPr>
                        <a:t> </a:t>
                      </a:r>
                      <a:r>
                        <a:rPr sz="1500" dirty="0">
                          <a:solidFill>
                            <a:srgbClr val="001F5F"/>
                          </a:solidFill>
                          <a:latin typeface="Trebuchet MS"/>
                          <a:cs typeface="Trebuchet MS"/>
                        </a:rPr>
                        <a:t>juta</a:t>
                      </a:r>
                      <a:r>
                        <a:rPr sz="1500" spc="-35" dirty="0">
                          <a:solidFill>
                            <a:srgbClr val="001F5F"/>
                          </a:solidFill>
                          <a:latin typeface="Trebuchet MS"/>
                          <a:cs typeface="Trebuchet MS"/>
                        </a:rPr>
                        <a:t> </a:t>
                      </a:r>
                      <a:r>
                        <a:rPr sz="1500" spc="-10" dirty="0">
                          <a:solidFill>
                            <a:srgbClr val="001F5F"/>
                          </a:solidFill>
                          <a:latin typeface="Trebuchet MS"/>
                          <a:cs typeface="Trebuchet MS"/>
                        </a:rPr>
                        <a:t>rupiah)</a:t>
                      </a:r>
                      <a:endParaRPr sz="1500" dirty="0">
                        <a:latin typeface="Trebuchet MS"/>
                        <a:cs typeface="Trebuchet MS"/>
                      </a:endParaRPr>
                    </a:p>
                  </a:txBody>
                  <a:tcPr marL="0" marR="0" marT="28377"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2540" algn="ctr">
                        <a:lnSpc>
                          <a:spcPct val="100000"/>
                        </a:lnSpc>
                        <a:spcBef>
                          <a:spcPts val="275"/>
                        </a:spcBef>
                      </a:pPr>
                      <a:r>
                        <a:rPr sz="1500" spc="-25" dirty="0">
                          <a:solidFill>
                            <a:srgbClr val="001F5F"/>
                          </a:solidFill>
                          <a:latin typeface="Trebuchet MS"/>
                          <a:cs typeface="Trebuchet MS"/>
                        </a:rPr>
                        <a:t>15%</a:t>
                      </a:r>
                      <a:endParaRPr sz="1500">
                        <a:latin typeface="Trebuchet MS"/>
                        <a:cs typeface="Trebuchet MS"/>
                      </a:endParaRPr>
                    </a:p>
                    <a:p>
                      <a:pPr marL="2540" algn="ctr">
                        <a:lnSpc>
                          <a:spcPct val="100000"/>
                        </a:lnSpc>
                      </a:pPr>
                      <a:r>
                        <a:rPr sz="1500" dirty="0">
                          <a:solidFill>
                            <a:srgbClr val="001F5F"/>
                          </a:solidFill>
                          <a:latin typeface="Trebuchet MS"/>
                          <a:cs typeface="Trebuchet MS"/>
                        </a:rPr>
                        <a:t>(lima</a:t>
                      </a:r>
                      <a:r>
                        <a:rPr sz="1500" spc="-25" dirty="0">
                          <a:solidFill>
                            <a:srgbClr val="001F5F"/>
                          </a:solidFill>
                          <a:latin typeface="Trebuchet MS"/>
                          <a:cs typeface="Trebuchet MS"/>
                        </a:rPr>
                        <a:t> </a:t>
                      </a:r>
                      <a:r>
                        <a:rPr sz="1500" dirty="0">
                          <a:solidFill>
                            <a:srgbClr val="001F5F"/>
                          </a:solidFill>
                          <a:latin typeface="Trebuchet MS"/>
                          <a:cs typeface="Trebuchet MS"/>
                        </a:rPr>
                        <a:t>belas</a:t>
                      </a:r>
                      <a:r>
                        <a:rPr sz="1500" spc="-45" dirty="0">
                          <a:solidFill>
                            <a:srgbClr val="001F5F"/>
                          </a:solidFill>
                          <a:latin typeface="Trebuchet MS"/>
                          <a:cs typeface="Trebuchet MS"/>
                        </a:rPr>
                        <a:t> </a:t>
                      </a:r>
                      <a:r>
                        <a:rPr sz="1500" spc="-10" dirty="0">
                          <a:solidFill>
                            <a:srgbClr val="001F5F"/>
                          </a:solidFill>
                          <a:latin typeface="Trebuchet MS"/>
                          <a:cs typeface="Trebuchet MS"/>
                        </a:rPr>
                        <a:t>persen)</a:t>
                      </a:r>
                      <a:endParaRPr sz="150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r h="511294">
                <a:tc>
                  <a:txBody>
                    <a:bodyPr/>
                    <a:lstStyle/>
                    <a:p>
                      <a:pPr marL="68580" marR="58419">
                        <a:lnSpc>
                          <a:spcPct val="100000"/>
                        </a:lnSpc>
                        <a:spcBef>
                          <a:spcPts val="275"/>
                        </a:spcBef>
                        <a:tabLst>
                          <a:tab pos="511809" algn="l"/>
                          <a:tab pos="1172845" algn="l"/>
                          <a:tab pos="2922905" algn="l"/>
                          <a:tab pos="3619500" algn="l"/>
                          <a:tab pos="4373880" algn="l"/>
                          <a:tab pos="5053965" algn="l"/>
                          <a:tab pos="5861685" algn="l"/>
                          <a:tab pos="6517005" algn="l"/>
                          <a:tab pos="7491095" algn="l"/>
                        </a:tabLst>
                      </a:pPr>
                      <a:r>
                        <a:rPr sz="1500" spc="-25" dirty="0">
                          <a:solidFill>
                            <a:srgbClr val="001F5F"/>
                          </a:solidFill>
                          <a:latin typeface="Trebuchet MS"/>
                          <a:cs typeface="Trebuchet MS"/>
                        </a:rPr>
                        <a:t>Di</a:t>
                      </a:r>
                      <a:r>
                        <a:rPr sz="1500" dirty="0">
                          <a:solidFill>
                            <a:srgbClr val="001F5F"/>
                          </a:solidFill>
                          <a:latin typeface="Trebuchet MS"/>
                          <a:cs typeface="Trebuchet MS"/>
                        </a:rPr>
                        <a:t>	</a:t>
                      </a:r>
                      <a:r>
                        <a:rPr sz="1500" spc="-20" dirty="0">
                          <a:solidFill>
                            <a:srgbClr val="001F5F"/>
                          </a:solidFill>
                          <a:latin typeface="Trebuchet MS"/>
                          <a:cs typeface="Trebuchet MS"/>
                        </a:rPr>
                        <a:t>atas</a:t>
                      </a:r>
                      <a:r>
                        <a:rPr sz="1500" dirty="0">
                          <a:solidFill>
                            <a:srgbClr val="001F5F"/>
                          </a:solidFill>
                          <a:latin typeface="Trebuchet MS"/>
                          <a:cs typeface="Trebuchet MS"/>
                        </a:rPr>
                        <a:t>	</a:t>
                      </a:r>
                      <a:r>
                        <a:rPr sz="1500" spc="-10" dirty="0">
                          <a:solidFill>
                            <a:srgbClr val="001F5F"/>
                          </a:solidFill>
                          <a:latin typeface="Trebuchet MS"/>
                          <a:cs typeface="Trebuchet MS"/>
                        </a:rPr>
                        <a:t>Rp250.000.000</a:t>
                      </a:r>
                      <a:r>
                        <a:rPr sz="1500" dirty="0">
                          <a:solidFill>
                            <a:srgbClr val="001F5F"/>
                          </a:solidFill>
                          <a:latin typeface="Trebuchet MS"/>
                          <a:cs typeface="Trebuchet MS"/>
                        </a:rPr>
                        <a:t>	</a:t>
                      </a:r>
                      <a:r>
                        <a:rPr sz="1500" spc="-20" dirty="0">
                          <a:solidFill>
                            <a:srgbClr val="001F5F"/>
                          </a:solidFill>
                          <a:latin typeface="Trebuchet MS"/>
                          <a:cs typeface="Trebuchet MS"/>
                        </a:rPr>
                        <a:t>(dua</a:t>
                      </a:r>
                      <a:r>
                        <a:rPr sz="1500" dirty="0">
                          <a:solidFill>
                            <a:srgbClr val="001F5F"/>
                          </a:solidFill>
                          <a:latin typeface="Trebuchet MS"/>
                          <a:cs typeface="Trebuchet MS"/>
                        </a:rPr>
                        <a:t>	</a:t>
                      </a:r>
                      <a:r>
                        <a:rPr sz="1500" spc="-10" dirty="0">
                          <a:solidFill>
                            <a:srgbClr val="001F5F"/>
                          </a:solidFill>
                          <a:latin typeface="Trebuchet MS"/>
                          <a:cs typeface="Trebuchet MS"/>
                        </a:rPr>
                        <a:t>ratus</a:t>
                      </a:r>
                      <a:r>
                        <a:rPr sz="1500" dirty="0">
                          <a:solidFill>
                            <a:srgbClr val="001F5F"/>
                          </a:solidFill>
                          <a:latin typeface="Trebuchet MS"/>
                          <a:cs typeface="Trebuchet MS"/>
                        </a:rPr>
                        <a:t>	</a:t>
                      </a:r>
                      <a:r>
                        <a:rPr sz="1500" spc="-20" dirty="0">
                          <a:solidFill>
                            <a:srgbClr val="001F5F"/>
                          </a:solidFill>
                          <a:latin typeface="Trebuchet MS"/>
                          <a:cs typeface="Trebuchet MS"/>
                        </a:rPr>
                        <a:t>lima</a:t>
                      </a:r>
                      <a:r>
                        <a:rPr sz="1500" dirty="0">
                          <a:solidFill>
                            <a:srgbClr val="001F5F"/>
                          </a:solidFill>
                          <a:latin typeface="Trebuchet MS"/>
                          <a:cs typeface="Trebuchet MS"/>
                        </a:rPr>
                        <a:t>	</a:t>
                      </a:r>
                      <a:r>
                        <a:rPr sz="1500" spc="-10" dirty="0">
                          <a:solidFill>
                            <a:srgbClr val="001F5F"/>
                          </a:solidFill>
                          <a:latin typeface="Trebuchet MS"/>
                          <a:cs typeface="Trebuchet MS"/>
                        </a:rPr>
                        <a:t>puluh</a:t>
                      </a:r>
                      <a:r>
                        <a:rPr sz="1500" dirty="0">
                          <a:solidFill>
                            <a:srgbClr val="001F5F"/>
                          </a:solidFill>
                          <a:latin typeface="Trebuchet MS"/>
                          <a:cs typeface="Trebuchet MS"/>
                        </a:rPr>
                        <a:t>	</a:t>
                      </a:r>
                      <a:r>
                        <a:rPr sz="1500" spc="-20" dirty="0">
                          <a:solidFill>
                            <a:srgbClr val="001F5F"/>
                          </a:solidFill>
                          <a:latin typeface="Trebuchet MS"/>
                          <a:cs typeface="Trebuchet MS"/>
                        </a:rPr>
                        <a:t>juta</a:t>
                      </a:r>
                      <a:r>
                        <a:rPr sz="1500" dirty="0">
                          <a:solidFill>
                            <a:srgbClr val="001F5F"/>
                          </a:solidFill>
                          <a:latin typeface="Trebuchet MS"/>
                          <a:cs typeface="Trebuchet MS"/>
                        </a:rPr>
                        <a:t>	</a:t>
                      </a:r>
                      <a:r>
                        <a:rPr sz="1500" spc="-10" dirty="0">
                          <a:solidFill>
                            <a:srgbClr val="001F5F"/>
                          </a:solidFill>
                          <a:latin typeface="Trebuchet MS"/>
                          <a:cs typeface="Trebuchet MS"/>
                        </a:rPr>
                        <a:t>rupiah)</a:t>
                      </a:r>
                      <a:r>
                        <a:rPr sz="1500" dirty="0">
                          <a:solidFill>
                            <a:srgbClr val="001F5F"/>
                          </a:solidFill>
                          <a:latin typeface="Trebuchet MS"/>
                          <a:cs typeface="Trebuchet MS"/>
                        </a:rPr>
                        <a:t>	</a:t>
                      </a:r>
                      <a:r>
                        <a:rPr sz="1500" spc="-20" dirty="0">
                          <a:solidFill>
                            <a:srgbClr val="001F5F"/>
                          </a:solidFill>
                          <a:latin typeface="Trebuchet MS"/>
                          <a:cs typeface="Trebuchet MS"/>
                        </a:rPr>
                        <a:t>s.d. </a:t>
                      </a:r>
                      <a:r>
                        <a:rPr sz="1500" dirty="0">
                          <a:solidFill>
                            <a:srgbClr val="001F5F"/>
                          </a:solidFill>
                          <a:latin typeface="Trebuchet MS"/>
                          <a:cs typeface="Trebuchet MS"/>
                        </a:rPr>
                        <a:t>Rp500.000.000</a:t>
                      </a:r>
                      <a:r>
                        <a:rPr sz="1500" spc="-50" dirty="0">
                          <a:solidFill>
                            <a:srgbClr val="001F5F"/>
                          </a:solidFill>
                          <a:latin typeface="Trebuchet MS"/>
                          <a:cs typeface="Trebuchet MS"/>
                        </a:rPr>
                        <a:t> </a:t>
                      </a:r>
                      <a:r>
                        <a:rPr sz="1500" dirty="0">
                          <a:solidFill>
                            <a:srgbClr val="001F5F"/>
                          </a:solidFill>
                          <a:latin typeface="Trebuchet MS"/>
                          <a:cs typeface="Trebuchet MS"/>
                        </a:rPr>
                        <a:t>(lima</a:t>
                      </a:r>
                      <a:r>
                        <a:rPr sz="1500" spc="-80" dirty="0">
                          <a:solidFill>
                            <a:srgbClr val="001F5F"/>
                          </a:solidFill>
                          <a:latin typeface="Trebuchet MS"/>
                          <a:cs typeface="Trebuchet MS"/>
                        </a:rPr>
                        <a:t> </a:t>
                      </a:r>
                      <a:r>
                        <a:rPr sz="1500" dirty="0">
                          <a:solidFill>
                            <a:srgbClr val="001F5F"/>
                          </a:solidFill>
                          <a:latin typeface="Trebuchet MS"/>
                          <a:cs typeface="Trebuchet MS"/>
                        </a:rPr>
                        <a:t>ratus</a:t>
                      </a:r>
                      <a:r>
                        <a:rPr sz="1500" spc="-60" dirty="0">
                          <a:solidFill>
                            <a:srgbClr val="001F5F"/>
                          </a:solidFill>
                          <a:latin typeface="Trebuchet MS"/>
                          <a:cs typeface="Trebuchet MS"/>
                        </a:rPr>
                        <a:t> </a:t>
                      </a:r>
                      <a:r>
                        <a:rPr sz="1500" dirty="0">
                          <a:solidFill>
                            <a:srgbClr val="001F5F"/>
                          </a:solidFill>
                          <a:latin typeface="Trebuchet MS"/>
                          <a:cs typeface="Trebuchet MS"/>
                        </a:rPr>
                        <a:t>juta</a:t>
                      </a:r>
                      <a:r>
                        <a:rPr sz="1500" spc="-70" dirty="0">
                          <a:solidFill>
                            <a:srgbClr val="001F5F"/>
                          </a:solidFill>
                          <a:latin typeface="Trebuchet MS"/>
                          <a:cs typeface="Trebuchet MS"/>
                        </a:rPr>
                        <a:t> </a:t>
                      </a:r>
                      <a:r>
                        <a:rPr sz="1500" spc="-10" dirty="0">
                          <a:solidFill>
                            <a:srgbClr val="001F5F"/>
                          </a:solidFill>
                          <a:latin typeface="Trebuchet MS"/>
                          <a:cs typeface="Trebuchet MS"/>
                        </a:rPr>
                        <a:t>rupiah)</a:t>
                      </a:r>
                      <a:endParaRPr sz="1500">
                        <a:latin typeface="Trebuchet MS"/>
                        <a:cs typeface="Trebuchet MS"/>
                      </a:endParaRPr>
                    </a:p>
                  </a:txBody>
                  <a:tcPr marL="0" marR="0" marT="28377"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2540" algn="ctr">
                        <a:lnSpc>
                          <a:spcPct val="100000"/>
                        </a:lnSpc>
                        <a:spcBef>
                          <a:spcPts val="275"/>
                        </a:spcBef>
                      </a:pPr>
                      <a:r>
                        <a:rPr sz="1500" spc="-25" dirty="0">
                          <a:solidFill>
                            <a:srgbClr val="001F5F"/>
                          </a:solidFill>
                          <a:latin typeface="Trebuchet MS"/>
                          <a:cs typeface="Trebuchet MS"/>
                        </a:rPr>
                        <a:t>25%</a:t>
                      </a:r>
                      <a:endParaRPr sz="1500">
                        <a:latin typeface="Trebuchet MS"/>
                        <a:cs typeface="Trebuchet MS"/>
                      </a:endParaRPr>
                    </a:p>
                    <a:p>
                      <a:pPr marL="635" algn="ctr">
                        <a:lnSpc>
                          <a:spcPct val="100000"/>
                        </a:lnSpc>
                      </a:pPr>
                      <a:r>
                        <a:rPr sz="1500" dirty="0">
                          <a:solidFill>
                            <a:srgbClr val="001F5F"/>
                          </a:solidFill>
                          <a:latin typeface="Trebuchet MS"/>
                          <a:cs typeface="Trebuchet MS"/>
                        </a:rPr>
                        <a:t>(dua</a:t>
                      </a:r>
                      <a:r>
                        <a:rPr sz="1500" spc="-40" dirty="0">
                          <a:solidFill>
                            <a:srgbClr val="001F5F"/>
                          </a:solidFill>
                          <a:latin typeface="Trebuchet MS"/>
                          <a:cs typeface="Trebuchet MS"/>
                        </a:rPr>
                        <a:t> </a:t>
                      </a:r>
                      <a:r>
                        <a:rPr sz="1500" dirty="0">
                          <a:solidFill>
                            <a:srgbClr val="001F5F"/>
                          </a:solidFill>
                          <a:latin typeface="Trebuchet MS"/>
                          <a:cs typeface="Trebuchet MS"/>
                        </a:rPr>
                        <a:t>puluh</a:t>
                      </a:r>
                      <a:r>
                        <a:rPr sz="1500" spc="-40" dirty="0">
                          <a:solidFill>
                            <a:srgbClr val="001F5F"/>
                          </a:solidFill>
                          <a:latin typeface="Trebuchet MS"/>
                          <a:cs typeface="Trebuchet MS"/>
                        </a:rPr>
                        <a:t> </a:t>
                      </a:r>
                      <a:r>
                        <a:rPr sz="1500" dirty="0">
                          <a:solidFill>
                            <a:srgbClr val="001F5F"/>
                          </a:solidFill>
                          <a:latin typeface="Trebuchet MS"/>
                          <a:cs typeface="Trebuchet MS"/>
                        </a:rPr>
                        <a:t>lima</a:t>
                      </a:r>
                      <a:r>
                        <a:rPr sz="1500" spc="-50" dirty="0">
                          <a:solidFill>
                            <a:srgbClr val="001F5F"/>
                          </a:solidFill>
                          <a:latin typeface="Trebuchet MS"/>
                          <a:cs typeface="Trebuchet MS"/>
                        </a:rPr>
                        <a:t> </a:t>
                      </a:r>
                      <a:r>
                        <a:rPr sz="1500" spc="-10" dirty="0">
                          <a:solidFill>
                            <a:srgbClr val="001F5F"/>
                          </a:solidFill>
                          <a:latin typeface="Trebuchet MS"/>
                          <a:cs typeface="Trebuchet MS"/>
                        </a:rPr>
                        <a:t>persen)</a:t>
                      </a:r>
                      <a:endParaRPr sz="150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3"/>
                  </a:ext>
                </a:extLst>
              </a:tr>
              <a:tr h="511294">
                <a:tc>
                  <a:txBody>
                    <a:bodyPr/>
                    <a:lstStyle/>
                    <a:p>
                      <a:pPr marL="68580">
                        <a:lnSpc>
                          <a:spcPct val="100000"/>
                        </a:lnSpc>
                        <a:spcBef>
                          <a:spcPts val="275"/>
                        </a:spcBef>
                      </a:pPr>
                      <a:r>
                        <a:rPr sz="1500" dirty="0">
                          <a:solidFill>
                            <a:srgbClr val="001F5F"/>
                          </a:solidFill>
                          <a:latin typeface="Trebuchet MS"/>
                          <a:cs typeface="Trebuchet MS"/>
                        </a:rPr>
                        <a:t>Di</a:t>
                      </a:r>
                      <a:r>
                        <a:rPr sz="1500" spc="135" dirty="0">
                          <a:solidFill>
                            <a:srgbClr val="001F5F"/>
                          </a:solidFill>
                          <a:latin typeface="Trebuchet MS"/>
                          <a:cs typeface="Trebuchet MS"/>
                        </a:rPr>
                        <a:t> </a:t>
                      </a:r>
                      <a:r>
                        <a:rPr sz="1500" dirty="0">
                          <a:solidFill>
                            <a:srgbClr val="001F5F"/>
                          </a:solidFill>
                          <a:latin typeface="Trebuchet MS"/>
                          <a:cs typeface="Trebuchet MS"/>
                        </a:rPr>
                        <a:t>atas</a:t>
                      </a:r>
                      <a:r>
                        <a:rPr sz="1500" spc="120" dirty="0">
                          <a:solidFill>
                            <a:srgbClr val="001F5F"/>
                          </a:solidFill>
                          <a:latin typeface="Trebuchet MS"/>
                          <a:cs typeface="Trebuchet MS"/>
                        </a:rPr>
                        <a:t> </a:t>
                      </a:r>
                      <a:r>
                        <a:rPr sz="1500" dirty="0">
                          <a:solidFill>
                            <a:srgbClr val="001F5F"/>
                          </a:solidFill>
                          <a:latin typeface="Trebuchet MS"/>
                          <a:cs typeface="Trebuchet MS"/>
                        </a:rPr>
                        <a:t>Rp500.000.000</a:t>
                      </a:r>
                      <a:r>
                        <a:rPr sz="1500" spc="135" dirty="0">
                          <a:solidFill>
                            <a:srgbClr val="001F5F"/>
                          </a:solidFill>
                          <a:latin typeface="Trebuchet MS"/>
                          <a:cs typeface="Trebuchet MS"/>
                        </a:rPr>
                        <a:t> </a:t>
                      </a:r>
                      <a:r>
                        <a:rPr sz="1500" dirty="0">
                          <a:solidFill>
                            <a:srgbClr val="001F5F"/>
                          </a:solidFill>
                          <a:latin typeface="Trebuchet MS"/>
                          <a:cs typeface="Trebuchet MS"/>
                        </a:rPr>
                        <a:t>(lima</a:t>
                      </a:r>
                      <a:r>
                        <a:rPr sz="1500" spc="135" dirty="0">
                          <a:solidFill>
                            <a:srgbClr val="001F5F"/>
                          </a:solidFill>
                          <a:latin typeface="Trebuchet MS"/>
                          <a:cs typeface="Trebuchet MS"/>
                        </a:rPr>
                        <a:t> </a:t>
                      </a:r>
                      <a:r>
                        <a:rPr sz="1500" dirty="0">
                          <a:solidFill>
                            <a:srgbClr val="001F5F"/>
                          </a:solidFill>
                          <a:latin typeface="Trebuchet MS"/>
                          <a:cs typeface="Trebuchet MS"/>
                        </a:rPr>
                        <a:t>ratus</a:t>
                      </a:r>
                      <a:r>
                        <a:rPr sz="1500" spc="140" dirty="0">
                          <a:solidFill>
                            <a:srgbClr val="001F5F"/>
                          </a:solidFill>
                          <a:latin typeface="Trebuchet MS"/>
                          <a:cs typeface="Trebuchet MS"/>
                        </a:rPr>
                        <a:t> </a:t>
                      </a:r>
                      <a:r>
                        <a:rPr sz="1500" dirty="0">
                          <a:solidFill>
                            <a:srgbClr val="001F5F"/>
                          </a:solidFill>
                          <a:latin typeface="Trebuchet MS"/>
                          <a:cs typeface="Trebuchet MS"/>
                        </a:rPr>
                        <a:t>juta</a:t>
                      </a:r>
                      <a:r>
                        <a:rPr sz="1500" spc="135" dirty="0">
                          <a:solidFill>
                            <a:srgbClr val="001F5F"/>
                          </a:solidFill>
                          <a:latin typeface="Trebuchet MS"/>
                          <a:cs typeface="Trebuchet MS"/>
                        </a:rPr>
                        <a:t> </a:t>
                      </a:r>
                      <a:r>
                        <a:rPr sz="1500" dirty="0">
                          <a:solidFill>
                            <a:srgbClr val="001F5F"/>
                          </a:solidFill>
                          <a:latin typeface="Trebuchet MS"/>
                          <a:cs typeface="Trebuchet MS"/>
                        </a:rPr>
                        <a:t>rupiah)</a:t>
                      </a:r>
                      <a:r>
                        <a:rPr sz="1500" spc="135" dirty="0">
                          <a:solidFill>
                            <a:srgbClr val="001F5F"/>
                          </a:solidFill>
                          <a:latin typeface="Trebuchet MS"/>
                          <a:cs typeface="Trebuchet MS"/>
                        </a:rPr>
                        <a:t> </a:t>
                      </a:r>
                      <a:r>
                        <a:rPr sz="1500" dirty="0">
                          <a:solidFill>
                            <a:srgbClr val="001F5F"/>
                          </a:solidFill>
                          <a:latin typeface="Trebuchet MS"/>
                          <a:cs typeface="Trebuchet MS"/>
                        </a:rPr>
                        <a:t>s.d.</a:t>
                      </a:r>
                      <a:r>
                        <a:rPr sz="1500" spc="135" dirty="0">
                          <a:solidFill>
                            <a:srgbClr val="001F5F"/>
                          </a:solidFill>
                          <a:latin typeface="Trebuchet MS"/>
                          <a:cs typeface="Trebuchet MS"/>
                        </a:rPr>
                        <a:t> </a:t>
                      </a:r>
                      <a:r>
                        <a:rPr sz="1500" dirty="0">
                          <a:solidFill>
                            <a:srgbClr val="001F5F"/>
                          </a:solidFill>
                          <a:latin typeface="Trebuchet MS"/>
                          <a:cs typeface="Trebuchet MS"/>
                        </a:rPr>
                        <a:t>Rp5.000.000.000</a:t>
                      </a:r>
                      <a:r>
                        <a:rPr sz="1500" spc="140" dirty="0">
                          <a:solidFill>
                            <a:srgbClr val="001F5F"/>
                          </a:solidFill>
                          <a:latin typeface="Trebuchet MS"/>
                          <a:cs typeface="Trebuchet MS"/>
                        </a:rPr>
                        <a:t> </a:t>
                      </a:r>
                      <a:endParaRPr lang="en-US" sz="1500" spc="140" dirty="0">
                        <a:solidFill>
                          <a:srgbClr val="001F5F"/>
                        </a:solidFill>
                        <a:latin typeface="Trebuchet MS"/>
                        <a:cs typeface="Trebuchet MS"/>
                      </a:endParaRPr>
                    </a:p>
                    <a:p>
                      <a:pPr marL="68580">
                        <a:lnSpc>
                          <a:spcPct val="100000"/>
                        </a:lnSpc>
                        <a:spcBef>
                          <a:spcPts val="275"/>
                        </a:spcBef>
                      </a:pPr>
                      <a:r>
                        <a:rPr sz="1500" spc="-10" dirty="0">
                          <a:solidFill>
                            <a:srgbClr val="001F5F"/>
                          </a:solidFill>
                          <a:latin typeface="Trebuchet MS"/>
                          <a:cs typeface="Trebuchet MS"/>
                        </a:rPr>
                        <a:t>(lim</a:t>
                      </a:r>
                      <a:r>
                        <a:rPr lang="en-US" sz="1500" spc="-10" dirty="0">
                          <a:solidFill>
                            <a:srgbClr val="001F5F"/>
                          </a:solidFill>
                          <a:latin typeface="Trebuchet MS"/>
                          <a:cs typeface="Trebuchet MS"/>
                        </a:rPr>
                        <a:t>a</a:t>
                      </a:r>
                      <a:r>
                        <a:rPr lang="en-US" sz="1500" spc="-10" dirty="0">
                          <a:solidFill>
                            <a:schemeClr val="tx1"/>
                          </a:solidFill>
                          <a:latin typeface="Trebuchet MS"/>
                          <a:cs typeface="Trebuchet MS"/>
                        </a:rPr>
                        <a:t> </a:t>
                      </a:r>
                      <a:r>
                        <a:rPr sz="1500" dirty="0" err="1">
                          <a:solidFill>
                            <a:srgbClr val="001F5F"/>
                          </a:solidFill>
                          <a:latin typeface="Trebuchet MS"/>
                          <a:cs typeface="Trebuchet MS"/>
                        </a:rPr>
                        <a:t>miliar</a:t>
                      </a:r>
                      <a:r>
                        <a:rPr sz="1500" spc="-55" dirty="0">
                          <a:solidFill>
                            <a:srgbClr val="001F5F"/>
                          </a:solidFill>
                          <a:latin typeface="Trebuchet MS"/>
                          <a:cs typeface="Trebuchet MS"/>
                        </a:rPr>
                        <a:t> </a:t>
                      </a:r>
                      <a:r>
                        <a:rPr sz="1500" spc="-10" dirty="0">
                          <a:solidFill>
                            <a:srgbClr val="001F5F"/>
                          </a:solidFill>
                          <a:latin typeface="Trebuchet MS"/>
                          <a:cs typeface="Trebuchet MS"/>
                        </a:rPr>
                        <a:t>rupiah)</a:t>
                      </a:r>
                      <a:endParaRPr sz="1500" dirty="0">
                        <a:latin typeface="Trebuchet MS"/>
                        <a:cs typeface="Trebuchet MS"/>
                      </a:endParaRPr>
                    </a:p>
                  </a:txBody>
                  <a:tcPr marL="0" marR="0" marT="28377"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2540" algn="ctr">
                        <a:lnSpc>
                          <a:spcPct val="100000"/>
                        </a:lnSpc>
                        <a:spcBef>
                          <a:spcPts val="275"/>
                        </a:spcBef>
                      </a:pPr>
                      <a:r>
                        <a:rPr sz="1500" spc="-25" dirty="0">
                          <a:solidFill>
                            <a:srgbClr val="001F5F"/>
                          </a:solidFill>
                          <a:latin typeface="Trebuchet MS"/>
                          <a:cs typeface="Trebuchet MS"/>
                        </a:rPr>
                        <a:t>30%</a:t>
                      </a:r>
                      <a:endParaRPr sz="1500">
                        <a:latin typeface="Trebuchet MS"/>
                        <a:cs typeface="Trebuchet MS"/>
                      </a:endParaRPr>
                    </a:p>
                    <a:p>
                      <a:pPr algn="ctr">
                        <a:lnSpc>
                          <a:spcPct val="100000"/>
                        </a:lnSpc>
                      </a:pPr>
                      <a:r>
                        <a:rPr sz="1500" dirty="0">
                          <a:solidFill>
                            <a:srgbClr val="001F5F"/>
                          </a:solidFill>
                          <a:latin typeface="Trebuchet MS"/>
                          <a:cs typeface="Trebuchet MS"/>
                        </a:rPr>
                        <a:t>(tiga</a:t>
                      </a:r>
                      <a:r>
                        <a:rPr sz="1500" spc="-50" dirty="0">
                          <a:solidFill>
                            <a:srgbClr val="001F5F"/>
                          </a:solidFill>
                          <a:latin typeface="Trebuchet MS"/>
                          <a:cs typeface="Trebuchet MS"/>
                        </a:rPr>
                        <a:t> </a:t>
                      </a:r>
                      <a:r>
                        <a:rPr sz="1500" dirty="0">
                          <a:solidFill>
                            <a:srgbClr val="001F5F"/>
                          </a:solidFill>
                          <a:latin typeface="Trebuchet MS"/>
                          <a:cs typeface="Trebuchet MS"/>
                        </a:rPr>
                        <a:t>puluh</a:t>
                      </a:r>
                      <a:r>
                        <a:rPr sz="1500" spc="-50" dirty="0">
                          <a:solidFill>
                            <a:srgbClr val="001F5F"/>
                          </a:solidFill>
                          <a:latin typeface="Trebuchet MS"/>
                          <a:cs typeface="Trebuchet MS"/>
                        </a:rPr>
                        <a:t> </a:t>
                      </a:r>
                      <a:r>
                        <a:rPr sz="1500" spc="-10" dirty="0">
                          <a:solidFill>
                            <a:srgbClr val="001F5F"/>
                          </a:solidFill>
                          <a:latin typeface="Trebuchet MS"/>
                          <a:cs typeface="Trebuchet MS"/>
                        </a:rPr>
                        <a:t>persen)</a:t>
                      </a:r>
                      <a:endParaRPr sz="150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4"/>
                  </a:ext>
                </a:extLst>
              </a:tr>
              <a:tr h="511294">
                <a:tc>
                  <a:txBody>
                    <a:bodyPr/>
                    <a:lstStyle/>
                    <a:p>
                      <a:pPr marL="68580">
                        <a:lnSpc>
                          <a:spcPct val="100000"/>
                        </a:lnSpc>
                        <a:spcBef>
                          <a:spcPts val="1355"/>
                        </a:spcBef>
                      </a:pPr>
                      <a:r>
                        <a:rPr sz="1500" dirty="0">
                          <a:solidFill>
                            <a:srgbClr val="001F5F"/>
                          </a:solidFill>
                          <a:latin typeface="Trebuchet MS"/>
                          <a:cs typeface="Trebuchet MS"/>
                        </a:rPr>
                        <a:t>Di</a:t>
                      </a:r>
                      <a:r>
                        <a:rPr sz="1500" spc="-65" dirty="0">
                          <a:solidFill>
                            <a:srgbClr val="001F5F"/>
                          </a:solidFill>
                          <a:latin typeface="Trebuchet MS"/>
                          <a:cs typeface="Trebuchet MS"/>
                        </a:rPr>
                        <a:t> </a:t>
                      </a:r>
                      <a:r>
                        <a:rPr sz="1500" dirty="0">
                          <a:solidFill>
                            <a:srgbClr val="001F5F"/>
                          </a:solidFill>
                          <a:latin typeface="Trebuchet MS"/>
                          <a:cs typeface="Trebuchet MS"/>
                        </a:rPr>
                        <a:t>atas</a:t>
                      </a:r>
                      <a:r>
                        <a:rPr sz="1500" spc="-55" dirty="0">
                          <a:solidFill>
                            <a:srgbClr val="001F5F"/>
                          </a:solidFill>
                          <a:latin typeface="Trebuchet MS"/>
                          <a:cs typeface="Trebuchet MS"/>
                        </a:rPr>
                        <a:t> </a:t>
                      </a:r>
                      <a:r>
                        <a:rPr sz="1500" dirty="0">
                          <a:solidFill>
                            <a:srgbClr val="001F5F"/>
                          </a:solidFill>
                          <a:latin typeface="Trebuchet MS"/>
                          <a:cs typeface="Trebuchet MS"/>
                        </a:rPr>
                        <a:t>Rp5.000.000.000</a:t>
                      </a:r>
                      <a:r>
                        <a:rPr sz="1500" spc="-30" dirty="0">
                          <a:solidFill>
                            <a:srgbClr val="001F5F"/>
                          </a:solidFill>
                          <a:latin typeface="Trebuchet MS"/>
                          <a:cs typeface="Trebuchet MS"/>
                        </a:rPr>
                        <a:t> </a:t>
                      </a:r>
                      <a:r>
                        <a:rPr sz="1500" dirty="0">
                          <a:solidFill>
                            <a:srgbClr val="001F5F"/>
                          </a:solidFill>
                          <a:latin typeface="Trebuchet MS"/>
                          <a:cs typeface="Trebuchet MS"/>
                        </a:rPr>
                        <a:t>(lima</a:t>
                      </a:r>
                      <a:r>
                        <a:rPr sz="1500" spc="-50" dirty="0">
                          <a:solidFill>
                            <a:srgbClr val="001F5F"/>
                          </a:solidFill>
                          <a:latin typeface="Trebuchet MS"/>
                          <a:cs typeface="Trebuchet MS"/>
                        </a:rPr>
                        <a:t> </a:t>
                      </a:r>
                      <a:r>
                        <a:rPr sz="1500" dirty="0">
                          <a:solidFill>
                            <a:srgbClr val="001F5F"/>
                          </a:solidFill>
                          <a:latin typeface="Trebuchet MS"/>
                          <a:cs typeface="Trebuchet MS"/>
                        </a:rPr>
                        <a:t>miliar</a:t>
                      </a:r>
                      <a:r>
                        <a:rPr sz="1500" spc="-65" dirty="0">
                          <a:solidFill>
                            <a:srgbClr val="001F5F"/>
                          </a:solidFill>
                          <a:latin typeface="Trebuchet MS"/>
                          <a:cs typeface="Trebuchet MS"/>
                        </a:rPr>
                        <a:t> </a:t>
                      </a:r>
                      <a:r>
                        <a:rPr sz="1500" spc="-10" dirty="0">
                          <a:solidFill>
                            <a:srgbClr val="001F5F"/>
                          </a:solidFill>
                          <a:latin typeface="Trebuchet MS"/>
                          <a:cs typeface="Trebuchet MS"/>
                        </a:rPr>
                        <a:t>rupiah)</a:t>
                      </a:r>
                      <a:endParaRPr sz="1500">
                        <a:latin typeface="Trebuchet MS"/>
                        <a:cs typeface="Trebuchet MS"/>
                      </a:endParaRPr>
                    </a:p>
                  </a:txBody>
                  <a:tcPr marL="0" marR="0" marT="139819"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ct val="100000"/>
                        </a:lnSpc>
                        <a:spcBef>
                          <a:spcPts val="275"/>
                        </a:spcBef>
                      </a:pPr>
                      <a:r>
                        <a:rPr sz="1500" spc="-25" dirty="0">
                          <a:solidFill>
                            <a:srgbClr val="001F5F"/>
                          </a:solidFill>
                          <a:latin typeface="Trebuchet MS"/>
                          <a:cs typeface="Trebuchet MS"/>
                        </a:rPr>
                        <a:t>35%</a:t>
                      </a:r>
                      <a:endParaRPr sz="1500" dirty="0">
                        <a:latin typeface="Trebuchet MS"/>
                        <a:cs typeface="Trebuchet MS"/>
                      </a:endParaRPr>
                    </a:p>
                    <a:p>
                      <a:pPr marL="2540" algn="ctr">
                        <a:lnSpc>
                          <a:spcPct val="100000"/>
                        </a:lnSpc>
                      </a:pPr>
                      <a:r>
                        <a:rPr sz="1500" dirty="0">
                          <a:solidFill>
                            <a:srgbClr val="001F5F"/>
                          </a:solidFill>
                          <a:latin typeface="Trebuchet MS"/>
                          <a:cs typeface="Trebuchet MS"/>
                        </a:rPr>
                        <a:t>(tiga</a:t>
                      </a:r>
                      <a:r>
                        <a:rPr sz="1500" spc="-40" dirty="0">
                          <a:solidFill>
                            <a:srgbClr val="001F5F"/>
                          </a:solidFill>
                          <a:latin typeface="Trebuchet MS"/>
                          <a:cs typeface="Trebuchet MS"/>
                        </a:rPr>
                        <a:t> </a:t>
                      </a:r>
                      <a:r>
                        <a:rPr sz="1500" dirty="0">
                          <a:solidFill>
                            <a:srgbClr val="001F5F"/>
                          </a:solidFill>
                          <a:latin typeface="Trebuchet MS"/>
                          <a:cs typeface="Trebuchet MS"/>
                        </a:rPr>
                        <a:t>puluh</a:t>
                      </a:r>
                      <a:r>
                        <a:rPr sz="1500" spc="-30" dirty="0">
                          <a:solidFill>
                            <a:srgbClr val="001F5F"/>
                          </a:solidFill>
                          <a:latin typeface="Trebuchet MS"/>
                          <a:cs typeface="Trebuchet MS"/>
                        </a:rPr>
                        <a:t> </a:t>
                      </a:r>
                      <a:r>
                        <a:rPr sz="1500" dirty="0">
                          <a:solidFill>
                            <a:srgbClr val="001F5F"/>
                          </a:solidFill>
                          <a:latin typeface="Trebuchet MS"/>
                          <a:cs typeface="Trebuchet MS"/>
                        </a:rPr>
                        <a:t>lima</a:t>
                      </a:r>
                      <a:r>
                        <a:rPr sz="1500" spc="-45" dirty="0">
                          <a:solidFill>
                            <a:srgbClr val="001F5F"/>
                          </a:solidFill>
                          <a:latin typeface="Trebuchet MS"/>
                          <a:cs typeface="Trebuchet MS"/>
                        </a:rPr>
                        <a:t> </a:t>
                      </a:r>
                      <a:r>
                        <a:rPr sz="1500" spc="-10" dirty="0">
                          <a:solidFill>
                            <a:srgbClr val="001F5F"/>
                          </a:solidFill>
                          <a:latin typeface="Trebuchet MS"/>
                          <a:cs typeface="Trebuchet MS"/>
                        </a:rPr>
                        <a:t>persen)</a:t>
                      </a:r>
                      <a:endParaRPr sz="1500" dirty="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5"/>
                  </a:ext>
                </a:extLst>
              </a:tr>
            </a:tbl>
          </a:graphicData>
        </a:graphic>
      </p:graphicFrame>
      <p:pic>
        <p:nvPicPr>
          <p:cNvPr id="4" name="object 4"/>
          <p:cNvPicPr/>
          <p:nvPr/>
        </p:nvPicPr>
        <p:blipFill>
          <a:blip r:embed="rId2" cstate="print"/>
          <a:stretch>
            <a:fillRect/>
          </a:stretch>
        </p:blipFill>
        <p:spPr>
          <a:xfrm>
            <a:off x="101536" y="1570386"/>
            <a:ext cx="945404" cy="954071"/>
          </a:xfrm>
          <a:prstGeom prst="rect">
            <a:avLst/>
          </a:prstGeom>
        </p:spPr>
      </p:pic>
      <p:sp>
        <p:nvSpPr>
          <p:cNvPr id="5" name="object 5"/>
          <p:cNvSpPr/>
          <p:nvPr/>
        </p:nvSpPr>
        <p:spPr>
          <a:xfrm>
            <a:off x="526964" y="5252518"/>
            <a:ext cx="8951516" cy="567531"/>
          </a:xfrm>
          <a:custGeom>
            <a:avLst/>
            <a:gdLst/>
            <a:ahLst/>
            <a:cxnLst/>
            <a:rect l="l" t="t" r="r" b="b"/>
            <a:pathLst>
              <a:path w="11017250" h="698500">
                <a:moveTo>
                  <a:pt x="0" y="116344"/>
                </a:moveTo>
                <a:lnTo>
                  <a:pt x="9142" y="71049"/>
                </a:lnTo>
                <a:lnTo>
                  <a:pt x="34074" y="34069"/>
                </a:lnTo>
                <a:lnTo>
                  <a:pt x="71055" y="9140"/>
                </a:lnTo>
                <a:lnTo>
                  <a:pt x="116344" y="0"/>
                </a:lnTo>
                <a:lnTo>
                  <a:pt x="10900664" y="0"/>
                </a:lnTo>
                <a:lnTo>
                  <a:pt x="10945951" y="9140"/>
                </a:lnTo>
                <a:lnTo>
                  <a:pt x="10982928" y="34069"/>
                </a:lnTo>
                <a:lnTo>
                  <a:pt x="11007855" y="71049"/>
                </a:lnTo>
                <a:lnTo>
                  <a:pt x="11016996" y="116344"/>
                </a:lnTo>
                <a:lnTo>
                  <a:pt x="11016996" y="581647"/>
                </a:lnTo>
                <a:lnTo>
                  <a:pt x="11007855" y="626936"/>
                </a:lnTo>
                <a:lnTo>
                  <a:pt x="10982928" y="663917"/>
                </a:lnTo>
                <a:lnTo>
                  <a:pt x="10945951" y="688849"/>
                </a:lnTo>
                <a:lnTo>
                  <a:pt x="10900664" y="697991"/>
                </a:lnTo>
                <a:lnTo>
                  <a:pt x="116344" y="697991"/>
                </a:lnTo>
                <a:lnTo>
                  <a:pt x="71055" y="688849"/>
                </a:lnTo>
                <a:lnTo>
                  <a:pt x="34074" y="663917"/>
                </a:lnTo>
                <a:lnTo>
                  <a:pt x="9142" y="626936"/>
                </a:lnTo>
                <a:lnTo>
                  <a:pt x="0" y="581647"/>
                </a:lnTo>
                <a:lnTo>
                  <a:pt x="0" y="116344"/>
                </a:lnTo>
                <a:close/>
              </a:path>
            </a:pathLst>
          </a:custGeom>
          <a:ln w="19049">
            <a:solidFill>
              <a:srgbClr val="006FC0"/>
            </a:solidFill>
            <a:prstDash val="sysDash"/>
          </a:ln>
        </p:spPr>
        <p:txBody>
          <a:bodyPr wrap="square" lIns="0" tIns="0" rIns="0" bIns="0" rtlCol="0"/>
          <a:lstStyle/>
          <a:p>
            <a:endParaRPr sz="1138"/>
          </a:p>
        </p:txBody>
      </p:sp>
      <p:sp>
        <p:nvSpPr>
          <p:cNvPr id="6" name="object 6"/>
          <p:cNvSpPr txBox="1"/>
          <p:nvPr/>
        </p:nvSpPr>
        <p:spPr>
          <a:xfrm>
            <a:off x="617769" y="5287614"/>
            <a:ext cx="8769906" cy="497340"/>
          </a:xfrm>
          <a:prstGeom prst="rect">
            <a:avLst/>
          </a:prstGeom>
        </p:spPr>
        <p:txBody>
          <a:bodyPr vert="horz" wrap="square" lIns="0" tIns="9803" rIns="0" bIns="0" rtlCol="0">
            <a:spAutoFit/>
          </a:bodyPr>
          <a:lstStyle/>
          <a:p>
            <a:pPr marL="10319" marR="4128" algn="just">
              <a:spcBef>
                <a:spcPts val="77"/>
              </a:spcBef>
            </a:pPr>
            <a:r>
              <a:rPr sz="1056" b="1" dirty="0">
                <a:latin typeface="Trebuchet MS"/>
                <a:cs typeface="Trebuchet MS"/>
              </a:rPr>
              <a:t>Digunakan</a:t>
            </a:r>
            <a:r>
              <a:rPr sz="1056" b="1" spc="-8" dirty="0">
                <a:latin typeface="Trebuchet MS"/>
                <a:cs typeface="Trebuchet MS"/>
              </a:rPr>
              <a:t> </a:t>
            </a:r>
            <a:r>
              <a:rPr sz="1056" b="1" dirty="0">
                <a:latin typeface="Trebuchet MS"/>
                <a:cs typeface="Trebuchet MS"/>
              </a:rPr>
              <a:t>Untuk</a:t>
            </a:r>
            <a:r>
              <a:rPr sz="1056" b="1" spc="-8" dirty="0">
                <a:latin typeface="Trebuchet MS"/>
                <a:cs typeface="Trebuchet MS"/>
              </a:rPr>
              <a:t> Penghitungan</a:t>
            </a:r>
            <a:r>
              <a:rPr sz="1056" b="1" dirty="0">
                <a:latin typeface="Trebuchet MS"/>
                <a:cs typeface="Trebuchet MS"/>
              </a:rPr>
              <a:t> PPh</a:t>
            </a:r>
            <a:r>
              <a:rPr sz="1056" b="1" spc="-12" dirty="0">
                <a:latin typeface="Trebuchet MS"/>
                <a:cs typeface="Trebuchet MS"/>
              </a:rPr>
              <a:t> </a:t>
            </a:r>
            <a:r>
              <a:rPr sz="1056" b="1" dirty="0">
                <a:latin typeface="Trebuchet MS"/>
                <a:cs typeface="Trebuchet MS"/>
              </a:rPr>
              <a:t>Pasal</a:t>
            </a:r>
            <a:r>
              <a:rPr sz="1056" b="1" spc="-4" dirty="0">
                <a:latin typeface="Trebuchet MS"/>
                <a:cs typeface="Trebuchet MS"/>
              </a:rPr>
              <a:t> </a:t>
            </a:r>
            <a:r>
              <a:rPr sz="1056" b="1" dirty="0">
                <a:latin typeface="Trebuchet MS"/>
                <a:cs typeface="Trebuchet MS"/>
              </a:rPr>
              <a:t>21</a:t>
            </a:r>
            <a:r>
              <a:rPr sz="1056" b="1" spc="-12" dirty="0">
                <a:latin typeface="Trebuchet MS"/>
                <a:cs typeface="Trebuchet MS"/>
              </a:rPr>
              <a:t> </a:t>
            </a:r>
            <a:r>
              <a:rPr sz="1056" b="1" dirty="0">
                <a:solidFill>
                  <a:srgbClr val="FF0000"/>
                </a:solidFill>
                <a:latin typeface="Trebuchet MS"/>
                <a:cs typeface="Trebuchet MS"/>
              </a:rPr>
              <a:t>Pegawai</a:t>
            </a:r>
            <a:r>
              <a:rPr sz="1056" b="1" spc="-8" dirty="0">
                <a:solidFill>
                  <a:srgbClr val="FF0000"/>
                </a:solidFill>
                <a:latin typeface="Trebuchet MS"/>
                <a:cs typeface="Trebuchet MS"/>
              </a:rPr>
              <a:t> Tetap </a:t>
            </a:r>
            <a:r>
              <a:rPr sz="1056" b="1" dirty="0">
                <a:solidFill>
                  <a:srgbClr val="FF0000"/>
                </a:solidFill>
                <a:latin typeface="Trebuchet MS"/>
                <a:cs typeface="Trebuchet MS"/>
              </a:rPr>
              <a:t>pada</a:t>
            </a:r>
            <a:r>
              <a:rPr sz="1056" b="1" spc="-4" dirty="0">
                <a:solidFill>
                  <a:srgbClr val="FF0000"/>
                </a:solidFill>
                <a:latin typeface="Trebuchet MS"/>
                <a:cs typeface="Trebuchet MS"/>
              </a:rPr>
              <a:t> </a:t>
            </a:r>
            <a:r>
              <a:rPr sz="1056" b="1" dirty="0">
                <a:solidFill>
                  <a:srgbClr val="FF0000"/>
                </a:solidFill>
                <a:latin typeface="Trebuchet MS"/>
                <a:cs typeface="Trebuchet MS"/>
              </a:rPr>
              <a:t>Masa</a:t>
            </a:r>
            <a:r>
              <a:rPr sz="1056" b="1" spc="-4" dirty="0">
                <a:solidFill>
                  <a:srgbClr val="FF0000"/>
                </a:solidFill>
                <a:latin typeface="Trebuchet MS"/>
                <a:cs typeface="Trebuchet MS"/>
              </a:rPr>
              <a:t> </a:t>
            </a:r>
            <a:r>
              <a:rPr sz="1056" b="1" dirty="0">
                <a:solidFill>
                  <a:srgbClr val="FF0000"/>
                </a:solidFill>
                <a:latin typeface="Trebuchet MS"/>
                <a:cs typeface="Trebuchet MS"/>
              </a:rPr>
              <a:t>Pajak</a:t>
            </a:r>
            <a:r>
              <a:rPr sz="1056" b="1" spc="-8" dirty="0">
                <a:solidFill>
                  <a:srgbClr val="FF0000"/>
                </a:solidFill>
                <a:latin typeface="Trebuchet MS"/>
                <a:cs typeface="Trebuchet MS"/>
              </a:rPr>
              <a:t> </a:t>
            </a:r>
            <a:r>
              <a:rPr sz="1056" b="1" spc="-28" dirty="0">
                <a:solidFill>
                  <a:srgbClr val="FF0000"/>
                </a:solidFill>
                <a:latin typeface="Trebuchet MS"/>
                <a:cs typeface="Trebuchet MS"/>
              </a:rPr>
              <a:t>Terakhir,</a:t>
            </a:r>
            <a:r>
              <a:rPr sz="1056" b="1" spc="-4" dirty="0">
                <a:solidFill>
                  <a:srgbClr val="FF0000"/>
                </a:solidFill>
                <a:latin typeface="Trebuchet MS"/>
                <a:cs typeface="Trebuchet MS"/>
              </a:rPr>
              <a:t> </a:t>
            </a:r>
            <a:r>
              <a:rPr sz="1056" b="1" dirty="0">
                <a:solidFill>
                  <a:srgbClr val="00AF50"/>
                </a:solidFill>
                <a:latin typeface="Trebuchet MS"/>
                <a:cs typeface="Trebuchet MS"/>
              </a:rPr>
              <a:t>Pegawai</a:t>
            </a:r>
            <a:r>
              <a:rPr sz="1056" b="1" spc="-8" dirty="0">
                <a:solidFill>
                  <a:srgbClr val="00AF50"/>
                </a:solidFill>
                <a:latin typeface="Trebuchet MS"/>
                <a:cs typeface="Trebuchet MS"/>
              </a:rPr>
              <a:t> </a:t>
            </a:r>
            <a:r>
              <a:rPr sz="1056" b="1" dirty="0">
                <a:solidFill>
                  <a:srgbClr val="00AF50"/>
                </a:solidFill>
                <a:latin typeface="Trebuchet MS"/>
                <a:cs typeface="Trebuchet MS"/>
              </a:rPr>
              <a:t>Tidak</a:t>
            </a:r>
            <a:r>
              <a:rPr sz="1056" b="1" spc="-12" dirty="0">
                <a:solidFill>
                  <a:srgbClr val="00AF50"/>
                </a:solidFill>
                <a:latin typeface="Trebuchet MS"/>
                <a:cs typeface="Trebuchet MS"/>
              </a:rPr>
              <a:t> </a:t>
            </a:r>
            <a:r>
              <a:rPr sz="1056" b="1" spc="-8" dirty="0">
                <a:solidFill>
                  <a:srgbClr val="00AF50"/>
                </a:solidFill>
                <a:latin typeface="Trebuchet MS"/>
                <a:cs typeface="Trebuchet MS"/>
              </a:rPr>
              <a:t>Tetap </a:t>
            </a:r>
            <a:r>
              <a:rPr sz="1056" b="1" dirty="0">
                <a:solidFill>
                  <a:srgbClr val="00AF50"/>
                </a:solidFill>
                <a:latin typeface="Trebuchet MS"/>
                <a:cs typeface="Trebuchet MS"/>
              </a:rPr>
              <a:t>yang</a:t>
            </a:r>
            <a:r>
              <a:rPr sz="1056" b="1" spc="-16" dirty="0">
                <a:solidFill>
                  <a:srgbClr val="00AF50"/>
                </a:solidFill>
                <a:latin typeface="Trebuchet MS"/>
                <a:cs typeface="Trebuchet MS"/>
              </a:rPr>
              <a:t> </a:t>
            </a:r>
            <a:r>
              <a:rPr sz="1056" b="1" dirty="0">
                <a:solidFill>
                  <a:srgbClr val="00AF50"/>
                </a:solidFill>
                <a:latin typeface="Trebuchet MS"/>
                <a:cs typeface="Trebuchet MS"/>
              </a:rPr>
              <a:t>tidak</a:t>
            </a:r>
            <a:r>
              <a:rPr sz="1056" b="1" spc="-12" dirty="0">
                <a:solidFill>
                  <a:srgbClr val="00AF50"/>
                </a:solidFill>
                <a:latin typeface="Trebuchet MS"/>
                <a:cs typeface="Trebuchet MS"/>
              </a:rPr>
              <a:t> </a:t>
            </a:r>
            <a:r>
              <a:rPr sz="1056" b="1" dirty="0">
                <a:solidFill>
                  <a:srgbClr val="00AF50"/>
                </a:solidFill>
                <a:latin typeface="Trebuchet MS"/>
                <a:cs typeface="Trebuchet MS"/>
              </a:rPr>
              <a:t>dibayar</a:t>
            </a:r>
            <a:r>
              <a:rPr sz="1056" b="1" spc="-16" dirty="0">
                <a:solidFill>
                  <a:srgbClr val="00AF50"/>
                </a:solidFill>
                <a:latin typeface="Trebuchet MS"/>
                <a:cs typeface="Trebuchet MS"/>
              </a:rPr>
              <a:t> </a:t>
            </a:r>
            <a:r>
              <a:rPr sz="1056" b="1" dirty="0">
                <a:solidFill>
                  <a:srgbClr val="00AF50"/>
                </a:solidFill>
                <a:latin typeface="Trebuchet MS"/>
                <a:cs typeface="Trebuchet MS"/>
              </a:rPr>
              <a:t>bulanan</a:t>
            </a:r>
            <a:r>
              <a:rPr sz="1056" b="1" spc="-12" dirty="0">
                <a:solidFill>
                  <a:srgbClr val="00AF50"/>
                </a:solidFill>
                <a:latin typeface="Trebuchet MS"/>
                <a:cs typeface="Trebuchet MS"/>
              </a:rPr>
              <a:t> </a:t>
            </a:r>
            <a:r>
              <a:rPr sz="1056" b="1" spc="-20" dirty="0">
                <a:solidFill>
                  <a:srgbClr val="00AF50"/>
                </a:solidFill>
                <a:latin typeface="Trebuchet MS"/>
                <a:cs typeface="Trebuchet MS"/>
              </a:rPr>
              <a:t>dan </a:t>
            </a:r>
            <a:r>
              <a:rPr sz="1056" b="1" dirty="0">
                <a:solidFill>
                  <a:srgbClr val="00AF50"/>
                </a:solidFill>
                <a:latin typeface="Trebuchet MS"/>
                <a:cs typeface="Trebuchet MS"/>
              </a:rPr>
              <a:t>dibayar</a:t>
            </a:r>
            <a:r>
              <a:rPr sz="1056" b="1" spc="154" dirty="0">
                <a:solidFill>
                  <a:srgbClr val="00AF50"/>
                </a:solidFill>
                <a:latin typeface="Trebuchet MS"/>
                <a:cs typeface="Trebuchet MS"/>
              </a:rPr>
              <a:t> </a:t>
            </a:r>
            <a:r>
              <a:rPr sz="1056" b="1" dirty="0">
                <a:solidFill>
                  <a:srgbClr val="00AF50"/>
                </a:solidFill>
                <a:latin typeface="Trebuchet MS"/>
                <a:cs typeface="Trebuchet MS"/>
              </a:rPr>
              <a:t>lebih</a:t>
            </a:r>
            <a:r>
              <a:rPr sz="1056" b="1" spc="158" dirty="0">
                <a:solidFill>
                  <a:srgbClr val="00AF50"/>
                </a:solidFill>
                <a:latin typeface="Trebuchet MS"/>
                <a:cs typeface="Trebuchet MS"/>
              </a:rPr>
              <a:t> </a:t>
            </a:r>
            <a:r>
              <a:rPr sz="1056" b="1" dirty="0">
                <a:solidFill>
                  <a:srgbClr val="00AF50"/>
                </a:solidFill>
                <a:latin typeface="Trebuchet MS"/>
                <a:cs typeface="Trebuchet MS"/>
              </a:rPr>
              <a:t>2,5</a:t>
            </a:r>
            <a:r>
              <a:rPr sz="1056" b="1" spc="158" dirty="0">
                <a:solidFill>
                  <a:srgbClr val="00AF50"/>
                </a:solidFill>
                <a:latin typeface="Trebuchet MS"/>
                <a:cs typeface="Trebuchet MS"/>
              </a:rPr>
              <a:t> </a:t>
            </a:r>
            <a:r>
              <a:rPr sz="1056" b="1" dirty="0">
                <a:solidFill>
                  <a:srgbClr val="00AF50"/>
                </a:solidFill>
                <a:latin typeface="Trebuchet MS"/>
                <a:cs typeface="Trebuchet MS"/>
              </a:rPr>
              <a:t>jt</a:t>
            </a:r>
            <a:r>
              <a:rPr sz="1056" b="1" spc="158" dirty="0">
                <a:solidFill>
                  <a:srgbClr val="00AF50"/>
                </a:solidFill>
                <a:latin typeface="Trebuchet MS"/>
                <a:cs typeface="Trebuchet MS"/>
              </a:rPr>
              <a:t> </a:t>
            </a:r>
            <a:r>
              <a:rPr sz="1056" b="1" dirty="0">
                <a:solidFill>
                  <a:srgbClr val="00AF50"/>
                </a:solidFill>
                <a:latin typeface="Trebuchet MS"/>
                <a:cs typeface="Trebuchet MS"/>
              </a:rPr>
              <a:t>per</a:t>
            </a:r>
            <a:r>
              <a:rPr sz="1056" b="1" spc="158" dirty="0">
                <a:solidFill>
                  <a:srgbClr val="00AF50"/>
                </a:solidFill>
                <a:latin typeface="Trebuchet MS"/>
                <a:cs typeface="Trebuchet MS"/>
              </a:rPr>
              <a:t> </a:t>
            </a:r>
            <a:r>
              <a:rPr sz="1056" b="1" dirty="0">
                <a:solidFill>
                  <a:srgbClr val="00AF50"/>
                </a:solidFill>
                <a:latin typeface="Trebuchet MS"/>
                <a:cs typeface="Trebuchet MS"/>
              </a:rPr>
              <a:t>hari</a:t>
            </a:r>
            <a:r>
              <a:rPr sz="1056" b="1" dirty="0">
                <a:solidFill>
                  <a:srgbClr val="FF0000"/>
                </a:solidFill>
                <a:latin typeface="Trebuchet MS"/>
                <a:cs typeface="Trebuchet MS"/>
              </a:rPr>
              <a:t>,</a:t>
            </a:r>
            <a:r>
              <a:rPr sz="1056" b="1" spc="158" dirty="0">
                <a:solidFill>
                  <a:srgbClr val="FF0000"/>
                </a:solidFill>
                <a:latin typeface="Trebuchet MS"/>
                <a:cs typeface="Trebuchet MS"/>
              </a:rPr>
              <a:t> </a:t>
            </a:r>
            <a:r>
              <a:rPr sz="1056" b="1" dirty="0">
                <a:solidFill>
                  <a:srgbClr val="006FC0"/>
                </a:solidFill>
                <a:latin typeface="Trebuchet MS"/>
                <a:cs typeface="Trebuchet MS"/>
              </a:rPr>
              <a:t>Bukan</a:t>
            </a:r>
            <a:r>
              <a:rPr sz="1056" b="1" spc="150" dirty="0">
                <a:solidFill>
                  <a:srgbClr val="006FC0"/>
                </a:solidFill>
                <a:latin typeface="Trebuchet MS"/>
                <a:cs typeface="Trebuchet MS"/>
              </a:rPr>
              <a:t> </a:t>
            </a:r>
            <a:r>
              <a:rPr sz="1056" b="1" dirty="0">
                <a:solidFill>
                  <a:srgbClr val="006FC0"/>
                </a:solidFill>
                <a:latin typeface="Trebuchet MS"/>
                <a:cs typeface="Trebuchet MS"/>
              </a:rPr>
              <a:t>Pegawai</a:t>
            </a:r>
            <a:r>
              <a:rPr sz="1056" b="1" dirty="0">
                <a:solidFill>
                  <a:srgbClr val="FF0000"/>
                </a:solidFill>
                <a:latin typeface="Trebuchet MS"/>
                <a:cs typeface="Trebuchet MS"/>
              </a:rPr>
              <a:t>,</a:t>
            </a:r>
            <a:r>
              <a:rPr sz="1056" b="1" spc="163" dirty="0">
                <a:solidFill>
                  <a:srgbClr val="FF0000"/>
                </a:solidFill>
                <a:latin typeface="Trebuchet MS"/>
                <a:cs typeface="Trebuchet MS"/>
              </a:rPr>
              <a:t> </a:t>
            </a:r>
            <a:r>
              <a:rPr sz="1056" b="1" dirty="0">
                <a:solidFill>
                  <a:srgbClr val="6600FF"/>
                </a:solidFill>
                <a:latin typeface="Trebuchet MS"/>
                <a:cs typeface="Trebuchet MS"/>
              </a:rPr>
              <a:t>Peserta</a:t>
            </a:r>
            <a:r>
              <a:rPr sz="1056" b="1" spc="163" dirty="0">
                <a:solidFill>
                  <a:srgbClr val="6600FF"/>
                </a:solidFill>
                <a:latin typeface="Trebuchet MS"/>
                <a:cs typeface="Trebuchet MS"/>
              </a:rPr>
              <a:t> </a:t>
            </a:r>
            <a:r>
              <a:rPr sz="1056" b="1" dirty="0">
                <a:solidFill>
                  <a:srgbClr val="6600FF"/>
                </a:solidFill>
                <a:latin typeface="Trebuchet MS"/>
                <a:cs typeface="Trebuchet MS"/>
              </a:rPr>
              <a:t>Kegiatan</a:t>
            </a:r>
            <a:r>
              <a:rPr sz="1056" b="1" dirty="0">
                <a:solidFill>
                  <a:srgbClr val="FF0000"/>
                </a:solidFill>
                <a:latin typeface="Trebuchet MS"/>
                <a:cs typeface="Trebuchet MS"/>
              </a:rPr>
              <a:t>,</a:t>
            </a:r>
            <a:r>
              <a:rPr sz="1056" b="1" spc="163" dirty="0">
                <a:solidFill>
                  <a:srgbClr val="FF0000"/>
                </a:solidFill>
                <a:latin typeface="Trebuchet MS"/>
                <a:cs typeface="Trebuchet MS"/>
              </a:rPr>
              <a:t> </a:t>
            </a:r>
            <a:r>
              <a:rPr sz="1056" b="1" dirty="0">
                <a:solidFill>
                  <a:srgbClr val="993300"/>
                </a:solidFill>
                <a:latin typeface="Trebuchet MS"/>
                <a:cs typeface="Trebuchet MS"/>
              </a:rPr>
              <a:t>Penarikan</a:t>
            </a:r>
            <a:r>
              <a:rPr sz="1056" b="1" spc="154" dirty="0">
                <a:solidFill>
                  <a:srgbClr val="993300"/>
                </a:solidFill>
                <a:latin typeface="Trebuchet MS"/>
                <a:cs typeface="Trebuchet MS"/>
              </a:rPr>
              <a:t> </a:t>
            </a:r>
            <a:r>
              <a:rPr sz="1056" b="1" dirty="0">
                <a:solidFill>
                  <a:srgbClr val="993300"/>
                </a:solidFill>
                <a:latin typeface="Trebuchet MS"/>
                <a:cs typeface="Trebuchet MS"/>
              </a:rPr>
              <a:t>Dan</a:t>
            </a:r>
            <a:r>
              <a:rPr sz="1056" b="1" spc="158" dirty="0">
                <a:solidFill>
                  <a:srgbClr val="993300"/>
                </a:solidFill>
                <a:latin typeface="Trebuchet MS"/>
                <a:cs typeface="Trebuchet MS"/>
              </a:rPr>
              <a:t> </a:t>
            </a:r>
            <a:r>
              <a:rPr sz="1056" b="1" dirty="0">
                <a:solidFill>
                  <a:srgbClr val="993300"/>
                </a:solidFill>
                <a:latin typeface="Trebuchet MS"/>
                <a:cs typeface="Trebuchet MS"/>
              </a:rPr>
              <a:t>Pensiun</a:t>
            </a:r>
            <a:r>
              <a:rPr sz="1056" b="1" spc="154" dirty="0">
                <a:solidFill>
                  <a:srgbClr val="993300"/>
                </a:solidFill>
                <a:latin typeface="Trebuchet MS"/>
                <a:cs typeface="Trebuchet MS"/>
              </a:rPr>
              <a:t> </a:t>
            </a:r>
            <a:r>
              <a:rPr sz="1056" b="1" dirty="0">
                <a:solidFill>
                  <a:srgbClr val="993300"/>
                </a:solidFill>
                <a:latin typeface="Trebuchet MS"/>
                <a:cs typeface="Trebuchet MS"/>
              </a:rPr>
              <a:t>di</a:t>
            </a:r>
            <a:r>
              <a:rPr sz="1056" b="1" spc="158" dirty="0">
                <a:solidFill>
                  <a:srgbClr val="993300"/>
                </a:solidFill>
                <a:latin typeface="Trebuchet MS"/>
                <a:cs typeface="Trebuchet MS"/>
              </a:rPr>
              <a:t> </a:t>
            </a:r>
            <a:r>
              <a:rPr sz="1056" b="1" dirty="0">
                <a:solidFill>
                  <a:srgbClr val="993300"/>
                </a:solidFill>
                <a:latin typeface="Trebuchet MS"/>
                <a:cs typeface="Trebuchet MS"/>
              </a:rPr>
              <a:t>Awal</a:t>
            </a:r>
            <a:r>
              <a:rPr sz="1056" b="1" spc="158" dirty="0">
                <a:solidFill>
                  <a:srgbClr val="993300"/>
                </a:solidFill>
                <a:latin typeface="Trebuchet MS"/>
                <a:cs typeface="Trebuchet MS"/>
              </a:rPr>
              <a:t> </a:t>
            </a:r>
            <a:r>
              <a:rPr sz="1056" b="1" dirty="0">
                <a:solidFill>
                  <a:srgbClr val="993300"/>
                </a:solidFill>
                <a:latin typeface="Trebuchet MS"/>
                <a:cs typeface="Trebuchet MS"/>
              </a:rPr>
              <a:t>Peserta</a:t>
            </a:r>
            <a:r>
              <a:rPr sz="1056" b="1" spc="166" dirty="0">
                <a:solidFill>
                  <a:srgbClr val="993300"/>
                </a:solidFill>
                <a:latin typeface="Trebuchet MS"/>
                <a:cs typeface="Trebuchet MS"/>
              </a:rPr>
              <a:t> </a:t>
            </a:r>
            <a:r>
              <a:rPr sz="1056" b="1" dirty="0">
                <a:solidFill>
                  <a:srgbClr val="993300"/>
                </a:solidFill>
                <a:latin typeface="Trebuchet MS"/>
                <a:cs typeface="Trebuchet MS"/>
              </a:rPr>
              <a:t>Program</a:t>
            </a:r>
            <a:r>
              <a:rPr sz="1056" b="1" spc="154" dirty="0">
                <a:solidFill>
                  <a:srgbClr val="993300"/>
                </a:solidFill>
                <a:latin typeface="Trebuchet MS"/>
                <a:cs typeface="Trebuchet MS"/>
              </a:rPr>
              <a:t> </a:t>
            </a:r>
            <a:r>
              <a:rPr sz="1056" b="1" dirty="0">
                <a:solidFill>
                  <a:srgbClr val="993300"/>
                </a:solidFill>
                <a:latin typeface="Trebuchet MS"/>
                <a:cs typeface="Trebuchet MS"/>
              </a:rPr>
              <a:t>Pensiun</a:t>
            </a:r>
            <a:r>
              <a:rPr sz="1056" b="1" spc="163" dirty="0">
                <a:solidFill>
                  <a:srgbClr val="993300"/>
                </a:solidFill>
                <a:latin typeface="Trebuchet MS"/>
                <a:cs typeface="Trebuchet MS"/>
              </a:rPr>
              <a:t> </a:t>
            </a:r>
            <a:r>
              <a:rPr sz="1056" b="1" dirty="0">
                <a:latin typeface="Trebuchet MS"/>
                <a:cs typeface="Trebuchet MS"/>
              </a:rPr>
              <a:t>dan</a:t>
            </a:r>
            <a:r>
              <a:rPr sz="1056" b="1" spc="154" dirty="0">
                <a:latin typeface="Trebuchet MS"/>
                <a:cs typeface="Trebuchet MS"/>
              </a:rPr>
              <a:t> </a:t>
            </a:r>
            <a:r>
              <a:rPr sz="1056" b="1" spc="-8" dirty="0">
                <a:solidFill>
                  <a:srgbClr val="006600"/>
                </a:solidFill>
                <a:latin typeface="Trebuchet MS"/>
                <a:cs typeface="Trebuchet MS"/>
              </a:rPr>
              <a:t>Mantan Pegawai</a:t>
            </a:r>
            <a:endParaRPr sz="1056" dirty="0">
              <a:latin typeface="Trebuchet MS"/>
              <a:cs typeface="Trebuchet MS"/>
            </a:endParaRPr>
          </a:p>
        </p:txBody>
      </p:sp>
      <p:grpSp>
        <p:nvGrpSpPr>
          <p:cNvPr id="7" name="object 7"/>
          <p:cNvGrpSpPr/>
          <p:nvPr/>
        </p:nvGrpSpPr>
        <p:grpSpPr>
          <a:xfrm>
            <a:off x="8376551" y="6042422"/>
            <a:ext cx="1421924" cy="340003"/>
            <a:chOff x="10309606" y="6331965"/>
            <a:chExt cx="1750060" cy="418465"/>
          </a:xfrm>
        </p:grpSpPr>
        <p:sp>
          <p:nvSpPr>
            <p:cNvPr id="8" name="object 8"/>
            <p:cNvSpPr/>
            <p:nvPr/>
          </p:nvSpPr>
          <p:spPr>
            <a:xfrm>
              <a:off x="10315956" y="6338315"/>
              <a:ext cx="1737360" cy="405765"/>
            </a:xfrm>
            <a:custGeom>
              <a:avLst/>
              <a:gdLst/>
              <a:ahLst/>
              <a:cxnLst/>
              <a:rect l="l" t="t" r="r" b="b"/>
              <a:pathLst>
                <a:path w="1737359" h="405765">
                  <a:moveTo>
                    <a:pt x="1669796" y="0"/>
                  </a:moveTo>
                  <a:lnTo>
                    <a:pt x="67564" y="0"/>
                  </a:lnTo>
                  <a:lnTo>
                    <a:pt x="41255" y="5309"/>
                  </a:lnTo>
                  <a:lnTo>
                    <a:pt x="19780" y="19789"/>
                  </a:lnTo>
                  <a:lnTo>
                    <a:pt x="5306" y="41265"/>
                  </a:lnTo>
                  <a:lnTo>
                    <a:pt x="0" y="67564"/>
                  </a:lnTo>
                  <a:lnTo>
                    <a:pt x="0" y="337820"/>
                  </a:lnTo>
                  <a:lnTo>
                    <a:pt x="5306" y="364118"/>
                  </a:lnTo>
                  <a:lnTo>
                    <a:pt x="19780" y="385594"/>
                  </a:lnTo>
                  <a:lnTo>
                    <a:pt x="41255" y="400074"/>
                  </a:lnTo>
                  <a:lnTo>
                    <a:pt x="67564" y="405384"/>
                  </a:lnTo>
                  <a:lnTo>
                    <a:pt x="1669796" y="405384"/>
                  </a:lnTo>
                  <a:lnTo>
                    <a:pt x="1696104" y="400074"/>
                  </a:lnTo>
                  <a:lnTo>
                    <a:pt x="1717579" y="385594"/>
                  </a:lnTo>
                  <a:lnTo>
                    <a:pt x="1732053" y="364118"/>
                  </a:lnTo>
                  <a:lnTo>
                    <a:pt x="1737360" y="337820"/>
                  </a:lnTo>
                  <a:lnTo>
                    <a:pt x="1737360" y="67564"/>
                  </a:lnTo>
                  <a:lnTo>
                    <a:pt x="1732053" y="41265"/>
                  </a:lnTo>
                  <a:lnTo>
                    <a:pt x="1717579" y="19789"/>
                  </a:lnTo>
                  <a:lnTo>
                    <a:pt x="1696104" y="5309"/>
                  </a:lnTo>
                  <a:lnTo>
                    <a:pt x="1669796" y="0"/>
                  </a:lnTo>
                  <a:close/>
                </a:path>
              </a:pathLst>
            </a:custGeom>
            <a:solidFill>
              <a:srgbClr val="FFFFFF"/>
            </a:solidFill>
          </p:spPr>
          <p:txBody>
            <a:bodyPr wrap="square" lIns="0" tIns="0" rIns="0" bIns="0" rtlCol="0"/>
            <a:lstStyle/>
            <a:p>
              <a:endParaRPr sz="1138"/>
            </a:p>
          </p:txBody>
        </p:sp>
        <p:sp>
          <p:nvSpPr>
            <p:cNvPr id="9" name="object 9"/>
            <p:cNvSpPr/>
            <p:nvPr/>
          </p:nvSpPr>
          <p:spPr>
            <a:xfrm>
              <a:off x="10315956" y="6338315"/>
              <a:ext cx="1737360" cy="405765"/>
            </a:xfrm>
            <a:custGeom>
              <a:avLst/>
              <a:gdLst/>
              <a:ahLst/>
              <a:cxnLst/>
              <a:rect l="l" t="t" r="r" b="b"/>
              <a:pathLst>
                <a:path w="1737359" h="405765">
                  <a:moveTo>
                    <a:pt x="0" y="67564"/>
                  </a:moveTo>
                  <a:lnTo>
                    <a:pt x="5306" y="41265"/>
                  </a:lnTo>
                  <a:lnTo>
                    <a:pt x="19780" y="19789"/>
                  </a:lnTo>
                  <a:lnTo>
                    <a:pt x="41255" y="5309"/>
                  </a:lnTo>
                  <a:lnTo>
                    <a:pt x="67564" y="0"/>
                  </a:lnTo>
                  <a:lnTo>
                    <a:pt x="1669796" y="0"/>
                  </a:lnTo>
                  <a:lnTo>
                    <a:pt x="1696104" y="5309"/>
                  </a:lnTo>
                  <a:lnTo>
                    <a:pt x="1717579" y="19789"/>
                  </a:lnTo>
                  <a:lnTo>
                    <a:pt x="1732053" y="41265"/>
                  </a:lnTo>
                  <a:lnTo>
                    <a:pt x="1737360" y="67564"/>
                  </a:lnTo>
                  <a:lnTo>
                    <a:pt x="1737360" y="337820"/>
                  </a:lnTo>
                  <a:lnTo>
                    <a:pt x="1732053" y="364118"/>
                  </a:lnTo>
                  <a:lnTo>
                    <a:pt x="1717579" y="385594"/>
                  </a:lnTo>
                  <a:lnTo>
                    <a:pt x="1696104" y="400074"/>
                  </a:lnTo>
                  <a:lnTo>
                    <a:pt x="1669796" y="405384"/>
                  </a:lnTo>
                  <a:lnTo>
                    <a:pt x="67564" y="405384"/>
                  </a:lnTo>
                  <a:lnTo>
                    <a:pt x="41255" y="400074"/>
                  </a:lnTo>
                  <a:lnTo>
                    <a:pt x="19780" y="385594"/>
                  </a:lnTo>
                  <a:lnTo>
                    <a:pt x="5306" y="364118"/>
                  </a:lnTo>
                  <a:lnTo>
                    <a:pt x="0" y="337820"/>
                  </a:lnTo>
                  <a:lnTo>
                    <a:pt x="0" y="67564"/>
                  </a:lnTo>
                  <a:close/>
                </a:path>
              </a:pathLst>
            </a:custGeom>
            <a:ln w="12700">
              <a:solidFill>
                <a:srgbClr val="000000"/>
              </a:solidFill>
              <a:prstDash val="sysDash"/>
            </a:ln>
          </p:spPr>
          <p:txBody>
            <a:bodyPr wrap="square" lIns="0" tIns="0" rIns="0" bIns="0" rtlCol="0"/>
            <a:lstStyle/>
            <a:p>
              <a:endParaRPr sz="1138"/>
            </a:p>
          </p:txBody>
        </p:sp>
      </p:grpSp>
      <p:sp>
        <p:nvSpPr>
          <p:cNvPr id="10" name="object 10"/>
          <p:cNvSpPr txBox="1"/>
          <p:nvPr/>
        </p:nvSpPr>
        <p:spPr>
          <a:xfrm>
            <a:off x="8464777" y="6042422"/>
            <a:ext cx="1245473" cy="302687"/>
          </a:xfrm>
          <a:prstGeom prst="rect">
            <a:avLst/>
          </a:prstGeom>
        </p:spPr>
        <p:txBody>
          <a:bodyPr vert="horz" wrap="square" lIns="0" tIns="2580" rIns="0" bIns="0" rtlCol="0">
            <a:spAutoFit/>
          </a:bodyPr>
          <a:lstStyle/>
          <a:p>
            <a:pPr algn="ctr">
              <a:spcBef>
                <a:spcPts val="20"/>
              </a:spcBef>
            </a:pPr>
            <a:r>
              <a:rPr sz="975" b="1" dirty="0">
                <a:solidFill>
                  <a:srgbClr val="1B2852"/>
                </a:solidFill>
                <a:latin typeface="Trebuchet MS"/>
                <a:cs typeface="Trebuchet MS"/>
              </a:rPr>
              <a:t>PP</a:t>
            </a:r>
            <a:r>
              <a:rPr sz="975" b="1" spc="-28" dirty="0">
                <a:solidFill>
                  <a:srgbClr val="1B2852"/>
                </a:solidFill>
                <a:latin typeface="Trebuchet MS"/>
                <a:cs typeface="Trebuchet MS"/>
              </a:rPr>
              <a:t> </a:t>
            </a:r>
            <a:r>
              <a:rPr sz="975" b="1" dirty="0">
                <a:solidFill>
                  <a:srgbClr val="1B2852"/>
                </a:solidFill>
                <a:latin typeface="Trebuchet MS"/>
                <a:cs typeface="Trebuchet MS"/>
              </a:rPr>
              <a:t>58</a:t>
            </a:r>
            <a:r>
              <a:rPr sz="975" b="1" spc="-16"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2023</a:t>
            </a:r>
            <a:endParaRPr sz="975" dirty="0">
              <a:latin typeface="Trebuchet MS"/>
              <a:cs typeface="Trebuchet MS"/>
            </a:endParaRPr>
          </a:p>
          <a:p>
            <a:pPr algn="ctr">
              <a:lnSpc>
                <a:spcPct val="100000"/>
              </a:lnSpc>
            </a:pPr>
            <a:r>
              <a:rPr sz="975" b="1" dirty="0">
                <a:solidFill>
                  <a:srgbClr val="1B2852"/>
                </a:solidFill>
                <a:latin typeface="Trebuchet MS"/>
                <a:cs typeface="Trebuchet MS"/>
              </a:rPr>
              <a:t>PMK</a:t>
            </a:r>
            <a:r>
              <a:rPr sz="975" b="1" spc="-28" dirty="0">
                <a:solidFill>
                  <a:srgbClr val="1B2852"/>
                </a:solidFill>
                <a:latin typeface="Trebuchet MS"/>
                <a:cs typeface="Trebuchet MS"/>
              </a:rPr>
              <a:t> </a:t>
            </a:r>
            <a:r>
              <a:rPr sz="975" b="1" dirty="0">
                <a:solidFill>
                  <a:srgbClr val="1B2852"/>
                </a:solidFill>
                <a:latin typeface="Trebuchet MS"/>
                <a:cs typeface="Trebuchet MS"/>
              </a:rPr>
              <a:t>168</a:t>
            </a:r>
            <a:r>
              <a:rPr sz="975" b="1" spc="-28"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2023</a:t>
            </a:r>
            <a:endParaRPr sz="975" dirty="0">
              <a:latin typeface="Trebuchet MS"/>
              <a:cs typeface="Trebuchet MS"/>
            </a:endParaRPr>
          </a:p>
        </p:txBody>
      </p:sp>
    </p:spTree>
    <p:extLst>
      <p:ext uri="{BB962C8B-B14F-4D97-AF65-F5344CB8AC3E}">
        <p14:creationId xmlns:p14="http://schemas.microsoft.com/office/powerpoint/2010/main" val="1037412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439589" y="4166326"/>
          <a:ext cx="8951000" cy="1166686"/>
        </p:xfrm>
        <a:graphic>
          <a:graphicData uri="http://schemas.openxmlformats.org/drawingml/2006/table">
            <a:tbl>
              <a:tblPr firstRow="1" bandRow="1">
                <a:tableStyleId>{2D5ABB26-0587-4C30-8999-92F81FD0307C}</a:tableStyleId>
              </a:tblPr>
              <a:tblGrid>
                <a:gridCol w="6456958">
                  <a:extLst>
                    <a:ext uri="{9D8B030D-6E8A-4147-A177-3AD203B41FA5}">
                      <a16:colId xmlns:a16="http://schemas.microsoft.com/office/drawing/2014/main" val="20000"/>
                    </a:ext>
                  </a:extLst>
                </a:gridCol>
                <a:gridCol w="2494042">
                  <a:extLst>
                    <a:ext uri="{9D8B030D-6E8A-4147-A177-3AD203B41FA5}">
                      <a16:colId xmlns:a16="http://schemas.microsoft.com/office/drawing/2014/main" val="20001"/>
                    </a:ext>
                  </a:extLst>
                </a:gridCol>
              </a:tblGrid>
              <a:tr h="255389">
                <a:tc>
                  <a:txBody>
                    <a:bodyPr/>
                    <a:lstStyle/>
                    <a:p>
                      <a:pPr algn="ctr">
                        <a:lnSpc>
                          <a:spcPct val="100000"/>
                        </a:lnSpc>
                        <a:spcBef>
                          <a:spcPts val="120"/>
                        </a:spcBef>
                      </a:pPr>
                      <a:r>
                        <a:rPr sz="1500" b="1" dirty="0">
                          <a:solidFill>
                            <a:srgbClr val="FFFFFF"/>
                          </a:solidFill>
                          <a:latin typeface="Trebuchet MS"/>
                          <a:cs typeface="Trebuchet MS"/>
                        </a:rPr>
                        <a:t>Penghasilan</a:t>
                      </a:r>
                      <a:r>
                        <a:rPr sz="1500" b="1" spc="-85" dirty="0">
                          <a:solidFill>
                            <a:srgbClr val="FFFFFF"/>
                          </a:solidFill>
                          <a:latin typeface="Trebuchet MS"/>
                          <a:cs typeface="Trebuchet MS"/>
                        </a:rPr>
                        <a:t> </a:t>
                      </a:r>
                      <a:r>
                        <a:rPr sz="1500" b="1" dirty="0">
                          <a:solidFill>
                            <a:srgbClr val="FFFFFF"/>
                          </a:solidFill>
                          <a:latin typeface="Trebuchet MS"/>
                          <a:cs typeface="Trebuchet MS"/>
                        </a:rPr>
                        <a:t>Bruto</a:t>
                      </a:r>
                      <a:r>
                        <a:rPr sz="1500" b="1" spc="-95" dirty="0">
                          <a:solidFill>
                            <a:srgbClr val="FFFFFF"/>
                          </a:solidFill>
                          <a:latin typeface="Trebuchet MS"/>
                          <a:cs typeface="Trebuchet MS"/>
                        </a:rPr>
                        <a:t> </a:t>
                      </a:r>
                      <a:r>
                        <a:rPr sz="1500" b="1" spc="-10" dirty="0">
                          <a:solidFill>
                            <a:srgbClr val="FFFFFF"/>
                          </a:solidFill>
                          <a:latin typeface="Trebuchet MS"/>
                          <a:cs typeface="Trebuchet MS"/>
                        </a:rPr>
                        <a:t>Harian</a:t>
                      </a:r>
                      <a:endParaRPr sz="1500">
                        <a:latin typeface="Trebuchet MS"/>
                        <a:cs typeface="Trebuchet MS"/>
                      </a:endParaRPr>
                    </a:p>
                  </a:txBody>
                  <a:tcPr marL="0" marR="0" marT="12383"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6F2F9F"/>
                    </a:solidFill>
                  </a:tcPr>
                </a:tc>
                <a:tc>
                  <a:txBody>
                    <a:bodyPr/>
                    <a:lstStyle/>
                    <a:p>
                      <a:pPr marL="944244">
                        <a:lnSpc>
                          <a:spcPct val="100000"/>
                        </a:lnSpc>
                        <a:spcBef>
                          <a:spcPts val="120"/>
                        </a:spcBef>
                      </a:pPr>
                      <a:r>
                        <a:rPr sz="1500" b="1" dirty="0">
                          <a:solidFill>
                            <a:srgbClr val="FFFFFF"/>
                          </a:solidFill>
                          <a:latin typeface="Trebuchet MS"/>
                          <a:cs typeface="Trebuchet MS"/>
                        </a:rPr>
                        <a:t>TER</a:t>
                      </a:r>
                      <a:r>
                        <a:rPr sz="1500" b="1" spc="-40" dirty="0">
                          <a:solidFill>
                            <a:srgbClr val="FFFFFF"/>
                          </a:solidFill>
                          <a:latin typeface="Trebuchet MS"/>
                          <a:cs typeface="Trebuchet MS"/>
                        </a:rPr>
                        <a:t> </a:t>
                      </a:r>
                      <a:r>
                        <a:rPr sz="1500" b="1" spc="-10" dirty="0">
                          <a:solidFill>
                            <a:srgbClr val="FFFFFF"/>
                          </a:solidFill>
                          <a:latin typeface="Trebuchet MS"/>
                          <a:cs typeface="Trebuchet MS"/>
                        </a:rPr>
                        <a:t>Harian</a:t>
                      </a:r>
                      <a:endParaRPr sz="1500">
                        <a:latin typeface="Trebuchet MS"/>
                        <a:cs typeface="Trebuchet MS"/>
                      </a:endParaRPr>
                    </a:p>
                  </a:txBody>
                  <a:tcPr marL="0" marR="0" marT="12383"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6F2F9F"/>
                    </a:solidFill>
                  </a:tcPr>
                </a:tc>
                <a:extLst>
                  <a:ext uri="{0D108BD9-81ED-4DB2-BD59-A6C34878D82A}">
                    <a16:rowId xmlns:a16="http://schemas.microsoft.com/office/drawing/2014/main" val="10000"/>
                  </a:ext>
                </a:extLst>
              </a:tr>
              <a:tr h="352385">
                <a:tc>
                  <a:txBody>
                    <a:bodyPr/>
                    <a:lstStyle/>
                    <a:p>
                      <a:pPr marL="68580">
                        <a:lnSpc>
                          <a:spcPct val="100000"/>
                        </a:lnSpc>
                        <a:spcBef>
                          <a:spcPts val="590"/>
                        </a:spcBef>
                      </a:pPr>
                      <a:r>
                        <a:rPr sz="1500" dirty="0">
                          <a:solidFill>
                            <a:srgbClr val="001F5F"/>
                          </a:solidFill>
                          <a:latin typeface="Trebuchet MS"/>
                          <a:cs typeface="Trebuchet MS"/>
                        </a:rPr>
                        <a:t>PTKP</a:t>
                      </a:r>
                      <a:r>
                        <a:rPr sz="1500" spc="-45" dirty="0">
                          <a:solidFill>
                            <a:srgbClr val="001F5F"/>
                          </a:solidFill>
                          <a:latin typeface="Trebuchet MS"/>
                          <a:cs typeface="Trebuchet MS"/>
                        </a:rPr>
                        <a:t> </a:t>
                      </a:r>
                      <a:r>
                        <a:rPr sz="1500" dirty="0">
                          <a:solidFill>
                            <a:srgbClr val="001F5F"/>
                          </a:solidFill>
                          <a:latin typeface="Trebuchet MS"/>
                          <a:cs typeface="Trebuchet MS"/>
                        </a:rPr>
                        <a:t>:</a:t>
                      </a:r>
                      <a:r>
                        <a:rPr sz="1500" spc="-35" dirty="0">
                          <a:solidFill>
                            <a:srgbClr val="001F5F"/>
                          </a:solidFill>
                          <a:latin typeface="Trebuchet MS"/>
                          <a:cs typeface="Trebuchet MS"/>
                        </a:rPr>
                        <a:t> </a:t>
                      </a:r>
                      <a:r>
                        <a:rPr sz="1500" dirty="0">
                          <a:solidFill>
                            <a:srgbClr val="001F5F"/>
                          </a:solidFill>
                          <a:latin typeface="Trebuchet MS"/>
                          <a:cs typeface="Trebuchet MS"/>
                        </a:rPr>
                        <a:t>TK/0</a:t>
                      </a:r>
                      <a:r>
                        <a:rPr sz="1500" spc="-20" dirty="0">
                          <a:solidFill>
                            <a:srgbClr val="001F5F"/>
                          </a:solidFill>
                          <a:latin typeface="Trebuchet MS"/>
                          <a:cs typeface="Trebuchet MS"/>
                        </a:rPr>
                        <a:t> </a:t>
                      </a:r>
                      <a:r>
                        <a:rPr sz="1500" b="1" dirty="0">
                          <a:solidFill>
                            <a:srgbClr val="001F5F"/>
                          </a:solidFill>
                          <a:latin typeface="Trebuchet MS"/>
                          <a:cs typeface="Trebuchet MS"/>
                        </a:rPr>
                        <a:t>(54</a:t>
                      </a:r>
                      <a:r>
                        <a:rPr sz="1500" b="1" spc="-30" dirty="0">
                          <a:solidFill>
                            <a:srgbClr val="001F5F"/>
                          </a:solidFill>
                          <a:latin typeface="Trebuchet MS"/>
                          <a:cs typeface="Trebuchet MS"/>
                        </a:rPr>
                        <a:t> </a:t>
                      </a:r>
                      <a:r>
                        <a:rPr sz="1500" b="1" dirty="0">
                          <a:solidFill>
                            <a:srgbClr val="001F5F"/>
                          </a:solidFill>
                          <a:latin typeface="Trebuchet MS"/>
                          <a:cs typeface="Trebuchet MS"/>
                        </a:rPr>
                        <a:t>juta)</a:t>
                      </a:r>
                      <a:r>
                        <a:rPr sz="1500" dirty="0">
                          <a:solidFill>
                            <a:srgbClr val="001F5F"/>
                          </a:solidFill>
                          <a:latin typeface="Trebuchet MS"/>
                          <a:cs typeface="Trebuchet MS"/>
                        </a:rPr>
                        <a:t>;</a:t>
                      </a:r>
                      <a:r>
                        <a:rPr sz="1500" spc="-35" dirty="0">
                          <a:solidFill>
                            <a:srgbClr val="001F5F"/>
                          </a:solidFill>
                          <a:latin typeface="Trebuchet MS"/>
                          <a:cs typeface="Trebuchet MS"/>
                        </a:rPr>
                        <a:t> </a:t>
                      </a:r>
                      <a:r>
                        <a:rPr sz="1500" dirty="0">
                          <a:solidFill>
                            <a:srgbClr val="001F5F"/>
                          </a:solidFill>
                          <a:latin typeface="Trebuchet MS"/>
                          <a:cs typeface="Trebuchet MS"/>
                        </a:rPr>
                        <a:t>TK/1</a:t>
                      </a:r>
                      <a:r>
                        <a:rPr sz="1500" spc="-20" dirty="0">
                          <a:solidFill>
                            <a:srgbClr val="001F5F"/>
                          </a:solidFill>
                          <a:latin typeface="Trebuchet MS"/>
                          <a:cs typeface="Trebuchet MS"/>
                        </a:rPr>
                        <a:t> </a:t>
                      </a:r>
                      <a:r>
                        <a:rPr sz="1500" dirty="0">
                          <a:solidFill>
                            <a:srgbClr val="001F5F"/>
                          </a:solidFill>
                          <a:latin typeface="Trebuchet MS"/>
                          <a:cs typeface="Trebuchet MS"/>
                        </a:rPr>
                        <a:t>&amp;</a:t>
                      </a:r>
                      <a:r>
                        <a:rPr sz="1500" spc="-30" dirty="0">
                          <a:solidFill>
                            <a:srgbClr val="001F5F"/>
                          </a:solidFill>
                          <a:latin typeface="Trebuchet MS"/>
                          <a:cs typeface="Trebuchet MS"/>
                        </a:rPr>
                        <a:t> </a:t>
                      </a:r>
                      <a:r>
                        <a:rPr sz="1500" dirty="0">
                          <a:solidFill>
                            <a:srgbClr val="001F5F"/>
                          </a:solidFill>
                          <a:latin typeface="Trebuchet MS"/>
                          <a:cs typeface="Trebuchet MS"/>
                        </a:rPr>
                        <a:t>K/0</a:t>
                      </a:r>
                      <a:r>
                        <a:rPr sz="1500" spc="-20" dirty="0">
                          <a:solidFill>
                            <a:srgbClr val="001F5F"/>
                          </a:solidFill>
                          <a:latin typeface="Trebuchet MS"/>
                          <a:cs typeface="Trebuchet MS"/>
                        </a:rPr>
                        <a:t> </a:t>
                      </a:r>
                      <a:r>
                        <a:rPr sz="1500" dirty="0">
                          <a:solidFill>
                            <a:srgbClr val="001F5F"/>
                          </a:solidFill>
                          <a:latin typeface="Trebuchet MS"/>
                          <a:cs typeface="Trebuchet MS"/>
                        </a:rPr>
                        <a:t>(</a:t>
                      </a:r>
                      <a:r>
                        <a:rPr sz="1500" b="1" dirty="0">
                          <a:solidFill>
                            <a:srgbClr val="001F5F"/>
                          </a:solidFill>
                          <a:latin typeface="Trebuchet MS"/>
                          <a:cs typeface="Trebuchet MS"/>
                        </a:rPr>
                        <a:t>58,5</a:t>
                      </a:r>
                      <a:r>
                        <a:rPr sz="1500" b="1" spc="-55" dirty="0">
                          <a:solidFill>
                            <a:srgbClr val="001F5F"/>
                          </a:solidFill>
                          <a:latin typeface="Trebuchet MS"/>
                          <a:cs typeface="Trebuchet MS"/>
                        </a:rPr>
                        <a:t> </a:t>
                      </a:r>
                      <a:r>
                        <a:rPr sz="1500" b="1" spc="-10" dirty="0">
                          <a:solidFill>
                            <a:srgbClr val="001F5F"/>
                          </a:solidFill>
                          <a:latin typeface="Trebuchet MS"/>
                          <a:cs typeface="Trebuchet MS"/>
                        </a:rPr>
                        <a:t>juta</a:t>
                      </a:r>
                      <a:r>
                        <a:rPr sz="1500" spc="-10" dirty="0">
                          <a:solidFill>
                            <a:srgbClr val="001F5F"/>
                          </a:solidFill>
                          <a:latin typeface="Trebuchet MS"/>
                          <a:cs typeface="Trebuchet MS"/>
                        </a:rPr>
                        <a:t>)</a:t>
                      </a:r>
                      <a:endParaRPr sz="1500">
                        <a:latin typeface="Trebuchet MS"/>
                        <a:cs typeface="Trebuchet MS"/>
                      </a:endParaRPr>
                    </a:p>
                  </a:txBody>
                  <a:tcPr marL="0" marR="0" marT="60881"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ts val="2120"/>
                        </a:lnSpc>
                      </a:pPr>
                      <a:r>
                        <a:rPr sz="1500" dirty="0">
                          <a:solidFill>
                            <a:srgbClr val="001F5F"/>
                          </a:solidFill>
                          <a:latin typeface="Trebuchet MS"/>
                          <a:cs typeface="Trebuchet MS"/>
                        </a:rPr>
                        <a:t>0%</a:t>
                      </a:r>
                      <a:r>
                        <a:rPr sz="1500" spc="-15" dirty="0">
                          <a:solidFill>
                            <a:srgbClr val="001F5F"/>
                          </a:solidFill>
                          <a:latin typeface="Trebuchet MS"/>
                          <a:cs typeface="Trebuchet MS"/>
                        </a:rPr>
                        <a:t> </a:t>
                      </a:r>
                      <a:r>
                        <a:rPr sz="1500" dirty="0">
                          <a:solidFill>
                            <a:srgbClr val="001F5F"/>
                          </a:solidFill>
                          <a:latin typeface="Trebuchet MS"/>
                          <a:cs typeface="Trebuchet MS"/>
                        </a:rPr>
                        <a:t>x</a:t>
                      </a:r>
                      <a:r>
                        <a:rPr sz="1500" spc="-25" dirty="0">
                          <a:solidFill>
                            <a:srgbClr val="001F5F"/>
                          </a:solidFill>
                          <a:latin typeface="Trebuchet MS"/>
                          <a:cs typeface="Trebuchet MS"/>
                        </a:rPr>
                        <a:t> </a:t>
                      </a:r>
                      <a:r>
                        <a:rPr sz="1500" dirty="0">
                          <a:solidFill>
                            <a:srgbClr val="001F5F"/>
                          </a:solidFill>
                          <a:latin typeface="Trebuchet MS"/>
                          <a:cs typeface="Trebuchet MS"/>
                        </a:rPr>
                        <a:t>Ph</a:t>
                      </a:r>
                      <a:r>
                        <a:rPr sz="1500" spc="-10" dirty="0">
                          <a:solidFill>
                            <a:srgbClr val="001F5F"/>
                          </a:solidFill>
                          <a:latin typeface="Trebuchet MS"/>
                          <a:cs typeface="Trebuchet MS"/>
                        </a:rPr>
                        <a:t> </a:t>
                      </a:r>
                      <a:r>
                        <a:rPr sz="1500" dirty="0">
                          <a:solidFill>
                            <a:srgbClr val="001F5F"/>
                          </a:solidFill>
                          <a:latin typeface="Trebuchet MS"/>
                          <a:cs typeface="Trebuchet MS"/>
                        </a:rPr>
                        <a:t>Bruto</a:t>
                      </a:r>
                      <a:r>
                        <a:rPr sz="1500" spc="-20" dirty="0">
                          <a:solidFill>
                            <a:srgbClr val="001F5F"/>
                          </a:solidFill>
                          <a:latin typeface="Trebuchet MS"/>
                          <a:cs typeface="Trebuchet MS"/>
                        </a:rPr>
                        <a:t> </a:t>
                      </a:r>
                      <a:r>
                        <a:rPr sz="1500" spc="-10" dirty="0">
                          <a:solidFill>
                            <a:srgbClr val="001F5F"/>
                          </a:solidFill>
                          <a:latin typeface="Trebuchet MS"/>
                          <a:cs typeface="Trebuchet MS"/>
                        </a:rPr>
                        <a:t>Harian</a:t>
                      </a:r>
                      <a:endParaRPr sz="1500">
                        <a:latin typeface="Trebuchet MS"/>
                        <a:cs typeface="Trebuchet MS"/>
                      </a:endParaRPr>
                    </a:p>
                    <a:p>
                      <a:pPr marL="635" algn="ctr">
                        <a:lnSpc>
                          <a:spcPts val="1180"/>
                        </a:lnSpc>
                        <a:spcBef>
                          <a:spcPts val="20"/>
                        </a:spcBef>
                      </a:pPr>
                      <a:r>
                        <a:rPr sz="900" dirty="0">
                          <a:solidFill>
                            <a:srgbClr val="C00000"/>
                          </a:solidFill>
                          <a:latin typeface="Trebuchet MS"/>
                          <a:cs typeface="Trebuchet MS"/>
                        </a:rPr>
                        <a:t>(sd</a:t>
                      </a:r>
                      <a:r>
                        <a:rPr sz="900" spc="-10" dirty="0">
                          <a:solidFill>
                            <a:srgbClr val="C00000"/>
                          </a:solidFill>
                          <a:latin typeface="Trebuchet MS"/>
                          <a:cs typeface="Trebuchet MS"/>
                        </a:rPr>
                        <a:t> Rp450.000)</a:t>
                      </a:r>
                      <a:endParaRPr sz="900">
                        <a:latin typeface="Trebuchet MS"/>
                        <a:cs typeface="Trebuchet MS"/>
                      </a:endParaRPr>
                    </a:p>
                  </a:txBody>
                  <a:tcPr marL="0" marR="0" marT="0"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504071">
                <a:tc>
                  <a:txBody>
                    <a:bodyPr/>
                    <a:lstStyle/>
                    <a:p>
                      <a:pPr marL="68580">
                        <a:lnSpc>
                          <a:spcPct val="100000"/>
                        </a:lnSpc>
                        <a:spcBef>
                          <a:spcPts val="1325"/>
                        </a:spcBef>
                      </a:pPr>
                      <a:r>
                        <a:rPr sz="1500" dirty="0">
                          <a:solidFill>
                            <a:srgbClr val="1F3863"/>
                          </a:solidFill>
                          <a:latin typeface="Trebuchet MS"/>
                          <a:cs typeface="Trebuchet MS"/>
                        </a:rPr>
                        <a:t>PTKP</a:t>
                      </a:r>
                      <a:r>
                        <a:rPr sz="1500" spc="-65" dirty="0">
                          <a:solidFill>
                            <a:srgbClr val="1F3863"/>
                          </a:solidFill>
                          <a:latin typeface="Trebuchet MS"/>
                          <a:cs typeface="Trebuchet MS"/>
                        </a:rPr>
                        <a:t> </a:t>
                      </a:r>
                      <a:r>
                        <a:rPr sz="1500" dirty="0">
                          <a:solidFill>
                            <a:srgbClr val="1F3863"/>
                          </a:solidFill>
                          <a:latin typeface="Trebuchet MS"/>
                          <a:cs typeface="Trebuchet MS"/>
                        </a:rPr>
                        <a:t>:</a:t>
                      </a:r>
                      <a:r>
                        <a:rPr sz="1500" spc="-65" dirty="0">
                          <a:solidFill>
                            <a:srgbClr val="1F3863"/>
                          </a:solidFill>
                          <a:latin typeface="Trebuchet MS"/>
                          <a:cs typeface="Trebuchet MS"/>
                        </a:rPr>
                        <a:t> </a:t>
                      </a:r>
                      <a:r>
                        <a:rPr sz="1500" dirty="0">
                          <a:solidFill>
                            <a:srgbClr val="1F3863"/>
                          </a:solidFill>
                          <a:latin typeface="Trebuchet MS"/>
                          <a:cs typeface="Trebuchet MS"/>
                        </a:rPr>
                        <a:t>TK/2</a:t>
                      </a:r>
                      <a:r>
                        <a:rPr sz="1500" spc="-20" dirty="0">
                          <a:solidFill>
                            <a:srgbClr val="1F3863"/>
                          </a:solidFill>
                          <a:latin typeface="Trebuchet MS"/>
                          <a:cs typeface="Trebuchet MS"/>
                        </a:rPr>
                        <a:t> </a:t>
                      </a:r>
                      <a:r>
                        <a:rPr sz="1500" dirty="0">
                          <a:solidFill>
                            <a:srgbClr val="1F3863"/>
                          </a:solidFill>
                          <a:latin typeface="Trebuchet MS"/>
                          <a:cs typeface="Trebuchet MS"/>
                        </a:rPr>
                        <a:t>&amp;</a:t>
                      </a:r>
                      <a:r>
                        <a:rPr sz="1500" spc="-30" dirty="0">
                          <a:solidFill>
                            <a:srgbClr val="1F3863"/>
                          </a:solidFill>
                          <a:latin typeface="Trebuchet MS"/>
                          <a:cs typeface="Trebuchet MS"/>
                        </a:rPr>
                        <a:t> </a:t>
                      </a:r>
                      <a:r>
                        <a:rPr sz="1500" dirty="0">
                          <a:solidFill>
                            <a:srgbClr val="1F3863"/>
                          </a:solidFill>
                          <a:latin typeface="Trebuchet MS"/>
                          <a:cs typeface="Trebuchet MS"/>
                        </a:rPr>
                        <a:t>K/1</a:t>
                      </a:r>
                      <a:r>
                        <a:rPr sz="1500" spc="-20" dirty="0">
                          <a:solidFill>
                            <a:srgbClr val="1F3863"/>
                          </a:solidFill>
                          <a:latin typeface="Trebuchet MS"/>
                          <a:cs typeface="Trebuchet MS"/>
                        </a:rPr>
                        <a:t> </a:t>
                      </a:r>
                      <a:r>
                        <a:rPr sz="1500" b="1" dirty="0">
                          <a:solidFill>
                            <a:srgbClr val="1F3863"/>
                          </a:solidFill>
                          <a:latin typeface="Trebuchet MS"/>
                          <a:cs typeface="Trebuchet MS"/>
                        </a:rPr>
                        <a:t>(63</a:t>
                      </a:r>
                      <a:r>
                        <a:rPr sz="1500" b="1" spc="-40" dirty="0">
                          <a:solidFill>
                            <a:srgbClr val="1F3863"/>
                          </a:solidFill>
                          <a:latin typeface="Trebuchet MS"/>
                          <a:cs typeface="Trebuchet MS"/>
                        </a:rPr>
                        <a:t> </a:t>
                      </a:r>
                      <a:r>
                        <a:rPr sz="1500" b="1" dirty="0">
                          <a:solidFill>
                            <a:srgbClr val="1F3863"/>
                          </a:solidFill>
                          <a:latin typeface="Trebuchet MS"/>
                          <a:cs typeface="Trebuchet MS"/>
                        </a:rPr>
                        <a:t>juta)</a:t>
                      </a:r>
                      <a:r>
                        <a:rPr sz="1500" dirty="0">
                          <a:solidFill>
                            <a:srgbClr val="1F3863"/>
                          </a:solidFill>
                          <a:latin typeface="Trebuchet MS"/>
                          <a:cs typeface="Trebuchet MS"/>
                        </a:rPr>
                        <a:t>;</a:t>
                      </a:r>
                      <a:r>
                        <a:rPr sz="1500" spc="-55" dirty="0">
                          <a:solidFill>
                            <a:srgbClr val="1F3863"/>
                          </a:solidFill>
                          <a:latin typeface="Trebuchet MS"/>
                          <a:cs typeface="Trebuchet MS"/>
                        </a:rPr>
                        <a:t> </a:t>
                      </a:r>
                      <a:r>
                        <a:rPr sz="1500" dirty="0">
                          <a:solidFill>
                            <a:srgbClr val="1F3863"/>
                          </a:solidFill>
                          <a:latin typeface="Trebuchet MS"/>
                          <a:cs typeface="Trebuchet MS"/>
                        </a:rPr>
                        <a:t>TK/3</a:t>
                      </a:r>
                      <a:r>
                        <a:rPr sz="1500" spc="-15" dirty="0">
                          <a:solidFill>
                            <a:srgbClr val="1F3863"/>
                          </a:solidFill>
                          <a:latin typeface="Trebuchet MS"/>
                          <a:cs typeface="Trebuchet MS"/>
                        </a:rPr>
                        <a:t> </a:t>
                      </a:r>
                      <a:r>
                        <a:rPr sz="1500" dirty="0">
                          <a:solidFill>
                            <a:srgbClr val="1F3863"/>
                          </a:solidFill>
                          <a:latin typeface="Trebuchet MS"/>
                          <a:cs typeface="Trebuchet MS"/>
                        </a:rPr>
                        <a:t>&amp;</a:t>
                      </a:r>
                      <a:r>
                        <a:rPr sz="1500" spc="-35" dirty="0">
                          <a:solidFill>
                            <a:srgbClr val="1F3863"/>
                          </a:solidFill>
                          <a:latin typeface="Trebuchet MS"/>
                          <a:cs typeface="Trebuchet MS"/>
                        </a:rPr>
                        <a:t> </a:t>
                      </a:r>
                      <a:r>
                        <a:rPr sz="1500" dirty="0">
                          <a:solidFill>
                            <a:srgbClr val="1F3863"/>
                          </a:solidFill>
                          <a:latin typeface="Trebuchet MS"/>
                          <a:cs typeface="Trebuchet MS"/>
                        </a:rPr>
                        <a:t>K/2</a:t>
                      </a:r>
                      <a:r>
                        <a:rPr sz="1500" spc="-25" dirty="0">
                          <a:solidFill>
                            <a:srgbClr val="1F3863"/>
                          </a:solidFill>
                          <a:latin typeface="Trebuchet MS"/>
                          <a:cs typeface="Trebuchet MS"/>
                        </a:rPr>
                        <a:t> </a:t>
                      </a:r>
                      <a:r>
                        <a:rPr sz="1500" b="1" dirty="0">
                          <a:solidFill>
                            <a:srgbClr val="1F3863"/>
                          </a:solidFill>
                          <a:latin typeface="Trebuchet MS"/>
                          <a:cs typeface="Trebuchet MS"/>
                        </a:rPr>
                        <a:t>(67,5</a:t>
                      </a:r>
                      <a:r>
                        <a:rPr sz="1500" b="1" spc="-40" dirty="0">
                          <a:solidFill>
                            <a:srgbClr val="1F3863"/>
                          </a:solidFill>
                          <a:latin typeface="Trebuchet MS"/>
                          <a:cs typeface="Trebuchet MS"/>
                        </a:rPr>
                        <a:t> </a:t>
                      </a:r>
                      <a:r>
                        <a:rPr sz="1500" b="1" spc="-10" dirty="0">
                          <a:solidFill>
                            <a:srgbClr val="1F3863"/>
                          </a:solidFill>
                          <a:latin typeface="Trebuchet MS"/>
                          <a:cs typeface="Trebuchet MS"/>
                        </a:rPr>
                        <a:t>juta)</a:t>
                      </a:r>
                      <a:endParaRPr sz="1500">
                        <a:latin typeface="Trebuchet MS"/>
                        <a:cs typeface="Trebuchet MS"/>
                      </a:endParaRPr>
                    </a:p>
                  </a:txBody>
                  <a:tcPr marL="0" marR="0" marT="136723"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algn="ctr">
                        <a:lnSpc>
                          <a:spcPct val="100000"/>
                        </a:lnSpc>
                        <a:spcBef>
                          <a:spcPts val="244"/>
                        </a:spcBef>
                      </a:pPr>
                      <a:r>
                        <a:rPr sz="1500" dirty="0">
                          <a:solidFill>
                            <a:srgbClr val="001F5F"/>
                          </a:solidFill>
                          <a:latin typeface="Trebuchet MS"/>
                          <a:cs typeface="Trebuchet MS"/>
                        </a:rPr>
                        <a:t>0,5%</a:t>
                      </a:r>
                      <a:r>
                        <a:rPr sz="1500" spc="-25" dirty="0">
                          <a:solidFill>
                            <a:srgbClr val="001F5F"/>
                          </a:solidFill>
                          <a:latin typeface="Trebuchet MS"/>
                          <a:cs typeface="Trebuchet MS"/>
                        </a:rPr>
                        <a:t> </a:t>
                      </a:r>
                      <a:r>
                        <a:rPr sz="1500" dirty="0">
                          <a:solidFill>
                            <a:srgbClr val="001F5F"/>
                          </a:solidFill>
                          <a:latin typeface="Trebuchet MS"/>
                          <a:cs typeface="Trebuchet MS"/>
                        </a:rPr>
                        <a:t>x</a:t>
                      </a:r>
                      <a:r>
                        <a:rPr sz="1500" spc="-20" dirty="0">
                          <a:solidFill>
                            <a:srgbClr val="001F5F"/>
                          </a:solidFill>
                          <a:latin typeface="Trebuchet MS"/>
                          <a:cs typeface="Trebuchet MS"/>
                        </a:rPr>
                        <a:t> </a:t>
                      </a:r>
                      <a:r>
                        <a:rPr sz="1500" dirty="0">
                          <a:solidFill>
                            <a:srgbClr val="001F5F"/>
                          </a:solidFill>
                          <a:latin typeface="Trebuchet MS"/>
                          <a:cs typeface="Trebuchet MS"/>
                        </a:rPr>
                        <a:t>Ph</a:t>
                      </a:r>
                      <a:r>
                        <a:rPr sz="1500" spc="-30" dirty="0">
                          <a:solidFill>
                            <a:srgbClr val="001F5F"/>
                          </a:solidFill>
                          <a:latin typeface="Trebuchet MS"/>
                          <a:cs typeface="Trebuchet MS"/>
                        </a:rPr>
                        <a:t> </a:t>
                      </a:r>
                      <a:r>
                        <a:rPr sz="1500" dirty="0">
                          <a:solidFill>
                            <a:srgbClr val="001F5F"/>
                          </a:solidFill>
                          <a:latin typeface="Trebuchet MS"/>
                          <a:cs typeface="Trebuchet MS"/>
                        </a:rPr>
                        <a:t>Bruto</a:t>
                      </a:r>
                      <a:r>
                        <a:rPr sz="1500" spc="-25" dirty="0">
                          <a:solidFill>
                            <a:srgbClr val="001F5F"/>
                          </a:solidFill>
                          <a:latin typeface="Trebuchet MS"/>
                          <a:cs typeface="Trebuchet MS"/>
                        </a:rPr>
                        <a:t> </a:t>
                      </a:r>
                      <a:r>
                        <a:rPr sz="1500" spc="-10" dirty="0">
                          <a:solidFill>
                            <a:srgbClr val="001F5F"/>
                          </a:solidFill>
                          <a:latin typeface="Trebuchet MS"/>
                          <a:cs typeface="Trebuchet MS"/>
                        </a:rPr>
                        <a:t>Harian</a:t>
                      </a:r>
                      <a:endParaRPr sz="1500">
                        <a:latin typeface="Trebuchet MS"/>
                        <a:cs typeface="Trebuchet MS"/>
                      </a:endParaRPr>
                    </a:p>
                    <a:p>
                      <a:pPr marL="1270" algn="ctr">
                        <a:lnSpc>
                          <a:spcPct val="100000"/>
                        </a:lnSpc>
                        <a:spcBef>
                          <a:spcPts val="750"/>
                        </a:spcBef>
                      </a:pPr>
                      <a:r>
                        <a:rPr sz="900" dirty="0">
                          <a:solidFill>
                            <a:srgbClr val="006FC0"/>
                          </a:solidFill>
                          <a:latin typeface="Trebuchet MS"/>
                          <a:cs typeface="Trebuchet MS"/>
                        </a:rPr>
                        <a:t>(Diatas</a:t>
                      </a:r>
                      <a:r>
                        <a:rPr sz="900" spc="-40" dirty="0">
                          <a:solidFill>
                            <a:srgbClr val="006FC0"/>
                          </a:solidFill>
                          <a:latin typeface="Trebuchet MS"/>
                          <a:cs typeface="Trebuchet MS"/>
                        </a:rPr>
                        <a:t> </a:t>
                      </a:r>
                      <a:r>
                        <a:rPr sz="900" dirty="0">
                          <a:solidFill>
                            <a:srgbClr val="006FC0"/>
                          </a:solidFill>
                          <a:latin typeface="Trebuchet MS"/>
                          <a:cs typeface="Trebuchet MS"/>
                        </a:rPr>
                        <a:t>Rp450.000</a:t>
                      </a:r>
                      <a:r>
                        <a:rPr sz="900" spc="-45" dirty="0">
                          <a:solidFill>
                            <a:srgbClr val="006FC0"/>
                          </a:solidFill>
                          <a:latin typeface="Trebuchet MS"/>
                          <a:cs typeface="Trebuchet MS"/>
                        </a:rPr>
                        <a:t> </a:t>
                      </a:r>
                      <a:r>
                        <a:rPr sz="900" dirty="0">
                          <a:solidFill>
                            <a:srgbClr val="006FC0"/>
                          </a:solidFill>
                          <a:latin typeface="Trebuchet MS"/>
                          <a:cs typeface="Trebuchet MS"/>
                        </a:rPr>
                        <a:t>sd</a:t>
                      </a:r>
                      <a:r>
                        <a:rPr sz="900" spc="-30" dirty="0">
                          <a:solidFill>
                            <a:srgbClr val="006FC0"/>
                          </a:solidFill>
                          <a:latin typeface="Trebuchet MS"/>
                          <a:cs typeface="Trebuchet MS"/>
                        </a:rPr>
                        <a:t> </a:t>
                      </a:r>
                      <a:r>
                        <a:rPr sz="900" spc="-10" dirty="0">
                          <a:solidFill>
                            <a:srgbClr val="006FC0"/>
                          </a:solidFill>
                          <a:latin typeface="Trebuchet MS"/>
                          <a:cs typeface="Trebuchet MS"/>
                        </a:rPr>
                        <a:t>Rp2.500.000)</a:t>
                      </a:r>
                      <a:endParaRPr sz="900">
                        <a:latin typeface="Trebuchet MS"/>
                        <a:cs typeface="Trebuchet MS"/>
                      </a:endParaRPr>
                    </a:p>
                  </a:txBody>
                  <a:tcPr marL="0" marR="0" marT="25280"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3" name="object 3"/>
          <p:cNvSpPr txBox="1">
            <a:spLocks noGrp="1"/>
          </p:cNvSpPr>
          <p:nvPr>
            <p:ph type="title"/>
          </p:nvPr>
        </p:nvSpPr>
        <p:spPr>
          <a:xfrm>
            <a:off x="716039" y="772703"/>
            <a:ext cx="8474789" cy="1376940"/>
          </a:xfrm>
          <a:prstGeom prst="rect">
            <a:avLst/>
          </a:prstGeom>
        </p:spPr>
        <p:txBody>
          <a:bodyPr spcFirstLastPara="1" vert="horz" wrap="square" lIns="0" tIns="9803" rIns="0" bIns="0" rtlCol="0" anchor="ctr" anchorCtr="0">
            <a:spAutoFit/>
          </a:bodyPr>
          <a:lstStyle/>
          <a:p>
            <a:pPr marL="10319">
              <a:spcBef>
                <a:spcPts val="77"/>
              </a:spcBef>
            </a:pPr>
            <a:r>
              <a:rPr spc="-45" dirty="0">
                <a:solidFill>
                  <a:srgbClr val="000000"/>
                </a:solidFill>
              </a:rPr>
              <a:t>Tarif</a:t>
            </a:r>
            <a:r>
              <a:rPr spc="-142" dirty="0">
                <a:solidFill>
                  <a:srgbClr val="000000"/>
                </a:solidFill>
              </a:rPr>
              <a:t> </a:t>
            </a:r>
            <a:r>
              <a:rPr spc="-16" dirty="0">
                <a:solidFill>
                  <a:srgbClr val="000000"/>
                </a:solidFill>
              </a:rPr>
              <a:t>Pemotongan</a:t>
            </a:r>
            <a:r>
              <a:rPr spc="-114" dirty="0">
                <a:solidFill>
                  <a:srgbClr val="000000"/>
                </a:solidFill>
              </a:rPr>
              <a:t> </a:t>
            </a:r>
            <a:r>
              <a:rPr dirty="0">
                <a:solidFill>
                  <a:srgbClr val="000000"/>
                </a:solidFill>
              </a:rPr>
              <a:t>PPh</a:t>
            </a:r>
            <a:r>
              <a:rPr spc="-130" dirty="0">
                <a:solidFill>
                  <a:srgbClr val="000000"/>
                </a:solidFill>
              </a:rPr>
              <a:t> </a:t>
            </a:r>
            <a:r>
              <a:rPr dirty="0">
                <a:solidFill>
                  <a:srgbClr val="000000"/>
                </a:solidFill>
              </a:rPr>
              <a:t>Pasal</a:t>
            </a:r>
            <a:r>
              <a:rPr spc="-146" dirty="0">
                <a:solidFill>
                  <a:srgbClr val="000000"/>
                </a:solidFill>
              </a:rPr>
              <a:t> </a:t>
            </a:r>
            <a:r>
              <a:rPr dirty="0">
                <a:solidFill>
                  <a:srgbClr val="000000"/>
                </a:solidFill>
              </a:rPr>
              <a:t>21</a:t>
            </a:r>
            <a:r>
              <a:rPr spc="-138" dirty="0">
                <a:solidFill>
                  <a:srgbClr val="000000"/>
                </a:solidFill>
              </a:rPr>
              <a:t> </a:t>
            </a:r>
            <a:r>
              <a:rPr dirty="0">
                <a:solidFill>
                  <a:srgbClr val="000000"/>
                </a:solidFill>
              </a:rPr>
              <a:t>(</a:t>
            </a:r>
            <a:r>
              <a:rPr dirty="0">
                <a:solidFill>
                  <a:srgbClr val="006FC0"/>
                </a:solidFill>
              </a:rPr>
              <a:t>Tidak</a:t>
            </a:r>
            <a:r>
              <a:rPr spc="-142" dirty="0">
                <a:solidFill>
                  <a:srgbClr val="006FC0"/>
                </a:solidFill>
              </a:rPr>
              <a:t> </a:t>
            </a:r>
            <a:r>
              <a:rPr spc="-8" dirty="0">
                <a:solidFill>
                  <a:srgbClr val="006FC0"/>
                </a:solidFill>
              </a:rPr>
              <a:t>Final</a:t>
            </a:r>
            <a:r>
              <a:rPr spc="-8" dirty="0">
                <a:solidFill>
                  <a:srgbClr val="000000"/>
                </a:solidFill>
              </a:rPr>
              <a:t>)</a:t>
            </a:r>
          </a:p>
        </p:txBody>
      </p:sp>
      <p:graphicFrame>
        <p:nvGraphicFramePr>
          <p:cNvPr id="4" name="object 4"/>
          <p:cNvGraphicFramePr>
            <a:graphicFrameLocks noGrp="1"/>
          </p:cNvGraphicFramePr>
          <p:nvPr/>
        </p:nvGraphicFramePr>
        <p:xfrm>
          <a:off x="439589" y="2044481"/>
          <a:ext cx="8951000" cy="1162922"/>
        </p:xfrm>
        <a:graphic>
          <a:graphicData uri="http://schemas.openxmlformats.org/drawingml/2006/table">
            <a:tbl>
              <a:tblPr firstRow="1" bandRow="1">
                <a:tableStyleId>{2D5ABB26-0587-4C30-8999-92F81FD0307C}</a:tableStyleId>
              </a:tblPr>
              <a:tblGrid>
                <a:gridCol w="6456958">
                  <a:extLst>
                    <a:ext uri="{9D8B030D-6E8A-4147-A177-3AD203B41FA5}">
                      <a16:colId xmlns:a16="http://schemas.microsoft.com/office/drawing/2014/main" val="20000"/>
                    </a:ext>
                  </a:extLst>
                </a:gridCol>
                <a:gridCol w="2494042">
                  <a:extLst>
                    <a:ext uri="{9D8B030D-6E8A-4147-A177-3AD203B41FA5}">
                      <a16:colId xmlns:a16="http://schemas.microsoft.com/office/drawing/2014/main" val="20001"/>
                    </a:ext>
                  </a:extLst>
                </a:gridCol>
              </a:tblGrid>
              <a:tr h="255905">
                <a:tc>
                  <a:txBody>
                    <a:bodyPr/>
                    <a:lstStyle/>
                    <a:p>
                      <a:pPr algn="ctr">
                        <a:lnSpc>
                          <a:spcPct val="100000"/>
                        </a:lnSpc>
                        <a:spcBef>
                          <a:spcPts val="114"/>
                        </a:spcBef>
                      </a:pPr>
                      <a:r>
                        <a:rPr sz="1500" b="1" dirty="0">
                          <a:solidFill>
                            <a:srgbClr val="FFFFFF"/>
                          </a:solidFill>
                          <a:latin typeface="Trebuchet MS"/>
                          <a:cs typeface="Trebuchet MS"/>
                        </a:rPr>
                        <a:t>Penghasilan</a:t>
                      </a:r>
                      <a:r>
                        <a:rPr sz="1500" b="1" spc="-85" dirty="0">
                          <a:solidFill>
                            <a:srgbClr val="FFFFFF"/>
                          </a:solidFill>
                          <a:latin typeface="Trebuchet MS"/>
                          <a:cs typeface="Trebuchet MS"/>
                        </a:rPr>
                        <a:t> </a:t>
                      </a:r>
                      <a:r>
                        <a:rPr sz="1500" b="1" dirty="0">
                          <a:solidFill>
                            <a:srgbClr val="FFFFFF"/>
                          </a:solidFill>
                          <a:latin typeface="Trebuchet MS"/>
                          <a:cs typeface="Trebuchet MS"/>
                        </a:rPr>
                        <a:t>Bruto</a:t>
                      </a:r>
                      <a:r>
                        <a:rPr sz="1500" b="1" spc="-95" dirty="0">
                          <a:solidFill>
                            <a:srgbClr val="FFFFFF"/>
                          </a:solidFill>
                          <a:latin typeface="Trebuchet MS"/>
                          <a:cs typeface="Trebuchet MS"/>
                        </a:rPr>
                        <a:t> </a:t>
                      </a:r>
                      <a:r>
                        <a:rPr sz="1500" b="1" spc="-10" dirty="0">
                          <a:solidFill>
                            <a:srgbClr val="FFFFFF"/>
                          </a:solidFill>
                          <a:latin typeface="Trebuchet MS"/>
                          <a:cs typeface="Trebuchet MS"/>
                        </a:rPr>
                        <a:t>Bulanan</a:t>
                      </a:r>
                      <a:endParaRPr sz="1500">
                        <a:latin typeface="Trebuchet MS"/>
                        <a:cs typeface="Trebuchet MS"/>
                      </a:endParaRPr>
                    </a:p>
                  </a:txBody>
                  <a:tcPr marL="0" marR="0" marT="11866"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001F5F"/>
                    </a:solidFill>
                  </a:tcPr>
                </a:tc>
                <a:tc>
                  <a:txBody>
                    <a:bodyPr/>
                    <a:lstStyle/>
                    <a:p>
                      <a:pPr algn="ctr">
                        <a:lnSpc>
                          <a:spcPct val="100000"/>
                        </a:lnSpc>
                        <a:spcBef>
                          <a:spcPts val="114"/>
                        </a:spcBef>
                      </a:pPr>
                      <a:r>
                        <a:rPr sz="1500" b="1" dirty="0">
                          <a:solidFill>
                            <a:srgbClr val="FFFFFF"/>
                          </a:solidFill>
                          <a:latin typeface="Trebuchet MS"/>
                          <a:cs typeface="Trebuchet MS"/>
                        </a:rPr>
                        <a:t>Tarif</a:t>
                      </a:r>
                      <a:r>
                        <a:rPr sz="1500" b="1" spc="-65" dirty="0">
                          <a:solidFill>
                            <a:srgbClr val="FFFFFF"/>
                          </a:solidFill>
                          <a:latin typeface="Trebuchet MS"/>
                          <a:cs typeface="Trebuchet MS"/>
                        </a:rPr>
                        <a:t> </a:t>
                      </a:r>
                      <a:r>
                        <a:rPr sz="1500" b="1" dirty="0">
                          <a:solidFill>
                            <a:srgbClr val="FFFFFF"/>
                          </a:solidFill>
                          <a:latin typeface="Trebuchet MS"/>
                          <a:cs typeface="Trebuchet MS"/>
                        </a:rPr>
                        <a:t>Efektif</a:t>
                      </a:r>
                      <a:r>
                        <a:rPr sz="1500" b="1" spc="-40" dirty="0">
                          <a:solidFill>
                            <a:srgbClr val="FFFFFF"/>
                          </a:solidFill>
                          <a:latin typeface="Trebuchet MS"/>
                          <a:cs typeface="Trebuchet MS"/>
                        </a:rPr>
                        <a:t> </a:t>
                      </a:r>
                      <a:r>
                        <a:rPr sz="1500" b="1" spc="-10" dirty="0">
                          <a:solidFill>
                            <a:srgbClr val="FFFFFF"/>
                          </a:solidFill>
                          <a:latin typeface="Trebuchet MS"/>
                          <a:cs typeface="Trebuchet MS"/>
                        </a:rPr>
                        <a:t>Bulanan</a:t>
                      </a:r>
                      <a:endParaRPr sz="1500">
                        <a:latin typeface="Trebuchet MS"/>
                        <a:cs typeface="Trebuchet MS"/>
                      </a:endParaRPr>
                    </a:p>
                  </a:txBody>
                  <a:tcPr marL="0" marR="0" marT="11866"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001F5F"/>
                    </a:solidFill>
                  </a:tcPr>
                </a:tc>
                <a:extLst>
                  <a:ext uri="{0D108BD9-81ED-4DB2-BD59-A6C34878D82A}">
                    <a16:rowId xmlns:a16="http://schemas.microsoft.com/office/drawing/2014/main" val="10000"/>
                  </a:ext>
                </a:extLst>
              </a:tr>
              <a:tr h="302339">
                <a:tc>
                  <a:txBody>
                    <a:bodyPr/>
                    <a:lstStyle/>
                    <a:p>
                      <a:pPr marL="68580">
                        <a:lnSpc>
                          <a:spcPct val="100000"/>
                        </a:lnSpc>
                        <a:spcBef>
                          <a:spcPts val="340"/>
                        </a:spcBef>
                      </a:pPr>
                      <a:r>
                        <a:rPr sz="1500" dirty="0">
                          <a:solidFill>
                            <a:srgbClr val="001F5F"/>
                          </a:solidFill>
                          <a:latin typeface="Trebuchet MS"/>
                          <a:cs typeface="Trebuchet MS"/>
                        </a:rPr>
                        <a:t>PTKP</a:t>
                      </a:r>
                      <a:r>
                        <a:rPr sz="1500" spc="-55" dirty="0">
                          <a:solidFill>
                            <a:srgbClr val="001F5F"/>
                          </a:solidFill>
                          <a:latin typeface="Trebuchet MS"/>
                          <a:cs typeface="Trebuchet MS"/>
                        </a:rPr>
                        <a:t> </a:t>
                      </a:r>
                      <a:r>
                        <a:rPr sz="1500" dirty="0">
                          <a:solidFill>
                            <a:srgbClr val="001F5F"/>
                          </a:solidFill>
                          <a:latin typeface="Trebuchet MS"/>
                          <a:cs typeface="Trebuchet MS"/>
                        </a:rPr>
                        <a:t>:</a:t>
                      </a:r>
                      <a:r>
                        <a:rPr sz="1500" spc="-30" dirty="0">
                          <a:solidFill>
                            <a:srgbClr val="001F5F"/>
                          </a:solidFill>
                          <a:latin typeface="Trebuchet MS"/>
                          <a:cs typeface="Trebuchet MS"/>
                        </a:rPr>
                        <a:t> </a:t>
                      </a:r>
                      <a:r>
                        <a:rPr sz="1500" dirty="0">
                          <a:solidFill>
                            <a:srgbClr val="001F5F"/>
                          </a:solidFill>
                          <a:latin typeface="Trebuchet MS"/>
                          <a:cs typeface="Trebuchet MS"/>
                        </a:rPr>
                        <a:t>TK/0</a:t>
                      </a:r>
                      <a:r>
                        <a:rPr sz="1500" spc="-20" dirty="0">
                          <a:solidFill>
                            <a:srgbClr val="001F5F"/>
                          </a:solidFill>
                          <a:latin typeface="Trebuchet MS"/>
                          <a:cs typeface="Trebuchet MS"/>
                        </a:rPr>
                        <a:t> </a:t>
                      </a:r>
                      <a:r>
                        <a:rPr sz="1500" b="1" dirty="0">
                          <a:solidFill>
                            <a:srgbClr val="001F5F"/>
                          </a:solidFill>
                          <a:latin typeface="Trebuchet MS"/>
                          <a:cs typeface="Trebuchet MS"/>
                        </a:rPr>
                        <a:t>(54</a:t>
                      </a:r>
                      <a:r>
                        <a:rPr sz="1500" b="1" spc="-35" dirty="0">
                          <a:solidFill>
                            <a:srgbClr val="001F5F"/>
                          </a:solidFill>
                          <a:latin typeface="Trebuchet MS"/>
                          <a:cs typeface="Trebuchet MS"/>
                        </a:rPr>
                        <a:t> </a:t>
                      </a:r>
                      <a:r>
                        <a:rPr sz="1500" b="1" dirty="0">
                          <a:solidFill>
                            <a:srgbClr val="001F5F"/>
                          </a:solidFill>
                          <a:latin typeface="Trebuchet MS"/>
                          <a:cs typeface="Trebuchet MS"/>
                        </a:rPr>
                        <a:t>juta)</a:t>
                      </a:r>
                      <a:r>
                        <a:rPr sz="1500" dirty="0">
                          <a:solidFill>
                            <a:srgbClr val="001F5F"/>
                          </a:solidFill>
                          <a:latin typeface="Trebuchet MS"/>
                          <a:cs typeface="Trebuchet MS"/>
                        </a:rPr>
                        <a:t>;</a:t>
                      </a:r>
                      <a:r>
                        <a:rPr sz="1500" spc="-30" dirty="0">
                          <a:solidFill>
                            <a:srgbClr val="001F5F"/>
                          </a:solidFill>
                          <a:latin typeface="Trebuchet MS"/>
                          <a:cs typeface="Trebuchet MS"/>
                        </a:rPr>
                        <a:t> </a:t>
                      </a:r>
                      <a:r>
                        <a:rPr sz="1500" dirty="0">
                          <a:solidFill>
                            <a:srgbClr val="001F5F"/>
                          </a:solidFill>
                          <a:latin typeface="Trebuchet MS"/>
                          <a:cs typeface="Trebuchet MS"/>
                        </a:rPr>
                        <a:t>TK/1</a:t>
                      </a:r>
                      <a:r>
                        <a:rPr sz="1500" spc="-20" dirty="0">
                          <a:solidFill>
                            <a:srgbClr val="001F5F"/>
                          </a:solidFill>
                          <a:latin typeface="Trebuchet MS"/>
                          <a:cs typeface="Trebuchet MS"/>
                        </a:rPr>
                        <a:t> </a:t>
                      </a:r>
                      <a:r>
                        <a:rPr sz="1500" dirty="0">
                          <a:solidFill>
                            <a:srgbClr val="001F5F"/>
                          </a:solidFill>
                          <a:latin typeface="Trebuchet MS"/>
                          <a:cs typeface="Trebuchet MS"/>
                        </a:rPr>
                        <a:t>&amp;</a:t>
                      </a:r>
                      <a:r>
                        <a:rPr sz="1500" spc="-30" dirty="0">
                          <a:solidFill>
                            <a:srgbClr val="001F5F"/>
                          </a:solidFill>
                          <a:latin typeface="Trebuchet MS"/>
                          <a:cs typeface="Trebuchet MS"/>
                        </a:rPr>
                        <a:t> </a:t>
                      </a:r>
                      <a:r>
                        <a:rPr sz="1500" dirty="0">
                          <a:solidFill>
                            <a:srgbClr val="001F5F"/>
                          </a:solidFill>
                          <a:latin typeface="Trebuchet MS"/>
                          <a:cs typeface="Trebuchet MS"/>
                        </a:rPr>
                        <a:t>K/0</a:t>
                      </a:r>
                      <a:r>
                        <a:rPr sz="1500" spc="-20" dirty="0">
                          <a:solidFill>
                            <a:srgbClr val="001F5F"/>
                          </a:solidFill>
                          <a:latin typeface="Trebuchet MS"/>
                          <a:cs typeface="Trebuchet MS"/>
                        </a:rPr>
                        <a:t> </a:t>
                      </a:r>
                      <a:r>
                        <a:rPr sz="1500" dirty="0">
                          <a:solidFill>
                            <a:srgbClr val="001F5F"/>
                          </a:solidFill>
                          <a:latin typeface="Trebuchet MS"/>
                          <a:cs typeface="Trebuchet MS"/>
                        </a:rPr>
                        <a:t>(</a:t>
                      </a:r>
                      <a:r>
                        <a:rPr sz="1500" b="1" dirty="0">
                          <a:solidFill>
                            <a:srgbClr val="001F5F"/>
                          </a:solidFill>
                          <a:latin typeface="Trebuchet MS"/>
                          <a:cs typeface="Trebuchet MS"/>
                        </a:rPr>
                        <a:t>58,5</a:t>
                      </a:r>
                      <a:r>
                        <a:rPr sz="1500" b="1" spc="-50" dirty="0">
                          <a:solidFill>
                            <a:srgbClr val="001F5F"/>
                          </a:solidFill>
                          <a:latin typeface="Trebuchet MS"/>
                          <a:cs typeface="Trebuchet MS"/>
                        </a:rPr>
                        <a:t> </a:t>
                      </a:r>
                      <a:r>
                        <a:rPr sz="1500" b="1" spc="-10" dirty="0">
                          <a:solidFill>
                            <a:srgbClr val="001F5F"/>
                          </a:solidFill>
                          <a:latin typeface="Trebuchet MS"/>
                          <a:cs typeface="Trebuchet MS"/>
                        </a:rPr>
                        <a:t>juta</a:t>
                      </a:r>
                      <a:r>
                        <a:rPr sz="1500" spc="-10" dirty="0">
                          <a:solidFill>
                            <a:srgbClr val="001F5F"/>
                          </a:solidFill>
                          <a:latin typeface="Trebuchet MS"/>
                          <a:cs typeface="Trebuchet MS"/>
                        </a:rPr>
                        <a:t>)</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2540" algn="ctr">
                        <a:lnSpc>
                          <a:spcPct val="100000"/>
                        </a:lnSpc>
                        <a:spcBef>
                          <a:spcPts val="340"/>
                        </a:spcBef>
                      </a:pPr>
                      <a:r>
                        <a:rPr sz="1500" dirty="0">
                          <a:solidFill>
                            <a:srgbClr val="001F5F"/>
                          </a:solidFill>
                          <a:latin typeface="Trebuchet MS"/>
                          <a:cs typeface="Trebuchet MS"/>
                        </a:rPr>
                        <a:t>TER</a:t>
                      </a:r>
                      <a:r>
                        <a:rPr sz="1500" spc="-45" dirty="0">
                          <a:solidFill>
                            <a:srgbClr val="001F5F"/>
                          </a:solidFill>
                          <a:latin typeface="Trebuchet MS"/>
                          <a:cs typeface="Trebuchet MS"/>
                        </a:rPr>
                        <a:t> </a:t>
                      </a:r>
                      <a:r>
                        <a:rPr sz="1500" spc="-50" dirty="0">
                          <a:solidFill>
                            <a:srgbClr val="001F5F"/>
                          </a:solidFill>
                          <a:latin typeface="Trebuchet MS"/>
                          <a:cs typeface="Trebuchet MS"/>
                        </a:rPr>
                        <a:t>A</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302339">
                <a:tc>
                  <a:txBody>
                    <a:bodyPr/>
                    <a:lstStyle/>
                    <a:p>
                      <a:pPr marL="68580">
                        <a:lnSpc>
                          <a:spcPct val="100000"/>
                        </a:lnSpc>
                        <a:spcBef>
                          <a:spcPts val="340"/>
                        </a:spcBef>
                      </a:pPr>
                      <a:r>
                        <a:rPr sz="1500" dirty="0">
                          <a:solidFill>
                            <a:srgbClr val="1F3863"/>
                          </a:solidFill>
                          <a:latin typeface="Trebuchet MS"/>
                          <a:cs typeface="Trebuchet MS"/>
                        </a:rPr>
                        <a:t>PTKP</a:t>
                      </a:r>
                      <a:r>
                        <a:rPr sz="1500" spc="-65" dirty="0">
                          <a:solidFill>
                            <a:srgbClr val="1F3863"/>
                          </a:solidFill>
                          <a:latin typeface="Trebuchet MS"/>
                          <a:cs typeface="Trebuchet MS"/>
                        </a:rPr>
                        <a:t> </a:t>
                      </a:r>
                      <a:r>
                        <a:rPr sz="1500" dirty="0">
                          <a:solidFill>
                            <a:srgbClr val="1F3863"/>
                          </a:solidFill>
                          <a:latin typeface="Trebuchet MS"/>
                          <a:cs typeface="Trebuchet MS"/>
                        </a:rPr>
                        <a:t>:</a:t>
                      </a:r>
                      <a:r>
                        <a:rPr sz="1500" spc="-70" dirty="0">
                          <a:solidFill>
                            <a:srgbClr val="1F3863"/>
                          </a:solidFill>
                          <a:latin typeface="Trebuchet MS"/>
                          <a:cs typeface="Trebuchet MS"/>
                        </a:rPr>
                        <a:t> </a:t>
                      </a:r>
                      <a:r>
                        <a:rPr sz="1500" dirty="0">
                          <a:solidFill>
                            <a:srgbClr val="1F3863"/>
                          </a:solidFill>
                          <a:latin typeface="Trebuchet MS"/>
                          <a:cs typeface="Trebuchet MS"/>
                        </a:rPr>
                        <a:t>TK/2</a:t>
                      </a:r>
                      <a:r>
                        <a:rPr sz="1500" spc="-15" dirty="0">
                          <a:solidFill>
                            <a:srgbClr val="1F3863"/>
                          </a:solidFill>
                          <a:latin typeface="Trebuchet MS"/>
                          <a:cs typeface="Trebuchet MS"/>
                        </a:rPr>
                        <a:t> </a:t>
                      </a:r>
                      <a:r>
                        <a:rPr sz="1500" dirty="0">
                          <a:solidFill>
                            <a:srgbClr val="1F3863"/>
                          </a:solidFill>
                          <a:latin typeface="Trebuchet MS"/>
                          <a:cs typeface="Trebuchet MS"/>
                        </a:rPr>
                        <a:t>&amp;</a:t>
                      </a:r>
                      <a:r>
                        <a:rPr sz="1500" spc="-35" dirty="0">
                          <a:solidFill>
                            <a:srgbClr val="1F3863"/>
                          </a:solidFill>
                          <a:latin typeface="Trebuchet MS"/>
                          <a:cs typeface="Trebuchet MS"/>
                        </a:rPr>
                        <a:t> </a:t>
                      </a:r>
                      <a:r>
                        <a:rPr sz="1500" dirty="0">
                          <a:solidFill>
                            <a:srgbClr val="1F3863"/>
                          </a:solidFill>
                          <a:latin typeface="Trebuchet MS"/>
                          <a:cs typeface="Trebuchet MS"/>
                        </a:rPr>
                        <a:t>K/1</a:t>
                      </a:r>
                      <a:r>
                        <a:rPr sz="1500" spc="-15" dirty="0">
                          <a:solidFill>
                            <a:srgbClr val="1F3863"/>
                          </a:solidFill>
                          <a:latin typeface="Trebuchet MS"/>
                          <a:cs typeface="Trebuchet MS"/>
                        </a:rPr>
                        <a:t> </a:t>
                      </a:r>
                      <a:r>
                        <a:rPr sz="1500" b="1" dirty="0">
                          <a:solidFill>
                            <a:srgbClr val="1F3863"/>
                          </a:solidFill>
                          <a:latin typeface="Trebuchet MS"/>
                          <a:cs typeface="Trebuchet MS"/>
                        </a:rPr>
                        <a:t>(63</a:t>
                      </a:r>
                      <a:r>
                        <a:rPr sz="1500" b="1" spc="-40" dirty="0">
                          <a:solidFill>
                            <a:srgbClr val="1F3863"/>
                          </a:solidFill>
                          <a:latin typeface="Trebuchet MS"/>
                          <a:cs typeface="Trebuchet MS"/>
                        </a:rPr>
                        <a:t> </a:t>
                      </a:r>
                      <a:r>
                        <a:rPr sz="1500" b="1" dirty="0">
                          <a:solidFill>
                            <a:srgbClr val="1F3863"/>
                          </a:solidFill>
                          <a:latin typeface="Trebuchet MS"/>
                          <a:cs typeface="Trebuchet MS"/>
                        </a:rPr>
                        <a:t>juta)</a:t>
                      </a:r>
                      <a:r>
                        <a:rPr sz="1500" dirty="0">
                          <a:solidFill>
                            <a:srgbClr val="1F3863"/>
                          </a:solidFill>
                          <a:latin typeface="Trebuchet MS"/>
                          <a:cs typeface="Trebuchet MS"/>
                        </a:rPr>
                        <a:t>;</a:t>
                      </a:r>
                      <a:r>
                        <a:rPr sz="1500" spc="-60" dirty="0">
                          <a:solidFill>
                            <a:srgbClr val="1F3863"/>
                          </a:solidFill>
                          <a:latin typeface="Trebuchet MS"/>
                          <a:cs typeface="Trebuchet MS"/>
                        </a:rPr>
                        <a:t> </a:t>
                      </a:r>
                      <a:r>
                        <a:rPr sz="1500" dirty="0">
                          <a:solidFill>
                            <a:srgbClr val="1F3863"/>
                          </a:solidFill>
                          <a:latin typeface="Trebuchet MS"/>
                          <a:cs typeface="Trebuchet MS"/>
                        </a:rPr>
                        <a:t>TK/3</a:t>
                      </a:r>
                      <a:r>
                        <a:rPr sz="1500" spc="-15" dirty="0">
                          <a:solidFill>
                            <a:srgbClr val="1F3863"/>
                          </a:solidFill>
                          <a:latin typeface="Trebuchet MS"/>
                          <a:cs typeface="Trebuchet MS"/>
                        </a:rPr>
                        <a:t> </a:t>
                      </a:r>
                      <a:r>
                        <a:rPr sz="1500" dirty="0">
                          <a:solidFill>
                            <a:srgbClr val="1F3863"/>
                          </a:solidFill>
                          <a:latin typeface="Trebuchet MS"/>
                          <a:cs typeface="Trebuchet MS"/>
                        </a:rPr>
                        <a:t>&amp;</a:t>
                      </a:r>
                      <a:r>
                        <a:rPr sz="1500" spc="-30" dirty="0">
                          <a:solidFill>
                            <a:srgbClr val="1F3863"/>
                          </a:solidFill>
                          <a:latin typeface="Trebuchet MS"/>
                          <a:cs typeface="Trebuchet MS"/>
                        </a:rPr>
                        <a:t> </a:t>
                      </a:r>
                      <a:r>
                        <a:rPr sz="1500" dirty="0">
                          <a:solidFill>
                            <a:srgbClr val="1F3863"/>
                          </a:solidFill>
                          <a:latin typeface="Trebuchet MS"/>
                          <a:cs typeface="Trebuchet MS"/>
                        </a:rPr>
                        <a:t>K/2</a:t>
                      </a:r>
                      <a:r>
                        <a:rPr sz="1500" spc="-30" dirty="0">
                          <a:solidFill>
                            <a:srgbClr val="1F3863"/>
                          </a:solidFill>
                          <a:latin typeface="Trebuchet MS"/>
                          <a:cs typeface="Trebuchet MS"/>
                        </a:rPr>
                        <a:t> </a:t>
                      </a:r>
                      <a:r>
                        <a:rPr sz="1500" b="1" dirty="0">
                          <a:solidFill>
                            <a:srgbClr val="1F3863"/>
                          </a:solidFill>
                          <a:latin typeface="Trebuchet MS"/>
                          <a:cs typeface="Trebuchet MS"/>
                        </a:rPr>
                        <a:t>(67,5</a:t>
                      </a:r>
                      <a:r>
                        <a:rPr sz="1500" b="1" spc="-40" dirty="0">
                          <a:solidFill>
                            <a:srgbClr val="1F3863"/>
                          </a:solidFill>
                          <a:latin typeface="Trebuchet MS"/>
                          <a:cs typeface="Trebuchet MS"/>
                        </a:rPr>
                        <a:t> </a:t>
                      </a:r>
                      <a:r>
                        <a:rPr sz="1500" b="1" spc="-10" dirty="0">
                          <a:solidFill>
                            <a:srgbClr val="1F3863"/>
                          </a:solidFill>
                          <a:latin typeface="Trebuchet MS"/>
                          <a:cs typeface="Trebuchet MS"/>
                        </a:rPr>
                        <a:t>juta)</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algn="ctr">
                        <a:lnSpc>
                          <a:spcPct val="100000"/>
                        </a:lnSpc>
                        <a:spcBef>
                          <a:spcPts val="340"/>
                        </a:spcBef>
                      </a:pPr>
                      <a:r>
                        <a:rPr sz="1500" dirty="0">
                          <a:solidFill>
                            <a:srgbClr val="001F5F"/>
                          </a:solidFill>
                          <a:latin typeface="Trebuchet MS"/>
                          <a:cs typeface="Trebuchet MS"/>
                        </a:rPr>
                        <a:t>TER</a:t>
                      </a:r>
                      <a:r>
                        <a:rPr sz="1500" spc="-45" dirty="0">
                          <a:solidFill>
                            <a:srgbClr val="001F5F"/>
                          </a:solidFill>
                          <a:latin typeface="Trebuchet MS"/>
                          <a:cs typeface="Trebuchet MS"/>
                        </a:rPr>
                        <a:t> </a:t>
                      </a:r>
                      <a:r>
                        <a:rPr sz="1500" spc="-50" dirty="0">
                          <a:solidFill>
                            <a:srgbClr val="001F5F"/>
                          </a:solidFill>
                          <a:latin typeface="Trebuchet MS"/>
                          <a:cs typeface="Trebuchet MS"/>
                        </a:rPr>
                        <a:t>B</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r h="302339">
                <a:tc>
                  <a:txBody>
                    <a:bodyPr/>
                    <a:lstStyle/>
                    <a:p>
                      <a:pPr marL="68580">
                        <a:lnSpc>
                          <a:spcPct val="100000"/>
                        </a:lnSpc>
                        <a:spcBef>
                          <a:spcPts val="340"/>
                        </a:spcBef>
                      </a:pPr>
                      <a:r>
                        <a:rPr sz="1500" dirty="0">
                          <a:solidFill>
                            <a:srgbClr val="1F3863"/>
                          </a:solidFill>
                          <a:latin typeface="Trebuchet MS"/>
                          <a:cs typeface="Trebuchet MS"/>
                        </a:rPr>
                        <a:t>PTKP</a:t>
                      </a:r>
                      <a:r>
                        <a:rPr sz="1500" spc="-20" dirty="0">
                          <a:solidFill>
                            <a:srgbClr val="1F3863"/>
                          </a:solidFill>
                          <a:latin typeface="Trebuchet MS"/>
                          <a:cs typeface="Trebuchet MS"/>
                        </a:rPr>
                        <a:t> </a:t>
                      </a:r>
                      <a:r>
                        <a:rPr sz="1500" dirty="0">
                          <a:solidFill>
                            <a:srgbClr val="1F3863"/>
                          </a:solidFill>
                          <a:latin typeface="Trebuchet MS"/>
                          <a:cs typeface="Trebuchet MS"/>
                        </a:rPr>
                        <a:t>:</a:t>
                      </a:r>
                      <a:r>
                        <a:rPr sz="1500" spc="20" dirty="0">
                          <a:solidFill>
                            <a:srgbClr val="1F3863"/>
                          </a:solidFill>
                          <a:latin typeface="Trebuchet MS"/>
                          <a:cs typeface="Trebuchet MS"/>
                        </a:rPr>
                        <a:t> </a:t>
                      </a:r>
                      <a:r>
                        <a:rPr sz="1500" dirty="0">
                          <a:solidFill>
                            <a:srgbClr val="1F3863"/>
                          </a:solidFill>
                          <a:latin typeface="Arial"/>
                          <a:cs typeface="Arial"/>
                        </a:rPr>
                        <a:t>K/3</a:t>
                      </a:r>
                      <a:r>
                        <a:rPr sz="1500" spc="30" dirty="0">
                          <a:solidFill>
                            <a:srgbClr val="1F3863"/>
                          </a:solidFill>
                          <a:latin typeface="Arial"/>
                          <a:cs typeface="Arial"/>
                        </a:rPr>
                        <a:t> </a:t>
                      </a:r>
                      <a:r>
                        <a:rPr sz="1500" b="1" dirty="0">
                          <a:solidFill>
                            <a:srgbClr val="1F3863"/>
                          </a:solidFill>
                          <a:latin typeface="Arial"/>
                          <a:cs typeface="Arial"/>
                        </a:rPr>
                        <a:t>(72</a:t>
                      </a:r>
                      <a:r>
                        <a:rPr sz="1500" b="1" spc="40" dirty="0">
                          <a:solidFill>
                            <a:srgbClr val="1F3863"/>
                          </a:solidFill>
                          <a:latin typeface="Arial"/>
                          <a:cs typeface="Arial"/>
                        </a:rPr>
                        <a:t> </a:t>
                      </a:r>
                      <a:r>
                        <a:rPr sz="1500" b="1" spc="-20" dirty="0">
                          <a:solidFill>
                            <a:srgbClr val="1F3863"/>
                          </a:solidFill>
                          <a:latin typeface="Arial"/>
                          <a:cs typeface="Arial"/>
                        </a:rPr>
                        <a:t>juta)</a:t>
                      </a:r>
                      <a:endParaRPr sz="1500">
                        <a:latin typeface="Arial"/>
                        <a:cs typeface="Arial"/>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270" algn="ctr">
                        <a:lnSpc>
                          <a:spcPct val="100000"/>
                        </a:lnSpc>
                        <a:spcBef>
                          <a:spcPts val="340"/>
                        </a:spcBef>
                      </a:pPr>
                      <a:r>
                        <a:rPr sz="1500" dirty="0">
                          <a:solidFill>
                            <a:srgbClr val="001F5F"/>
                          </a:solidFill>
                          <a:latin typeface="Trebuchet MS"/>
                          <a:cs typeface="Trebuchet MS"/>
                        </a:rPr>
                        <a:t>TER</a:t>
                      </a:r>
                      <a:r>
                        <a:rPr sz="1500" spc="-45" dirty="0">
                          <a:solidFill>
                            <a:srgbClr val="001F5F"/>
                          </a:solidFill>
                          <a:latin typeface="Trebuchet MS"/>
                          <a:cs typeface="Trebuchet MS"/>
                        </a:rPr>
                        <a:t> </a:t>
                      </a:r>
                      <a:r>
                        <a:rPr sz="1500" spc="-50" dirty="0">
                          <a:solidFill>
                            <a:srgbClr val="001F5F"/>
                          </a:solidFill>
                          <a:latin typeface="Trebuchet MS"/>
                          <a:cs typeface="Trebuchet MS"/>
                        </a:rPr>
                        <a:t>C</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5" name="object 5"/>
          <p:cNvPicPr/>
          <p:nvPr/>
        </p:nvPicPr>
        <p:blipFill>
          <a:blip r:embed="rId2" cstate="print"/>
          <a:stretch>
            <a:fillRect/>
          </a:stretch>
        </p:blipFill>
        <p:spPr>
          <a:xfrm>
            <a:off x="136207" y="1603819"/>
            <a:ext cx="748522" cy="757190"/>
          </a:xfrm>
          <a:prstGeom prst="rect">
            <a:avLst/>
          </a:prstGeom>
        </p:spPr>
      </p:pic>
      <p:pic>
        <p:nvPicPr>
          <p:cNvPr id="6" name="object 6"/>
          <p:cNvPicPr/>
          <p:nvPr/>
        </p:nvPicPr>
        <p:blipFill>
          <a:blip r:embed="rId3" cstate="print"/>
          <a:stretch>
            <a:fillRect/>
          </a:stretch>
        </p:blipFill>
        <p:spPr>
          <a:xfrm>
            <a:off x="136207" y="3790569"/>
            <a:ext cx="748522" cy="757190"/>
          </a:xfrm>
          <a:prstGeom prst="rect">
            <a:avLst/>
          </a:prstGeom>
        </p:spPr>
      </p:pic>
      <p:sp>
        <p:nvSpPr>
          <p:cNvPr id="7" name="object 7"/>
          <p:cNvSpPr/>
          <p:nvPr/>
        </p:nvSpPr>
        <p:spPr>
          <a:xfrm>
            <a:off x="443912" y="3272361"/>
            <a:ext cx="8951516" cy="397787"/>
          </a:xfrm>
          <a:custGeom>
            <a:avLst/>
            <a:gdLst/>
            <a:ahLst/>
            <a:cxnLst/>
            <a:rect l="l" t="t" r="r" b="b"/>
            <a:pathLst>
              <a:path w="11017250" h="489585">
                <a:moveTo>
                  <a:pt x="0" y="81534"/>
                </a:moveTo>
                <a:lnTo>
                  <a:pt x="6406" y="49774"/>
                </a:lnTo>
                <a:lnTo>
                  <a:pt x="23879" y="23860"/>
                </a:lnTo>
                <a:lnTo>
                  <a:pt x="49795" y="6399"/>
                </a:lnTo>
                <a:lnTo>
                  <a:pt x="81533" y="0"/>
                </a:lnTo>
                <a:lnTo>
                  <a:pt x="10935462" y="0"/>
                </a:lnTo>
                <a:lnTo>
                  <a:pt x="10967221" y="6399"/>
                </a:lnTo>
                <a:lnTo>
                  <a:pt x="10993135" y="23860"/>
                </a:lnTo>
                <a:lnTo>
                  <a:pt x="11010596" y="49774"/>
                </a:lnTo>
                <a:lnTo>
                  <a:pt x="11016996" y="81534"/>
                </a:lnTo>
                <a:lnTo>
                  <a:pt x="11016996" y="407669"/>
                </a:lnTo>
                <a:lnTo>
                  <a:pt x="11010596" y="439429"/>
                </a:lnTo>
                <a:lnTo>
                  <a:pt x="10993135" y="465343"/>
                </a:lnTo>
                <a:lnTo>
                  <a:pt x="10967221" y="482804"/>
                </a:lnTo>
                <a:lnTo>
                  <a:pt x="10935462" y="489204"/>
                </a:lnTo>
                <a:lnTo>
                  <a:pt x="81533" y="489204"/>
                </a:lnTo>
                <a:lnTo>
                  <a:pt x="49795" y="482804"/>
                </a:lnTo>
                <a:lnTo>
                  <a:pt x="23879" y="465343"/>
                </a:lnTo>
                <a:lnTo>
                  <a:pt x="6406" y="439429"/>
                </a:lnTo>
                <a:lnTo>
                  <a:pt x="0" y="407669"/>
                </a:lnTo>
                <a:lnTo>
                  <a:pt x="0" y="81534"/>
                </a:lnTo>
                <a:close/>
              </a:path>
            </a:pathLst>
          </a:custGeom>
          <a:ln w="19050">
            <a:solidFill>
              <a:srgbClr val="006FC0"/>
            </a:solidFill>
            <a:prstDash val="sysDash"/>
          </a:ln>
        </p:spPr>
        <p:txBody>
          <a:bodyPr wrap="square" lIns="0" tIns="0" rIns="0" bIns="0" rtlCol="0"/>
          <a:lstStyle/>
          <a:p>
            <a:endParaRPr sz="1138"/>
          </a:p>
        </p:txBody>
      </p:sp>
      <p:sp>
        <p:nvSpPr>
          <p:cNvPr id="8" name="object 8"/>
          <p:cNvSpPr txBox="1"/>
          <p:nvPr/>
        </p:nvSpPr>
        <p:spPr>
          <a:xfrm>
            <a:off x="526834" y="3307961"/>
            <a:ext cx="8785384" cy="334859"/>
          </a:xfrm>
          <a:prstGeom prst="rect">
            <a:avLst/>
          </a:prstGeom>
        </p:spPr>
        <p:txBody>
          <a:bodyPr vert="horz" wrap="square" lIns="0" tIns="9803" rIns="0" bIns="0" rtlCol="0">
            <a:spAutoFit/>
          </a:bodyPr>
          <a:lstStyle/>
          <a:p>
            <a:pPr marL="10319" marR="4128">
              <a:spcBef>
                <a:spcPts val="77"/>
              </a:spcBef>
              <a:tabLst>
                <a:tab pos="766683" algn="l"/>
                <a:tab pos="1254760" algn="l"/>
                <a:tab pos="2212856" algn="l"/>
                <a:tab pos="2565757" algn="l"/>
                <a:tab pos="2993469" algn="l"/>
                <a:tab pos="3265884" algn="l"/>
                <a:tab pos="3886041" algn="l"/>
                <a:tab pos="4347805" algn="l"/>
                <a:tab pos="4850844" algn="l"/>
                <a:tab pos="5267206" algn="l"/>
                <a:tab pos="5719167" algn="l"/>
                <a:tab pos="6209308" algn="l"/>
                <a:tab pos="6624122" algn="l"/>
                <a:tab pos="7075051" algn="l"/>
                <a:tab pos="7742674" algn="l"/>
                <a:tab pos="8355608" algn="l"/>
              </a:tabLst>
            </a:pPr>
            <a:r>
              <a:rPr sz="1056" b="1" spc="-8" dirty="0">
                <a:latin typeface="Trebuchet MS"/>
                <a:cs typeface="Trebuchet MS"/>
              </a:rPr>
              <a:t>Digunakan</a:t>
            </a:r>
            <a:r>
              <a:rPr sz="1056" b="1" dirty="0">
                <a:latin typeface="Trebuchet MS"/>
                <a:cs typeface="Trebuchet MS"/>
              </a:rPr>
              <a:t>	</a:t>
            </a:r>
            <a:r>
              <a:rPr sz="1056" b="1" spc="-8" dirty="0">
                <a:latin typeface="Trebuchet MS"/>
                <a:cs typeface="Trebuchet MS"/>
              </a:rPr>
              <a:t>Untuk</a:t>
            </a:r>
            <a:r>
              <a:rPr sz="1056" b="1" dirty="0">
                <a:latin typeface="Trebuchet MS"/>
                <a:cs typeface="Trebuchet MS"/>
              </a:rPr>
              <a:t>	</a:t>
            </a:r>
            <a:r>
              <a:rPr sz="1056" b="1" spc="-8" dirty="0">
                <a:latin typeface="Trebuchet MS"/>
                <a:cs typeface="Trebuchet MS"/>
              </a:rPr>
              <a:t>Penghitungan</a:t>
            </a:r>
            <a:r>
              <a:rPr sz="1056" b="1" dirty="0">
                <a:latin typeface="Trebuchet MS"/>
                <a:cs typeface="Trebuchet MS"/>
              </a:rPr>
              <a:t>	</a:t>
            </a:r>
            <a:r>
              <a:rPr sz="1056" b="1" spc="-20" dirty="0">
                <a:latin typeface="Trebuchet MS"/>
                <a:cs typeface="Trebuchet MS"/>
              </a:rPr>
              <a:t>PPh</a:t>
            </a:r>
            <a:r>
              <a:rPr sz="1056" b="1" dirty="0">
                <a:latin typeface="Trebuchet MS"/>
                <a:cs typeface="Trebuchet MS"/>
              </a:rPr>
              <a:t>	</a:t>
            </a:r>
            <a:r>
              <a:rPr sz="1056" b="1" spc="-8" dirty="0">
                <a:latin typeface="Trebuchet MS"/>
                <a:cs typeface="Trebuchet MS"/>
              </a:rPr>
              <a:t>Pasal</a:t>
            </a:r>
            <a:r>
              <a:rPr sz="1056" b="1" dirty="0">
                <a:latin typeface="Trebuchet MS"/>
                <a:cs typeface="Trebuchet MS"/>
              </a:rPr>
              <a:t>	</a:t>
            </a:r>
            <a:r>
              <a:rPr sz="1056" b="1" spc="-20" dirty="0">
                <a:latin typeface="Trebuchet MS"/>
                <a:cs typeface="Trebuchet MS"/>
              </a:rPr>
              <a:t>21</a:t>
            </a:r>
            <a:r>
              <a:rPr sz="1056" b="1" dirty="0">
                <a:latin typeface="Trebuchet MS"/>
                <a:cs typeface="Trebuchet MS"/>
              </a:rPr>
              <a:t>	</a:t>
            </a:r>
            <a:r>
              <a:rPr sz="1056" b="1" spc="-8" dirty="0">
                <a:solidFill>
                  <a:srgbClr val="FF0000"/>
                </a:solidFill>
                <a:latin typeface="Trebuchet MS"/>
                <a:cs typeface="Trebuchet MS"/>
              </a:rPr>
              <a:t>Pegawai</a:t>
            </a:r>
            <a:r>
              <a:rPr sz="1056" b="1" dirty="0">
                <a:solidFill>
                  <a:srgbClr val="FF0000"/>
                </a:solidFill>
                <a:latin typeface="Trebuchet MS"/>
                <a:cs typeface="Trebuchet MS"/>
              </a:rPr>
              <a:t>	</a:t>
            </a:r>
            <a:r>
              <a:rPr sz="1056" b="1" spc="-8" dirty="0">
                <a:solidFill>
                  <a:srgbClr val="FF0000"/>
                </a:solidFill>
                <a:latin typeface="Trebuchet MS"/>
                <a:cs typeface="Trebuchet MS"/>
              </a:rPr>
              <a:t>Tetap</a:t>
            </a:r>
            <a:r>
              <a:rPr sz="1056" b="1" dirty="0">
                <a:solidFill>
                  <a:srgbClr val="FF0000"/>
                </a:solidFill>
                <a:latin typeface="Trebuchet MS"/>
                <a:cs typeface="Trebuchet MS"/>
              </a:rPr>
              <a:t>	</a:t>
            </a:r>
            <a:r>
              <a:rPr sz="1056" b="1" spc="-8" dirty="0">
                <a:solidFill>
                  <a:srgbClr val="FF0000"/>
                </a:solidFill>
                <a:latin typeface="Trebuchet MS"/>
                <a:cs typeface="Trebuchet MS"/>
              </a:rPr>
              <a:t>Setiap</a:t>
            </a:r>
            <a:r>
              <a:rPr sz="1056" b="1" dirty="0">
                <a:solidFill>
                  <a:srgbClr val="FF0000"/>
                </a:solidFill>
                <a:latin typeface="Trebuchet MS"/>
                <a:cs typeface="Trebuchet MS"/>
              </a:rPr>
              <a:t>	</a:t>
            </a:r>
            <a:r>
              <a:rPr sz="1056" b="1" spc="-16" dirty="0">
                <a:solidFill>
                  <a:srgbClr val="FF0000"/>
                </a:solidFill>
                <a:latin typeface="Trebuchet MS"/>
                <a:cs typeface="Trebuchet MS"/>
              </a:rPr>
              <a:t>Masa</a:t>
            </a:r>
            <a:r>
              <a:rPr sz="1056" b="1" dirty="0">
                <a:solidFill>
                  <a:srgbClr val="FF0000"/>
                </a:solidFill>
                <a:latin typeface="Trebuchet MS"/>
                <a:cs typeface="Trebuchet MS"/>
              </a:rPr>
              <a:t>	</a:t>
            </a:r>
            <a:r>
              <a:rPr sz="1056" b="1" spc="-8" dirty="0">
                <a:solidFill>
                  <a:srgbClr val="FF0000"/>
                </a:solidFill>
                <a:latin typeface="Trebuchet MS"/>
                <a:cs typeface="Trebuchet MS"/>
              </a:rPr>
              <a:t>Pajak</a:t>
            </a:r>
            <a:r>
              <a:rPr sz="1056" b="1" dirty="0">
                <a:solidFill>
                  <a:srgbClr val="FF0000"/>
                </a:solidFill>
                <a:latin typeface="Trebuchet MS"/>
                <a:cs typeface="Trebuchet MS"/>
              </a:rPr>
              <a:t>	</a:t>
            </a:r>
            <a:r>
              <a:rPr sz="1056" b="1" spc="-8" dirty="0">
                <a:solidFill>
                  <a:srgbClr val="FF0000"/>
                </a:solidFill>
                <a:latin typeface="Trebuchet MS"/>
                <a:cs typeface="Trebuchet MS"/>
              </a:rPr>
              <a:t>Selain</a:t>
            </a:r>
            <a:r>
              <a:rPr sz="1056" b="1" dirty="0">
                <a:solidFill>
                  <a:srgbClr val="FF0000"/>
                </a:solidFill>
                <a:latin typeface="Trebuchet MS"/>
                <a:cs typeface="Trebuchet MS"/>
              </a:rPr>
              <a:t>	</a:t>
            </a:r>
            <a:r>
              <a:rPr sz="1056" b="1" spc="-16" dirty="0">
                <a:solidFill>
                  <a:srgbClr val="FF0000"/>
                </a:solidFill>
                <a:latin typeface="Trebuchet MS"/>
                <a:cs typeface="Trebuchet MS"/>
              </a:rPr>
              <a:t>Masa</a:t>
            </a:r>
            <a:r>
              <a:rPr sz="1056" b="1" dirty="0">
                <a:solidFill>
                  <a:srgbClr val="FF0000"/>
                </a:solidFill>
                <a:latin typeface="Trebuchet MS"/>
                <a:cs typeface="Trebuchet MS"/>
              </a:rPr>
              <a:t>	</a:t>
            </a:r>
            <a:r>
              <a:rPr sz="1056" b="1" spc="-8" dirty="0">
                <a:solidFill>
                  <a:srgbClr val="FF0000"/>
                </a:solidFill>
                <a:latin typeface="Trebuchet MS"/>
                <a:cs typeface="Trebuchet MS"/>
              </a:rPr>
              <a:t>Pajak</a:t>
            </a:r>
            <a:r>
              <a:rPr sz="1056" b="1" dirty="0">
                <a:solidFill>
                  <a:srgbClr val="FF0000"/>
                </a:solidFill>
                <a:latin typeface="Trebuchet MS"/>
                <a:cs typeface="Trebuchet MS"/>
              </a:rPr>
              <a:t>	</a:t>
            </a:r>
            <a:r>
              <a:rPr sz="1056" b="1" spc="-8" dirty="0">
                <a:solidFill>
                  <a:srgbClr val="FF0000"/>
                </a:solidFill>
                <a:latin typeface="Trebuchet MS"/>
                <a:cs typeface="Trebuchet MS"/>
              </a:rPr>
              <a:t>Terakhir,</a:t>
            </a:r>
            <a:r>
              <a:rPr sz="1056" b="1" dirty="0">
                <a:solidFill>
                  <a:srgbClr val="FF0000"/>
                </a:solidFill>
                <a:latin typeface="Trebuchet MS"/>
                <a:cs typeface="Trebuchet MS"/>
              </a:rPr>
              <a:t>	</a:t>
            </a:r>
            <a:r>
              <a:rPr sz="1056" b="1" spc="-8" dirty="0">
                <a:solidFill>
                  <a:srgbClr val="006FC0"/>
                </a:solidFill>
                <a:latin typeface="Trebuchet MS"/>
                <a:cs typeface="Trebuchet MS"/>
              </a:rPr>
              <a:t>Anggota</a:t>
            </a:r>
            <a:r>
              <a:rPr sz="1056" b="1" dirty="0">
                <a:solidFill>
                  <a:srgbClr val="006FC0"/>
                </a:solidFill>
                <a:latin typeface="Trebuchet MS"/>
                <a:cs typeface="Trebuchet MS"/>
              </a:rPr>
              <a:t>	</a:t>
            </a:r>
            <a:r>
              <a:rPr sz="1056" b="1" spc="-8" dirty="0">
                <a:solidFill>
                  <a:srgbClr val="006FC0"/>
                </a:solidFill>
                <a:latin typeface="Trebuchet MS"/>
                <a:cs typeface="Trebuchet MS"/>
              </a:rPr>
              <a:t>Dewan Komisaris/Pengawas</a:t>
            </a:r>
            <a:r>
              <a:rPr sz="1056" b="1" spc="-28" dirty="0">
                <a:solidFill>
                  <a:srgbClr val="006FC0"/>
                </a:solidFill>
                <a:latin typeface="Trebuchet MS"/>
                <a:cs typeface="Trebuchet MS"/>
              </a:rPr>
              <a:t> </a:t>
            </a:r>
            <a:r>
              <a:rPr sz="1056" b="1" dirty="0">
                <a:solidFill>
                  <a:srgbClr val="006FC0"/>
                </a:solidFill>
                <a:latin typeface="Trebuchet MS"/>
                <a:cs typeface="Trebuchet MS"/>
              </a:rPr>
              <a:t>yang</a:t>
            </a:r>
            <a:r>
              <a:rPr sz="1056" b="1" spc="-37" dirty="0">
                <a:solidFill>
                  <a:srgbClr val="006FC0"/>
                </a:solidFill>
                <a:latin typeface="Trebuchet MS"/>
                <a:cs typeface="Trebuchet MS"/>
              </a:rPr>
              <a:t> </a:t>
            </a:r>
            <a:r>
              <a:rPr sz="1056" b="1" dirty="0">
                <a:solidFill>
                  <a:srgbClr val="006FC0"/>
                </a:solidFill>
                <a:latin typeface="Trebuchet MS"/>
                <a:cs typeface="Trebuchet MS"/>
              </a:rPr>
              <a:t>Menerima</a:t>
            </a:r>
            <a:r>
              <a:rPr sz="1056" b="1" spc="-24" dirty="0">
                <a:solidFill>
                  <a:srgbClr val="006FC0"/>
                </a:solidFill>
                <a:latin typeface="Trebuchet MS"/>
                <a:cs typeface="Trebuchet MS"/>
              </a:rPr>
              <a:t> </a:t>
            </a:r>
            <a:r>
              <a:rPr sz="1056" b="1" spc="-8" dirty="0">
                <a:solidFill>
                  <a:srgbClr val="006FC0"/>
                </a:solidFill>
                <a:latin typeface="Trebuchet MS"/>
                <a:cs typeface="Trebuchet MS"/>
              </a:rPr>
              <a:t>Penghasilan</a:t>
            </a:r>
            <a:r>
              <a:rPr sz="1056" b="1" spc="-41" dirty="0">
                <a:solidFill>
                  <a:srgbClr val="006FC0"/>
                </a:solidFill>
                <a:latin typeface="Trebuchet MS"/>
                <a:cs typeface="Trebuchet MS"/>
              </a:rPr>
              <a:t> </a:t>
            </a:r>
            <a:r>
              <a:rPr sz="1056" b="1" dirty="0">
                <a:solidFill>
                  <a:srgbClr val="006FC0"/>
                </a:solidFill>
                <a:latin typeface="Trebuchet MS"/>
                <a:cs typeface="Trebuchet MS"/>
              </a:rPr>
              <a:t>Tidak</a:t>
            </a:r>
            <a:r>
              <a:rPr sz="1056" b="1" spc="-53" dirty="0">
                <a:solidFill>
                  <a:srgbClr val="006FC0"/>
                </a:solidFill>
                <a:latin typeface="Trebuchet MS"/>
                <a:cs typeface="Trebuchet MS"/>
              </a:rPr>
              <a:t> </a:t>
            </a:r>
            <a:r>
              <a:rPr sz="1056" b="1" spc="-20" dirty="0">
                <a:solidFill>
                  <a:srgbClr val="006FC0"/>
                </a:solidFill>
                <a:latin typeface="Trebuchet MS"/>
                <a:cs typeface="Trebuchet MS"/>
              </a:rPr>
              <a:t>Teratur</a:t>
            </a:r>
            <a:r>
              <a:rPr sz="1056" b="1" spc="-33" dirty="0">
                <a:solidFill>
                  <a:srgbClr val="006FC0"/>
                </a:solidFill>
                <a:latin typeface="Trebuchet MS"/>
                <a:cs typeface="Trebuchet MS"/>
              </a:rPr>
              <a:t> </a:t>
            </a:r>
            <a:r>
              <a:rPr sz="1056" b="1" dirty="0">
                <a:latin typeface="Trebuchet MS"/>
                <a:cs typeface="Trebuchet MS"/>
              </a:rPr>
              <a:t>dan</a:t>
            </a:r>
            <a:r>
              <a:rPr sz="1056" b="1" spc="-45" dirty="0">
                <a:latin typeface="Trebuchet MS"/>
                <a:cs typeface="Trebuchet MS"/>
              </a:rPr>
              <a:t> </a:t>
            </a:r>
            <a:r>
              <a:rPr sz="1056" b="1" spc="-8" dirty="0">
                <a:solidFill>
                  <a:srgbClr val="993300"/>
                </a:solidFill>
                <a:latin typeface="Trebuchet MS"/>
                <a:cs typeface="Trebuchet MS"/>
              </a:rPr>
              <a:t>Pegawai</a:t>
            </a:r>
            <a:r>
              <a:rPr sz="1056" b="1" spc="-41" dirty="0">
                <a:solidFill>
                  <a:srgbClr val="993300"/>
                </a:solidFill>
                <a:latin typeface="Trebuchet MS"/>
                <a:cs typeface="Trebuchet MS"/>
              </a:rPr>
              <a:t> </a:t>
            </a:r>
            <a:r>
              <a:rPr sz="1056" b="1" dirty="0">
                <a:solidFill>
                  <a:srgbClr val="993300"/>
                </a:solidFill>
                <a:latin typeface="Trebuchet MS"/>
                <a:cs typeface="Trebuchet MS"/>
              </a:rPr>
              <a:t>Tidak</a:t>
            </a:r>
            <a:r>
              <a:rPr sz="1056" b="1" spc="-53" dirty="0">
                <a:solidFill>
                  <a:srgbClr val="993300"/>
                </a:solidFill>
                <a:latin typeface="Trebuchet MS"/>
                <a:cs typeface="Trebuchet MS"/>
              </a:rPr>
              <a:t> </a:t>
            </a:r>
            <a:r>
              <a:rPr sz="1056" b="1" spc="-16" dirty="0">
                <a:solidFill>
                  <a:srgbClr val="993300"/>
                </a:solidFill>
                <a:latin typeface="Trebuchet MS"/>
                <a:cs typeface="Trebuchet MS"/>
              </a:rPr>
              <a:t>Tetap</a:t>
            </a:r>
            <a:r>
              <a:rPr sz="1056" b="1" spc="-20" dirty="0">
                <a:solidFill>
                  <a:srgbClr val="993300"/>
                </a:solidFill>
                <a:latin typeface="Trebuchet MS"/>
                <a:cs typeface="Trebuchet MS"/>
              </a:rPr>
              <a:t> </a:t>
            </a:r>
            <a:r>
              <a:rPr sz="1056" b="1" dirty="0">
                <a:solidFill>
                  <a:srgbClr val="993300"/>
                </a:solidFill>
                <a:latin typeface="Trebuchet MS"/>
                <a:cs typeface="Trebuchet MS"/>
              </a:rPr>
              <a:t>yang</a:t>
            </a:r>
            <a:r>
              <a:rPr sz="1056" b="1" spc="-28" dirty="0">
                <a:solidFill>
                  <a:srgbClr val="993300"/>
                </a:solidFill>
                <a:latin typeface="Trebuchet MS"/>
                <a:cs typeface="Trebuchet MS"/>
              </a:rPr>
              <a:t> </a:t>
            </a:r>
            <a:r>
              <a:rPr sz="1056" b="1" dirty="0">
                <a:solidFill>
                  <a:srgbClr val="993300"/>
                </a:solidFill>
                <a:latin typeface="Trebuchet MS"/>
                <a:cs typeface="Trebuchet MS"/>
              </a:rPr>
              <a:t>dibayar</a:t>
            </a:r>
            <a:r>
              <a:rPr sz="1056" b="1" spc="-45" dirty="0">
                <a:solidFill>
                  <a:srgbClr val="993300"/>
                </a:solidFill>
                <a:latin typeface="Trebuchet MS"/>
                <a:cs typeface="Trebuchet MS"/>
              </a:rPr>
              <a:t> </a:t>
            </a:r>
            <a:r>
              <a:rPr sz="1056" b="1" spc="-8" dirty="0">
                <a:solidFill>
                  <a:srgbClr val="993300"/>
                </a:solidFill>
                <a:latin typeface="Trebuchet MS"/>
                <a:cs typeface="Trebuchet MS"/>
              </a:rPr>
              <a:t>bulanan</a:t>
            </a:r>
            <a:endParaRPr sz="1056">
              <a:latin typeface="Trebuchet MS"/>
              <a:cs typeface="Trebuchet MS"/>
            </a:endParaRPr>
          </a:p>
        </p:txBody>
      </p:sp>
      <p:sp>
        <p:nvSpPr>
          <p:cNvPr id="9" name="object 9"/>
          <p:cNvSpPr/>
          <p:nvPr/>
        </p:nvSpPr>
        <p:spPr>
          <a:xfrm>
            <a:off x="443912" y="5330333"/>
            <a:ext cx="8951516" cy="239395"/>
          </a:xfrm>
          <a:custGeom>
            <a:avLst/>
            <a:gdLst/>
            <a:ahLst/>
            <a:cxnLst/>
            <a:rect l="l" t="t" r="r" b="b"/>
            <a:pathLst>
              <a:path w="11017250" h="294639">
                <a:moveTo>
                  <a:pt x="0" y="49022"/>
                </a:moveTo>
                <a:lnTo>
                  <a:pt x="3852" y="29939"/>
                </a:lnTo>
                <a:lnTo>
                  <a:pt x="14357" y="14357"/>
                </a:lnTo>
                <a:lnTo>
                  <a:pt x="29939" y="3852"/>
                </a:lnTo>
                <a:lnTo>
                  <a:pt x="49021" y="0"/>
                </a:lnTo>
                <a:lnTo>
                  <a:pt x="10967974" y="0"/>
                </a:lnTo>
                <a:lnTo>
                  <a:pt x="10987045" y="3852"/>
                </a:lnTo>
                <a:lnTo>
                  <a:pt x="11002629" y="14357"/>
                </a:lnTo>
                <a:lnTo>
                  <a:pt x="11013140" y="29939"/>
                </a:lnTo>
                <a:lnTo>
                  <a:pt x="11016996" y="49022"/>
                </a:lnTo>
                <a:lnTo>
                  <a:pt x="11016996" y="245110"/>
                </a:lnTo>
                <a:lnTo>
                  <a:pt x="11013140" y="264192"/>
                </a:lnTo>
                <a:lnTo>
                  <a:pt x="11002629" y="279774"/>
                </a:lnTo>
                <a:lnTo>
                  <a:pt x="10987045" y="290279"/>
                </a:lnTo>
                <a:lnTo>
                  <a:pt x="10967974" y="294132"/>
                </a:lnTo>
                <a:lnTo>
                  <a:pt x="49021" y="294132"/>
                </a:lnTo>
                <a:lnTo>
                  <a:pt x="29939" y="290279"/>
                </a:lnTo>
                <a:lnTo>
                  <a:pt x="14357" y="279774"/>
                </a:lnTo>
                <a:lnTo>
                  <a:pt x="3852" y="264192"/>
                </a:lnTo>
                <a:lnTo>
                  <a:pt x="0" y="245110"/>
                </a:lnTo>
                <a:lnTo>
                  <a:pt x="0" y="49022"/>
                </a:lnTo>
                <a:close/>
              </a:path>
            </a:pathLst>
          </a:custGeom>
          <a:ln w="19049">
            <a:solidFill>
              <a:srgbClr val="006FC0"/>
            </a:solidFill>
            <a:prstDash val="sysDash"/>
          </a:ln>
        </p:spPr>
        <p:txBody>
          <a:bodyPr wrap="square" lIns="0" tIns="0" rIns="0" bIns="0" rtlCol="0"/>
          <a:lstStyle/>
          <a:p>
            <a:endParaRPr sz="1138"/>
          </a:p>
        </p:txBody>
      </p:sp>
      <p:sp>
        <p:nvSpPr>
          <p:cNvPr id="10" name="object 10"/>
          <p:cNvSpPr txBox="1"/>
          <p:nvPr/>
        </p:nvSpPr>
        <p:spPr>
          <a:xfrm>
            <a:off x="519157" y="5367687"/>
            <a:ext cx="8371602" cy="172379"/>
          </a:xfrm>
          <a:prstGeom prst="rect">
            <a:avLst/>
          </a:prstGeom>
        </p:spPr>
        <p:txBody>
          <a:bodyPr vert="horz" wrap="square" lIns="0" tIns="9803" rIns="0" bIns="0" rtlCol="0">
            <a:spAutoFit/>
          </a:bodyPr>
          <a:lstStyle/>
          <a:p>
            <a:pPr marL="10319">
              <a:spcBef>
                <a:spcPts val="77"/>
              </a:spcBef>
            </a:pPr>
            <a:r>
              <a:rPr sz="1056" b="1" dirty="0">
                <a:latin typeface="Trebuchet MS"/>
                <a:cs typeface="Trebuchet MS"/>
              </a:rPr>
              <a:t>Digunakan</a:t>
            </a:r>
            <a:r>
              <a:rPr sz="1056" b="1" spc="-41" dirty="0">
                <a:latin typeface="Trebuchet MS"/>
                <a:cs typeface="Trebuchet MS"/>
              </a:rPr>
              <a:t> </a:t>
            </a:r>
            <a:r>
              <a:rPr sz="1056" b="1" dirty="0">
                <a:latin typeface="Trebuchet MS"/>
                <a:cs typeface="Trebuchet MS"/>
              </a:rPr>
              <a:t>Untuk</a:t>
            </a:r>
            <a:r>
              <a:rPr sz="1056" b="1" spc="-45" dirty="0">
                <a:latin typeface="Trebuchet MS"/>
                <a:cs typeface="Trebuchet MS"/>
              </a:rPr>
              <a:t> </a:t>
            </a:r>
            <a:r>
              <a:rPr sz="1056" b="1" spc="-8" dirty="0">
                <a:latin typeface="Trebuchet MS"/>
                <a:cs typeface="Trebuchet MS"/>
              </a:rPr>
              <a:t>Penghitungan</a:t>
            </a:r>
            <a:r>
              <a:rPr sz="1056" b="1" spc="-28" dirty="0">
                <a:latin typeface="Trebuchet MS"/>
                <a:cs typeface="Trebuchet MS"/>
              </a:rPr>
              <a:t> </a:t>
            </a:r>
            <a:r>
              <a:rPr sz="1056" b="1" dirty="0">
                <a:latin typeface="Trebuchet MS"/>
                <a:cs typeface="Trebuchet MS"/>
              </a:rPr>
              <a:t>PPh</a:t>
            </a:r>
            <a:r>
              <a:rPr sz="1056" b="1" spc="-16" dirty="0">
                <a:latin typeface="Trebuchet MS"/>
                <a:cs typeface="Trebuchet MS"/>
              </a:rPr>
              <a:t> </a:t>
            </a:r>
            <a:r>
              <a:rPr sz="1056" b="1" spc="-8" dirty="0">
                <a:latin typeface="Trebuchet MS"/>
                <a:cs typeface="Trebuchet MS"/>
              </a:rPr>
              <a:t>Pasal</a:t>
            </a:r>
            <a:r>
              <a:rPr sz="1056" b="1" spc="-33" dirty="0">
                <a:latin typeface="Trebuchet MS"/>
                <a:cs typeface="Trebuchet MS"/>
              </a:rPr>
              <a:t> </a:t>
            </a:r>
            <a:r>
              <a:rPr sz="1056" b="1" dirty="0">
                <a:latin typeface="Trebuchet MS"/>
                <a:cs typeface="Trebuchet MS"/>
              </a:rPr>
              <a:t>21</a:t>
            </a:r>
            <a:r>
              <a:rPr sz="1056" b="1" spc="-20" dirty="0">
                <a:latin typeface="Trebuchet MS"/>
                <a:cs typeface="Trebuchet MS"/>
              </a:rPr>
              <a:t> </a:t>
            </a:r>
            <a:r>
              <a:rPr sz="1056" b="1" spc="-8" dirty="0">
                <a:solidFill>
                  <a:srgbClr val="006600"/>
                </a:solidFill>
                <a:latin typeface="Trebuchet MS"/>
                <a:cs typeface="Trebuchet MS"/>
              </a:rPr>
              <a:t>Pegawai</a:t>
            </a:r>
            <a:r>
              <a:rPr sz="1056" b="1" spc="-49" dirty="0">
                <a:solidFill>
                  <a:srgbClr val="006600"/>
                </a:solidFill>
                <a:latin typeface="Trebuchet MS"/>
                <a:cs typeface="Trebuchet MS"/>
              </a:rPr>
              <a:t> </a:t>
            </a:r>
            <a:r>
              <a:rPr sz="1056" b="1" dirty="0">
                <a:solidFill>
                  <a:srgbClr val="006600"/>
                </a:solidFill>
                <a:latin typeface="Trebuchet MS"/>
                <a:cs typeface="Trebuchet MS"/>
              </a:rPr>
              <a:t>Tidak</a:t>
            </a:r>
            <a:r>
              <a:rPr sz="1056" b="1" spc="-45" dirty="0">
                <a:solidFill>
                  <a:srgbClr val="006600"/>
                </a:solidFill>
                <a:latin typeface="Trebuchet MS"/>
                <a:cs typeface="Trebuchet MS"/>
              </a:rPr>
              <a:t> </a:t>
            </a:r>
            <a:r>
              <a:rPr sz="1056" b="1" spc="-20" dirty="0">
                <a:solidFill>
                  <a:srgbClr val="006600"/>
                </a:solidFill>
                <a:latin typeface="Trebuchet MS"/>
                <a:cs typeface="Trebuchet MS"/>
              </a:rPr>
              <a:t>Tetap </a:t>
            </a:r>
            <a:r>
              <a:rPr sz="1056" b="1" dirty="0">
                <a:solidFill>
                  <a:srgbClr val="006600"/>
                </a:solidFill>
                <a:latin typeface="Trebuchet MS"/>
                <a:cs typeface="Trebuchet MS"/>
              </a:rPr>
              <a:t>yang</a:t>
            </a:r>
            <a:r>
              <a:rPr sz="1056" b="1" spc="-41" dirty="0">
                <a:solidFill>
                  <a:srgbClr val="006600"/>
                </a:solidFill>
                <a:latin typeface="Trebuchet MS"/>
                <a:cs typeface="Trebuchet MS"/>
              </a:rPr>
              <a:t> </a:t>
            </a:r>
            <a:r>
              <a:rPr sz="1056" b="1" dirty="0">
                <a:solidFill>
                  <a:srgbClr val="006600"/>
                </a:solidFill>
                <a:latin typeface="Trebuchet MS"/>
                <a:cs typeface="Trebuchet MS"/>
              </a:rPr>
              <a:t>dibayar</a:t>
            </a:r>
            <a:r>
              <a:rPr sz="1056" b="1" spc="-41" dirty="0">
                <a:solidFill>
                  <a:srgbClr val="006600"/>
                </a:solidFill>
                <a:latin typeface="Trebuchet MS"/>
                <a:cs typeface="Trebuchet MS"/>
              </a:rPr>
              <a:t> </a:t>
            </a:r>
            <a:r>
              <a:rPr sz="1056" b="1" dirty="0">
                <a:solidFill>
                  <a:srgbClr val="006600"/>
                </a:solidFill>
                <a:latin typeface="Trebuchet MS"/>
                <a:cs typeface="Trebuchet MS"/>
              </a:rPr>
              <a:t>bulanan</a:t>
            </a:r>
            <a:r>
              <a:rPr sz="1056" b="1" spc="-53" dirty="0">
                <a:solidFill>
                  <a:srgbClr val="006600"/>
                </a:solidFill>
                <a:latin typeface="Trebuchet MS"/>
                <a:cs typeface="Trebuchet MS"/>
              </a:rPr>
              <a:t> </a:t>
            </a:r>
            <a:r>
              <a:rPr sz="1056" b="1" dirty="0">
                <a:solidFill>
                  <a:srgbClr val="006600"/>
                </a:solidFill>
                <a:latin typeface="Trebuchet MS"/>
                <a:cs typeface="Trebuchet MS"/>
              </a:rPr>
              <a:t>dengan</a:t>
            </a:r>
            <a:r>
              <a:rPr sz="1056" b="1" spc="-37" dirty="0">
                <a:solidFill>
                  <a:srgbClr val="006600"/>
                </a:solidFill>
                <a:latin typeface="Trebuchet MS"/>
                <a:cs typeface="Trebuchet MS"/>
              </a:rPr>
              <a:t> </a:t>
            </a:r>
            <a:r>
              <a:rPr sz="1056" b="1" dirty="0">
                <a:solidFill>
                  <a:srgbClr val="006600"/>
                </a:solidFill>
                <a:latin typeface="Trebuchet MS"/>
                <a:cs typeface="Trebuchet MS"/>
              </a:rPr>
              <a:t>penghasilan</a:t>
            </a:r>
            <a:r>
              <a:rPr sz="1056" b="1" spc="-28" dirty="0">
                <a:solidFill>
                  <a:srgbClr val="006600"/>
                </a:solidFill>
                <a:latin typeface="Trebuchet MS"/>
                <a:cs typeface="Trebuchet MS"/>
              </a:rPr>
              <a:t> </a:t>
            </a:r>
            <a:r>
              <a:rPr sz="1056" b="1" dirty="0">
                <a:solidFill>
                  <a:srgbClr val="006600"/>
                </a:solidFill>
                <a:latin typeface="Trebuchet MS"/>
                <a:cs typeface="Trebuchet MS"/>
              </a:rPr>
              <a:t>tidak</a:t>
            </a:r>
            <a:r>
              <a:rPr sz="1056" b="1" spc="-37" dirty="0">
                <a:solidFill>
                  <a:srgbClr val="006600"/>
                </a:solidFill>
                <a:latin typeface="Trebuchet MS"/>
                <a:cs typeface="Trebuchet MS"/>
              </a:rPr>
              <a:t> </a:t>
            </a:r>
            <a:r>
              <a:rPr sz="1056" b="1" dirty="0">
                <a:solidFill>
                  <a:srgbClr val="006600"/>
                </a:solidFill>
                <a:latin typeface="Trebuchet MS"/>
                <a:cs typeface="Trebuchet MS"/>
              </a:rPr>
              <a:t>lebih</a:t>
            </a:r>
            <a:r>
              <a:rPr sz="1056" b="1" spc="-24" dirty="0">
                <a:solidFill>
                  <a:srgbClr val="006600"/>
                </a:solidFill>
                <a:latin typeface="Trebuchet MS"/>
                <a:cs typeface="Trebuchet MS"/>
              </a:rPr>
              <a:t> </a:t>
            </a:r>
            <a:r>
              <a:rPr sz="1056" b="1" dirty="0">
                <a:solidFill>
                  <a:srgbClr val="006600"/>
                </a:solidFill>
                <a:latin typeface="Trebuchet MS"/>
                <a:cs typeface="Trebuchet MS"/>
              </a:rPr>
              <a:t>2,5</a:t>
            </a:r>
            <a:r>
              <a:rPr sz="1056" b="1" spc="-28" dirty="0">
                <a:solidFill>
                  <a:srgbClr val="006600"/>
                </a:solidFill>
                <a:latin typeface="Trebuchet MS"/>
                <a:cs typeface="Trebuchet MS"/>
              </a:rPr>
              <a:t> </a:t>
            </a:r>
            <a:r>
              <a:rPr sz="1056" b="1" dirty="0">
                <a:solidFill>
                  <a:srgbClr val="006600"/>
                </a:solidFill>
                <a:latin typeface="Trebuchet MS"/>
                <a:cs typeface="Trebuchet MS"/>
              </a:rPr>
              <a:t>jt</a:t>
            </a:r>
            <a:r>
              <a:rPr sz="1056" b="1" spc="-28" dirty="0">
                <a:solidFill>
                  <a:srgbClr val="006600"/>
                </a:solidFill>
                <a:latin typeface="Trebuchet MS"/>
                <a:cs typeface="Trebuchet MS"/>
              </a:rPr>
              <a:t> </a:t>
            </a:r>
            <a:r>
              <a:rPr sz="1056" b="1" dirty="0">
                <a:solidFill>
                  <a:srgbClr val="006600"/>
                </a:solidFill>
                <a:latin typeface="Trebuchet MS"/>
                <a:cs typeface="Trebuchet MS"/>
              </a:rPr>
              <a:t>per</a:t>
            </a:r>
            <a:r>
              <a:rPr sz="1056" b="1" spc="-28" dirty="0">
                <a:solidFill>
                  <a:srgbClr val="006600"/>
                </a:solidFill>
                <a:latin typeface="Trebuchet MS"/>
                <a:cs typeface="Trebuchet MS"/>
              </a:rPr>
              <a:t> </a:t>
            </a:r>
            <a:r>
              <a:rPr sz="1056" b="1" spc="-16" dirty="0">
                <a:solidFill>
                  <a:srgbClr val="006600"/>
                </a:solidFill>
                <a:latin typeface="Trebuchet MS"/>
                <a:cs typeface="Trebuchet MS"/>
              </a:rPr>
              <a:t>hari</a:t>
            </a:r>
            <a:endParaRPr sz="1056">
              <a:latin typeface="Trebuchet MS"/>
              <a:cs typeface="Trebuchet MS"/>
            </a:endParaRPr>
          </a:p>
        </p:txBody>
      </p:sp>
      <p:grpSp>
        <p:nvGrpSpPr>
          <p:cNvPr id="11" name="object 11"/>
          <p:cNvGrpSpPr/>
          <p:nvPr/>
        </p:nvGrpSpPr>
        <p:grpSpPr>
          <a:xfrm>
            <a:off x="8376555" y="5787659"/>
            <a:ext cx="1421924" cy="340003"/>
            <a:chOff x="10309606" y="6331965"/>
            <a:chExt cx="1750060" cy="418465"/>
          </a:xfrm>
        </p:grpSpPr>
        <p:sp>
          <p:nvSpPr>
            <p:cNvPr id="12" name="object 12"/>
            <p:cNvSpPr/>
            <p:nvPr/>
          </p:nvSpPr>
          <p:spPr>
            <a:xfrm>
              <a:off x="10315956" y="6338315"/>
              <a:ext cx="1737360" cy="405765"/>
            </a:xfrm>
            <a:custGeom>
              <a:avLst/>
              <a:gdLst/>
              <a:ahLst/>
              <a:cxnLst/>
              <a:rect l="l" t="t" r="r" b="b"/>
              <a:pathLst>
                <a:path w="1737359" h="405765">
                  <a:moveTo>
                    <a:pt x="1669796" y="0"/>
                  </a:moveTo>
                  <a:lnTo>
                    <a:pt x="67564" y="0"/>
                  </a:lnTo>
                  <a:lnTo>
                    <a:pt x="41255" y="5309"/>
                  </a:lnTo>
                  <a:lnTo>
                    <a:pt x="19780" y="19789"/>
                  </a:lnTo>
                  <a:lnTo>
                    <a:pt x="5306" y="41265"/>
                  </a:lnTo>
                  <a:lnTo>
                    <a:pt x="0" y="67564"/>
                  </a:lnTo>
                  <a:lnTo>
                    <a:pt x="0" y="337820"/>
                  </a:lnTo>
                  <a:lnTo>
                    <a:pt x="5306" y="364118"/>
                  </a:lnTo>
                  <a:lnTo>
                    <a:pt x="19780" y="385594"/>
                  </a:lnTo>
                  <a:lnTo>
                    <a:pt x="41255" y="400074"/>
                  </a:lnTo>
                  <a:lnTo>
                    <a:pt x="67564" y="405384"/>
                  </a:lnTo>
                  <a:lnTo>
                    <a:pt x="1669796" y="405384"/>
                  </a:lnTo>
                  <a:lnTo>
                    <a:pt x="1696104" y="400074"/>
                  </a:lnTo>
                  <a:lnTo>
                    <a:pt x="1717579" y="385594"/>
                  </a:lnTo>
                  <a:lnTo>
                    <a:pt x="1732053" y="364118"/>
                  </a:lnTo>
                  <a:lnTo>
                    <a:pt x="1737360" y="337820"/>
                  </a:lnTo>
                  <a:lnTo>
                    <a:pt x="1737360" y="67564"/>
                  </a:lnTo>
                  <a:lnTo>
                    <a:pt x="1732053" y="41265"/>
                  </a:lnTo>
                  <a:lnTo>
                    <a:pt x="1717579" y="19789"/>
                  </a:lnTo>
                  <a:lnTo>
                    <a:pt x="1696104" y="5309"/>
                  </a:lnTo>
                  <a:lnTo>
                    <a:pt x="1669796" y="0"/>
                  </a:lnTo>
                  <a:close/>
                </a:path>
              </a:pathLst>
            </a:custGeom>
            <a:solidFill>
              <a:srgbClr val="FFFFFF"/>
            </a:solidFill>
          </p:spPr>
          <p:txBody>
            <a:bodyPr wrap="square" lIns="0" tIns="0" rIns="0" bIns="0" rtlCol="0"/>
            <a:lstStyle/>
            <a:p>
              <a:endParaRPr sz="1138"/>
            </a:p>
          </p:txBody>
        </p:sp>
        <p:sp>
          <p:nvSpPr>
            <p:cNvPr id="13" name="object 13"/>
            <p:cNvSpPr/>
            <p:nvPr/>
          </p:nvSpPr>
          <p:spPr>
            <a:xfrm>
              <a:off x="10315956" y="6338315"/>
              <a:ext cx="1737360" cy="405765"/>
            </a:xfrm>
            <a:custGeom>
              <a:avLst/>
              <a:gdLst/>
              <a:ahLst/>
              <a:cxnLst/>
              <a:rect l="l" t="t" r="r" b="b"/>
              <a:pathLst>
                <a:path w="1737359" h="405765">
                  <a:moveTo>
                    <a:pt x="0" y="67564"/>
                  </a:moveTo>
                  <a:lnTo>
                    <a:pt x="5306" y="41265"/>
                  </a:lnTo>
                  <a:lnTo>
                    <a:pt x="19780" y="19789"/>
                  </a:lnTo>
                  <a:lnTo>
                    <a:pt x="41255" y="5309"/>
                  </a:lnTo>
                  <a:lnTo>
                    <a:pt x="67564" y="0"/>
                  </a:lnTo>
                  <a:lnTo>
                    <a:pt x="1669796" y="0"/>
                  </a:lnTo>
                  <a:lnTo>
                    <a:pt x="1696104" y="5309"/>
                  </a:lnTo>
                  <a:lnTo>
                    <a:pt x="1717579" y="19789"/>
                  </a:lnTo>
                  <a:lnTo>
                    <a:pt x="1732053" y="41265"/>
                  </a:lnTo>
                  <a:lnTo>
                    <a:pt x="1737360" y="67564"/>
                  </a:lnTo>
                  <a:lnTo>
                    <a:pt x="1737360" y="337820"/>
                  </a:lnTo>
                  <a:lnTo>
                    <a:pt x="1732053" y="364118"/>
                  </a:lnTo>
                  <a:lnTo>
                    <a:pt x="1717579" y="385594"/>
                  </a:lnTo>
                  <a:lnTo>
                    <a:pt x="1696104" y="400074"/>
                  </a:lnTo>
                  <a:lnTo>
                    <a:pt x="1669796" y="405384"/>
                  </a:lnTo>
                  <a:lnTo>
                    <a:pt x="67564" y="405384"/>
                  </a:lnTo>
                  <a:lnTo>
                    <a:pt x="41255" y="400074"/>
                  </a:lnTo>
                  <a:lnTo>
                    <a:pt x="19780" y="385594"/>
                  </a:lnTo>
                  <a:lnTo>
                    <a:pt x="5306" y="364118"/>
                  </a:lnTo>
                  <a:lnTo>
                    <a:pt x="0" y="337820"/>
                  </a:lnTo>
                  <a:lnTo>
                    <a:pt x="0" y="67564"/>
                  </a:lnTo>
                  <a:close/>
                </a:path>
              </a:pathLst>
            </a:custGeom>
            <a:ln w="12700">
              <a:solidFill>
                <a:srgbClr val="000000"/>
              </a:solidFill>
              <a:prstDash val="sysDash"/>
            </a:ln>
          </p:spPr>
          <p:txBody>
            <a:bodyPr wrap="square" lIns="0" tIns="0" rIns="0" bIns="0" rtlCol="0"/>
            <a:lstStyle/>
            <a:p>
              <a:endParaRPr sz="1138"/>
            </a:p>
          </p:txBody>
        </p:sp>
      </p:grpSp>
      <p:sp>
        <p:nvSpPr>
          <p:cNvPr id="14" name="object 14"/>
          <p:cNvSpPr txBox="1"/>
          <p:nvPr/>
        </p:nvSpPr>
        <p:spPr>
          <a:xfrm>
            <a:off x="8464986" y="5803431"/>
            <a:ext cx="1245473" cy="302687"/>
          </a:xfrm>
          <a:prstGeom prst="rect">
            <a:avLst/>
          </a:prstGeom>
        </p:spPr>
        <p:txBody>
          <a:bodyPr vert="horz" wrap="square" lIns="0" tIns="2580" rIns="0" bIns="0" rtlCol="0">
            <a:spAutoFit/>
          </a:bodyPr>
          <a:lstStyle/>
          <a:p>
            <a:pPr algn="ctr">
              <a:spcBef>
                <a:spcPts val="20"/>
              </a:spcBef>
            </a:pPr>
            <a:r>
              <a:rPr sz="975" b="1" dirty="0">
                <a:solidFill>
                  <a:srgbClr val="1B2852"/>
                </a:solidFill>
                <a:latin typeface="Trebuchet MS"/>
                <a:cs typeface="Trebuchet MS"/>
              </a:rPr>
              <a:t>PP</a:t>
            </a:r>
            <a:r>
              <a:rPr sz="975" b="1" spc="-28" dirty="0">
                <a:solidFill>
                  <a:srgbClr val="1B2852"/>
                </a:solidFill>
                <a:latin typeface="Trebuchet MS"/>
                <a:cs typeface="Trebuchet MS"/>
              </a:rPr>
              <a:t> </a:t>
            </a:r>
            <a:r>
              <a:rPr sz="975" b="1" dirty="0">
                <a:solidFill>
                  <a:srgbClr val="1B2852"/>
                </a:solidFill>
                <a:latin typeface="Trebuchet MS"/>
                <a:cs typeface="Trebuchet MS"/>
              </a:rPr>
              <a:t>58</a:t>
            </a:r>
            <a:r>
              <a:rPr sz="975" b="1" spc="-16"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2023</a:t>
            </a:r>
            <a:endParaRPr sz="975">
              <a:latin typeface="Trebuchet MS"/>
              <a:cs typeface="Trebuchet MS"/>
            </a:endParaRPr>
          </a:p>
          <a:p>
            <a:pPr algn="ctr">
              <a:lnSpc>
                <a:spcPct val="100000"/>
              </a:lnSpc>
            </a:pPr>
            <a:r>
              <a:rPr sz="975" b="1" dirty="0">
                <a:solidFill>
                  <a:srgbClr val="1B2852"/>
                </a:solidFill>
                <a:latin typeface="Trebuchet MS"/>
                <a:cs typeface="Trebuchet MS"/>
              </a:rPr>
              <a:t>PMK</a:t>
            </a:r>
            <a:r>
              <a:rPr sz="975" b="1" spc="-28" dirty="0">
                <a:solidFill>
                  <a:srgbClr val="1B2852"/>
                </a:solidFill>
                <a:latin typeface="Trebuchet MS"/>
                <a:cs typeface="Trebuchet MS"/>
              </a:rPr>
              <a:t> </a:t>
            </a:r>
            <a:r>
              <a:rPr sz="975" b="1" dirty="0">
                <a:solidFill>
                  <a:srgbClr val="1B2852"/>
                </a:solidFill>
                <a:latin typeface="Trebuchet MS"/>
                <a:cs typeface="Trebuchet MS"/>
              </a:rPr>
              <a:t>168</a:t>
            </a:r>
            <a:r>
              <a:rPr sz="975" b="1" spc="-28"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2023</a:t>
            </a:r>
            <a:endParaRPr sz="975">
              <a:latin typeface="Trebuchet MS"/>
              <a:cs typeface="Trebuchet MS"/>
            </a:endParaRPr>
          </a:p>
        </p:txBody>
      </p:sp>
      <p:sp>
        <p:nvSpPr>
          <p:cNvPr id="16" name="TextBox 15">
            <a:extLst>
              <a:ext uri="{FF2B5EF4-FFF2-40B4-BE49-F238E27FC236}">
                <a16:creationId xmlns:a16="http://schemas.microsoft.com/office/drawing/2014/main" id="{41823322-5817-7E09-D5C7-C75F53F1DFF5}"/>
              </a:ext>
            </a:extLst>
          </p:cNvPr>
          <p:cNvSpPr txBox="1"/>
          <p:nvPr/>
        </p:nvSpPr>
        <p:spPr>
          <a:xfrm>
            <a:off x="2478505" y="3275112"/>
            <a:ext cx="4957010" cy="307777"/>
          </a:xfrm>
          <a:prstGeom prst="rect">
            <a:avLst/>
          </a:prstGeom>
          <a:noFill/>
        </p:spPr>
        <p:txBody>
          <a:bodyPr wrap="square">
            <a:spAutoFit/>
          </a:bodyPr>
          <a:lstStyle/>
          <a:p>
            <a:r>
              <a:rPr lang="en-US" dirty="0"/>
              <a:t>040147</a:t>
            </a:r>
          </a:p>
        </p:txBody>
      </p:sp>
      <p:sp>
        <p:nvSpPr>
          <p:cNvPr id="18" name="TextBox 17">
            <a:extLst>
              <a:ext uri="{FF2B5EF4-FFF2-40B4-BE49-F238E27FC236}">
                <a16:creationId xmlns:a16="http://schemas.microsoft.com/office/drawing/2014/main" id="{41BE923F-51BA-5507-D180-8976DF1DA3AA}"/>
              </a:ext>
            </a:extLst>
          </p:cNvPr>
          <p:cNvSpPr txBox="1"/>
          <p:nvPr/>
        </p:nvSpPr>
        <p:spPr>
          <a:xfrm>
            <a:off x="2478505" y="3275112"/>
            <a:ext cx="4957010" cy="307777"/>
          </a:xfrm>
          <a:prstGeom prst="rect">
            <a:avLst/>
          </a:prstGeom>
          <a:noFill/>
        </p:spPr>
        <p:txBody>
          <a:bodyPr wrap="square">
            <a:spAutoFit/>
          </a:bodyPr>
          <a:lstStyle/>
          <a:p>
            <a:r>
              <a:rPr lang="en-US" dirty="0"/>
              <a:t>040147</a:t>
            </a:r>
          </a:p>
        </p:txBody>
      </p:sp>
    </p:spTree>
    <p:extLst>
      <p:ext uri="{BB962C8B-B14F-4D97-AF65-F5344CB8AC3E}">
        <p14:creationId xmlns:p14="http://schemas.microsoft.com/office/powerpoint/2010/main" val="1010891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261146" y="679147"/>
            <a:ext cx="9435981" cy="990600"/>
            <a:chOff x="321410" y="44565"/>
            <a:chExt cx="11613515" cy="1219200"/>
          </a:xfrm>
        </p:grpSpPr>
        <p:sp>
          <p:nvSpPr>
            <p:cNvPr id="4" name="object 4"/>
            <p:cNvSpPr/>
            <p:nvPr/>
          </p:nvSpPr>
          <p:spPr>
            <a:xfrm>
              <a:off x="321398" y="44576"/>
              <a:ext cx="11613515" cy="1219200"/>
            </a:xfrm>
            <a:custGeom>
              <a:avLst/>
              <a:gdLst/>
              <a:ahLst/>
              <a:cxnLst/>
              <a:rect l="l" t="t" r="r" b="b"/>
              <a:pathLst>
                <a:path w="11613515" h="1219200">
                  <a:moveTo>
                    <a:pt x="11612944" y="1119289"/>
                  </a:moveTo>
                  <a:lnTo>
                    <a:pt x="102146" y="1119289"/>
                  </a:lnTo>
                  <a:lnTo>
                    <a:pt x="102146" y="502272"/>
                  </a:lnTo>
                  <a:lnTo>
                    <a:pt x="507542" y="136639"/>
                  </a:lnTo>
                  <a:lnTo>
                    <a:pt x="913003" y="502323"/>
                  </a:lnTo>
                  <a:lnTo>
                    <a:pt x="913003" y="609777"/>
                  </a:lnTo>
                  <a:lnTo>
                    <a:pt x="1015085" y="609777"/>
                  </a:lnTo>
                  <a:lnTo>
                    <a:pt x="1015085" y="456920"/>
                  </a:lnTo>
                  <a:lnTo>
                    <a:pt x="1015085" y="448284"/>
                  </a:lnTo>
                  <a:lnTo>
                    <a:pt x="1005509" y="448284"/>
                  </a:lnTo>
                  <a:lnTo>
                    <a:pt x="508469" y="0"/>
                  </a:lnTo>
                  <a:lnTo>
                    <a:pt x="507542" y="1028"/>
                  </a:lnTo>
                  <a:lnTo>
                    <a:pt x="506628" y="0"/>
                  </a:lnTo>
                  <a:lnTo>
                    <a:pt x="9563" y="448284"/>
                  </a:lnTo>
                  <a:lnTo>
                    <a:pt x="63" y="448284"/>
                  </a:lnTo>
                  <a:lnTo>
                    <a:pt x="63" y="456869"/>
                  </a:lnTo>
                  <a:lnTo>
                    <a:pt x="63" y="456996"/>
                  </a:lnTo>
                  <a:lnTo>
                    <a:pt x="63" y="1119289"/>
                  </a:lnTo>
                  <a:lnTo>
                    <a:pt x="63" y="1179804"/>
                  </a:lnTo>
                  <a:lnTo>
                    <a:pt x="63" y="1219200"/>
                  </a:lnTo>
                  <a:lnTo>
                    <a:pt x="11612944" y="1219200"/>
                  </a:lnTo>
                  <a:lnTo>
                    <a:pt x="11612944" y="1119289"/>
                  </a:lnTo>
                  <a:close/>
                </a:path>
              </a:pathLst>
            </a:custGeom>
            <a:solidFill>
              <a:srgbClr val="F5B317"/>
            </a:solidFill>
          </p:spPr>
          <p:txBody>
            <a:bodyPr wrap="square" lIns="0" tIns="0" rIns="0" bIns="0" rtlCol="0"/>
            <a:lstStyle/>
            <a:p>
              <a:endParaRPr sz="1138"/>
            </a:p>
          </p:txBody>
        </p:sp>
        <p:pic>
          <p:nvPicPr>
            <p:cNvPr id="5" name="object 5"/>
            <p:cNvPicPr/>
            <p:nvPr/>
          </p:nvPicPr>
          <p:blipFill>
            <a:blip r:embed="rId2" cstate="print"/>
            <a:stretch>
              <a:fillRect/>
            </a:stretch>
          </p:blipFill>
          <p:spPr>
            <a:xfrm>
              <a:off x="10706961" y="44565"/>
              <a:ext cx="1208575" cy="1113100"/>
            </a:xfrm>
            <a:prstGeom prst="rect">
              <a:avLst/>
            </a:prstGeom>
          </p:spPr>
        </p:pic>
      </p:grpSp>
      <p:sp>
        <p:nvSpPr>
          <p:cNvPr id="7" name="object 7"/>
          <p:cNvSpPr txBox="1">
            <a:spLocks noGrp="1"/>
          </p:cNvSpPr>
          <p:nvPr>
            <p:ph type="title"/>
          </p:nvPr>
        </p:nvSpPr>
        <p:spPr>
          <a:xfrm>
            <a:off x="691300" y="-44113"/>
            <a:ext cx="7243763" cy="1592520"/>
          </a:xfrm>
          <a:prstGeom prst="rect">
            <a:avLst/>
          </a:prstGeom>
        </p:spPr>
        <p:txBody>
          <a:bodyPr spcFirstLastPara="1" vert="horz" wrap="square" lIns="0" tIns="223298" rIns="0" bIns="0" rtlCol="0" anchor="ctr" anchorCtr="0">
            <a:spAutoFit/>
          </a:bodyPr>
          <a:lstStyle/>
          <a:p>
            <a:pPr marL="791448">
              <a:spcBef>
                <a:spcPts val="81"/>
              </a:spcBef>
            </a:pPr>
            <a:r>
              <a:rPr spc="-20" dirty="0"/>
              <a:t>TARIF</a:t>
            </a:r>
            <a:r>
              <a:rPr spc="-81" dirty="0"/>
              <a:t> </a:t>
            </a:r>
            <a:r>
              <a:rPr dirty="0"/>
              <a:t>EFEKTIF</a:t>
            </a:r>
            <a:r>
              <a:rPr spc="-61" dirty="0"/>
              <a:t> </a:t>
            </a:r>
            <a:r>
              <a:rPr dirty="0"/>
              <a:t>BULANAN</a:t>
            </a:r>
            <a:r>
              <a:rPr spc="-57" dirty="0"/>
              <a:t> </a:t>
            </a:r>
            <a:r>
              <a:rPr spc="-24" dirty="0"/>
              <a:t>KATEGORI</a:t>
            </a:r>
            <a:r>
              <a:rPr spc="-110" dirty="0"/>
              <a:t> </a:t>
            </a:r>
            <a:r>
              <a:rPr spc="-41" dirty="0"/>
              <a:t>A</a:t>
            </a:r>
          </a:p>
        </p:txBody>
      </p:sp>
      <p:pic>
        <p:nvPicPr>
          <p:cNvPr id="8" name="object 8"/>
          <p:cNvPicPr/>
          <p:nvPr/>
        </p:nvPicPr>
        <p:blipFill>
          <a:blip r:embed="rId3" cstate="print"/>
          <a:stretch>
            <a:fillRect/>
          </a:stretch>
        </p:blipFill>
        <p:spPr>
          <a:xfrm>
            <a:off x="8532316" y="651202"/>
            <a:ext cx="1184128" cy="897205"/>
          </a:xfrm>
          <a:prstGeom prst="rect">
            <a:avLst/>
          </a:prstGeom>
        </p:spPr>
      </p:pic>
      <p:grpSp>
        <p:nvGrpSpPr>
          <p:cNvPr id="10" name="object 10"/>
          <p:cNvGrpSpPr/>
          <p:nvPr/>
        </p:nvGrpSpPr>
        <p:grpSpPr>
          <a:xfrm>
            <a:off x="6278252" y="2107234"/>
            <a:ext cx="3438208" cy="1700530"/>
            <a:chOff x="7727080" y="1802211"/>
            <a:chExt cx="4231640" cy="2092960"/>
          </a:xfrm>
        </p:grpSpPr>
        <p:pic>
          <p:nvPicPr>
            <p:cNvPr id="11" name="object 11"/>
            <p:cNvPicPr/>
            <p:nvPr/>
          </p:nvPicPr>
          <p:blipFill>
            <a:blip r:embed="rId4" cstate="print"/>
            <a:stretch>
              <a:fillRect/>
            </a:stretch>
          </p:blipFill>
          <p:spPr>
            <a:xfrm>
              <a:off x="9555842" y="2107522"/>
              <a:ext cx="719250" cy="966752"/>
            </a:xfrm>
            <a:prstGeom prst="rect">
              <a:avLst/>
            </a:prstGeom>
          </p:spPr>
        </p:pic>
        <p:sp>
          <p:nvSpPr>
            <p:cNvPr id="12" name="object 12"/>
            <p:cNvSpPr/>
            <p:nvPr/>
          </p:nvSpPr>
          <p:spPr>
            <a:xfrm>
              <a:off x="7727080" y="1802211"/>
              <a:ext cx="4231640" cy="2092960"/>
            </a:xfrm>
            <a:custGeom>
              <a:avLst/>
              <a:gdLst/>
              <a:ahLst/>
              <a:cxnLst/>
              <a:rect l="l" t="t" r="r" b="b"/>
              <a:pathLst>
                <a:path w="4231640" h="2092960">
                  <a:moveTo>
                    <a:pt x="4231622" y="0"/>
                  </a:moveTo>
                  <a:lnTo>
                    <a:pt x="0" y="0"/>
                  </a:lnTo>
                  <a:lnTo>
                    <a:pt x="0" y="2092879"/>
                  </a:lnTo>
                  <a:lnTo>
                    <a:pt x="4231622" y="2092879"/>
                  </a:lnTo>
                  <a:lnTo>
                    <a:pt x="4231622" y="0"/>
                  </a:lnTo>
                  <a:close/>
                </a:path>
              </a:pathLst>
            </a:custGeom>
            <a:solidFill>
              <a:srgbClr val="FBE1A2"/>
            </a:solidFill>
          </p:spPr>
          <p:txBody>
            <a:bodyPr wrap="square" lIns="0" tIns="0" rIns="0" bIns="0" rtlCol="0"/>
            <a:lstStyle/>
            <a:p>
              <a:endParaRPr sz="1138"/>
            </a:p>
          </p:txBody>
        </p:sp>
      </p:grpSp>
      <p:pic>
        <p:nvPicPr>
          <p:cNvPr id="13" name="object 13"/>
          <p:cNvPicPr/>
          <p:nvPr/>
        </p:nvPicPr>
        <p:blipFill>
          <a:blip r:embed="rId5" cstate="print"/>
          <a:stretch>
            <a:fillRect/>
          </a:stretch>
        </p:blipFill>
        <p:spPr>
          <a:xfrm>
            <a:off x="186871" y="2184344"/>
            <a:ext cx="5883969" cy="4281431"/>
          </a:xfrm>
          <a:prstGeom prst="rect">
            <a:avLst/>
          </a:prstGeom>
        </p:spPr>
      </p:pic>
      <p:sp>
        <p:nvSpPr>
          <p:cNvPr id="14" name="object 14"/>
          <p:cNvSpPr txBox="1"/>
          <p:nvPr/>
        </p:nvSpPr>
        <p:spPr>
          <a:xfrm>
            <a:off x="6278252" y="2107234"/>
            <a:ext cx="3438208" cy="1425198"/>
          </a:xfrm>
          <a:prstGeom prst="rect">
            <a:avLst/>
          </a:prstGeom>
        </p:spPr>
        <p:txBody>
          <a:bodyPr vert="horz" wrap="square" lIns="0" tIns="45403" rIns="0" bIns="0" rtlCol="0">
            <a:spAutoFit/>
          </a:bodyPr>
          <a:lstStyle/>
          <a:p>
            <a:pPr marL="73779" marR="77391">
              <a:lnSpc>
                <a:spcPts val="1544"/>
              </a:lnSpc>
              <a:spcBef>
                <a:spcPts val="358"/>
              </a:spcBef>
            </a:pPr>
            <a:r>
              <a:rPr sz="1300" b="1" spc="-8" dirty="0"/>
              <a:t>Tarif</a:t>
            </a:r>
            <a:r>
              <a:rPr sz="1300" b="1" spc="-37" dirty="0"/>
              <a:t> </a:t>
            </a:r>
            <a:r>
              <a:rPr sz="1300" b="1" dirty="0"/>
              <a:t>Efektif</a:t>
            </a:r>
            <a:r>
              <a:rPr sz="1300" b="1" spc="-33" dirty="0"/>
              <a:t> </a:t>
            </a:r>
            <a:r>
              <a:rPr sz="1300" b="1" dirty="0"/>
              <a:t>Bulanan</a:t>
            </a:r>
            <a:r>
              <a:rPr sz="1300" b="1" spc="-33" dirty="0"/>
              <a:t> </a:t>
            </a:r>
            <a:r>
              <a:rPr sz="1300" b="1" dirty="0"/>
              <a:t>Kategori</a:t>
            </a:r>
            <a:r>
              <a:rPr sz="1300" b="1" spc="-73" dirty="0"/>
              <a:t> </a:t>
            </a:r>
            <a:r>
              <a:rPr sz="1300" b="1" dirty="0"/>
              <a:t>A</a:t>
            </a:r>
            <a:r>
              <a:rPr sz="1300" b="1" spc="-77" dirty="0"/>
              <a:t> </a:t>
            </a:r>
            <a:r>
              <a:rPr sz="1300" spc="-8" dirty="0">
                <a:latin typeface="Arial MT"/>
                <a:cs typeface="Arial MT"/>
              </a:rPr>
              <a:t>diterapkan </a:t>
            </a:r>
            <a:r>
              <a:rPr sz="1300" dirty="0">
                <a:latin typeface="Arial MT"/>
                <a:cs typeface="Arial MT"/>
              </a:rPr>
              <a:t>untuk</a:t>
            </a:r>
            <a:r>
              <a:rPr sz="1300" spc="-24" dirty="0">
                <a:latin typeface="Arial MT"/>
                <a:cs typeface="Arial MT"/>
              </a:rPr>
              <a:t> </a:t>
            </a:r>
            <a:r>
              <a:rPr sz="1300" dirty="0">
                <a:latin typeface="Arial MT"/>
                <a:cs typeface="Arial MT"/>
              </a:rPr>
              <a:t>Wajib</a:t>
            </a:r>
            <a:r>
              <a:rPr sz="1300" spc="-24" dirty="0">
                <a:latin typeface="Arial MT"/>
                <a:cs typeface="Arial MT"/>
              </a:rPr>
              <a:t> </a:t>
            </a:r>
            <a:r>
              <a:rPr sz="1300" dirty="0">
                <a:latin typeface="Arial MT"/>
                <a:cs typeface="Arial MT"/>
              </a:rPr>
              <a:t>Pajak</a:t>
            </a:r>
            <a:r>
              <a:rPr sz="1300" spc="-24" dirty="0">
                <a:latin typeface="Arial MT"/>
                <a:cs typeface="Arial MT"/>
              </a:rPr>
              <a:t> </a:t>
            </a:r>
            <a:r>
              <a:rPr sz="1300" dirty="0">
                <a:latin typeface="Arial MT"/>
                <a:cs typeface="Arial MT"/>
              </a:rPr>
              <a:t>Orang</a:t>
            </a:r>
            <a:r>
              <a:rPr sz="1300" spc="-24" dirty="0">
                <a:latin typeface="Arial MT"/>
                <a:cs typeface="Arial MT"/>
              </a:rPr>
              <a:t> </a:t>
            </a:r>
            <a:r>
              <a:rPr sz="1300" dirty="0">
                <a:latin typeface="Arial MT"/>
                <a:cs typeface="Arial MT"/>
              </a:rPr>
              <a:t>Pribadi</a:t>
            </a:r>
            <a:r>
              <a:rPr sz="1300" spc="-33" dirty="0">
                <a:latin typeface="Arial MT"/>
                <a:cs typeface="Arial MT"/>
              </a:rPr>
              <a:t> </a:t>
            </a:r>
            <a:r>
              <a:rPr sz="1300" spc="-8" dirty="0">
                <a:latin typeface="Arial MT"/>
                <a:cs typeface="Arial MT"/>
              </a:rPr>
              <a:t>dengan </a:t>
            </a:r>
            <a:r>
              <a:rPr sz="1300" dirty="0">
                <a:latin typeface="Arial MT"/>
                <a:cs typeface="Arial MT"/>
              </a:rPr>
              <a:t>Status</a:t>
            </a:r>
            <a:r>
              <a:rPr sz="1300" spc="-28" dirty="0">
                <a:latin typeface="Arial MT"/>
                <a:cs typeface="Arial MT"/>
              </a:rPr>
              <a:t> </a:t>
            </a:r>
            <a:r>
              <a:rPr sz="1300" dirty="0">
                <a:latin typeface="Arial MT"/>
                <a:cs typeface="Arial MT"/>
              </a:rPr>
              <a:t>Penghasilan</a:t>
            </a:r>
            <a:r>
              <a:rPr sz="1300" spc="-57" dirty="0">
                <a:latin typeface="Arial MT"/>
                <a:cs typeface="Arial MT"/>
              </a:rPr>
              <a:t> </a:t>
            </a:r>
            <a:r>
              <a:rPr sz="1300" dirty="0">
                <a:latin typeface="Arial MT"/>
                <a:cs typeface="Arial MT"/>
              </a:rPr>
              <a:t>Tidak</a:t>
            </a:r>
            <a:r>
              <a:rPr sz="1300" spc="-33" dirty="0">
                <a:latin typeface="Arial MT"/>
                <a:cs typeface="Arial MT"/>
              </a:rPr>
              <a:t> </a:t>
            </a:r>
            <a:r>
              <a:rPr sz="1300" dirty="0">
                <a:latin typeface="Arial MT"/>
                <a:cs typeface="Arial MT"/>
              </a:rPr>
              <a:t>Kena</a:t>
            </a:r>
            <a:r>
              <a:rPr sz="1300" spc="-33" dirty="0">
                <a:latin typeface="Arial MT"/>
                <a:cs typeface="Arial MT"/>
              </a:rPr>
              <a:t> </a:t>
            </a:r>
            <a:r>
              <a:rPr sz="1300" dirty="0">
                <a:latin typeface="Arial MT"/>
                <a:cs typeface="Arial MT"/>
              </a:rPr>
              <a:t>Pajak</a:t>
            </a:r>
            <a:r>
              <a:rPr sz="1300" spc="-28" dirty="0">
                <a:latin typeface="Arial MT"/>
                <a:cs typeface="Arial MT"/>
              </a:rPr>
              <a:t> </a:t>
            </a:r>
            <a:r>
              <a:rPr sz="1300" spc="-16" dirty="0">
                <a:latin typeface="Arial MT"/>
                <a:cs typeface="Arial MT"/>
              </a:rPr>
              <a:t>sbb:</a:t>
            </a:r>
            <a:endParaRPr sz="1300">
              <a:latin typeface="Arial MT"/>
              <a:cs typeface="Arial MT"/>
            </a:endParaRPr>
          </a:p>
          <a:p>
            <a:pPr marL="352385" indent="-278606">
              <a:lnSpc>
                <a:spcPts val="1487"/>
              </a:lnSpc>
              <a:buAutoNum type="arabicPeriod"/>
              <a:tabLst>
                <a:tab pos="352385" algn="l"/>
              </a:tabLst>
            </a:pPr>
            <a:r>
              <a:rPr sz="1300" dirty="0">
                <a:latin typeface="Arial MT"/>
                <a:cs typeface="Arial MT"/>
              </a:rPr>
              <a:t>Tidak</a:t>
            </a:r>
            <a:r>
              <a:rPr sz="1300" spc="-37" dirty="0">
                <a:latin typeface="Arial MT"/>
                <a:cs typeface="Arial MT"/>
              </a:rPr>
              <a:t> </a:t>
            </a:r>
            <a:r>
              <a:rPr sz="1300" dirty="0">
                <a:latin typeface="Arial MT"/>
                <a:cs typeface="Arial MT"/>
              </a:rPr>
              <a:t>Kawin</a:t>
            </a:r>
            <a:r>
              <a:rPr sz="1300" spc="-37" dirty="0">
                <a:latin typeface="Arial MT"/>
                <a:cs typeface="Arial MT"/>
              </a:rPr>
              <a:t> </a:t>
            </a:r>
            <a:r>
              <a:rPr sz="1300" dirty="0">
                <a:latin typeface="Arial MT"/>
                <a:cs typeface="Arial MT"/>
              </a:rPr>
              <a:t>tanpa</a:t>
            </a:r>
            <a:r>
              <a:rPr sz="1300" spc="-28" dirty="0">
                <a:latin typeface="Arial MT"/>
                <a:cs typeface="Arial MT"/>
              </a:rPr>
              <a:t> </a:t>
            </a:r>
            <a:r>
              <a:rPr sz="1300" dirty="0">
                <a:latin typeface="Arial MT"/>
                <a:cs typeface="Arial MT"/>
              </a:rPr>
              <a:t>tanggungan</a:t>
            </a:r>
            <a:r>
              <a:rPr sz="1300" spc="-33" dirty="0">
                <a:latin typeface="Arial MT"/>
                <a:cs typeface="Arial MT"/>
              </a:rPr>
              <a:t> </a:t>
            </a:r>
            <a:r>
              <a:rPr sz="1300" spc="-8" dirty="0">
                <a:latin typeface="Arial MT"/>
                <a:cs typeface="Arial MT"/>
              </a:rPr>
              <a:t>(TK0)=</a:t>
            </a:r>
            <a:endParaRPr sz="1300">
              <a:latin typeface="Arial MT"/>
              <a:cs typeface="Arial MT"/>
            </a:endParaRPr>
          </a:p>
          <a:p>
            <a:pPr marL="352385"/>
            <a:r>
              <a:rPr sz="1300" spc="-16" dirty="0">
                <a:latin typeface="Arial MT"/>
                <a:cs typeface="Arial MT"/>
              </a:rPr>
              <a:t>54jt</a:t>
            </a:r>
            <a:endParaRPr sz="1300">
              <a:latin typeface="Arial MT"/>
              <a:cs typeface="Arial MT"/>
            </a:endParaRPr>
          </a:p>
          <a:p>
            <a:pPr marL="352385" indent="-278606">
              <a:lnSpc>
                <a:spcPts val="1552"/>
              </a:lnSpc>
              <a:spcBef>
                <a:spcPts val="57"/>
              </a:spcBef>
              <a:buAutoNum type="arabicPeriod" startAt="2"/>
              <a:tabLst>
                <a:tab pos="352385" algn="l"/>
              </a:tabLst>
            </a:pPr>
            <a:r>
              <a:rPr sz="1300" dirty="0">
                <a:latin typeface="Arial MT"/>
                <a:cs typeface="Arial MT"/>
              </a:rPr>
              <a:t>Tidak</a:t>
            </a:r>
            <a:r>
              <a:rPr sz="1300" spc="-28" dirty="0">
                <a:latin typeface="Arial MT"/>
                <a:cs typeface="Arial MT"/>
              </a:rPr>
              <a:t> </a:t>
            </a:r>
            <a:r>
              <a:rPr sz="1300" dirty="0">
                <a:latin typeface="Arial MT"/>
                <a:cs typeface="Arial MT"/>
              </a:rPr>
              <a:t>Kawin</a:t>
            </a:r>
            <a:r>
              <a:rPr sz="1300" spc="-28" dirty="0">
                <a:latin typeface="Arial MT"/>
                <a:cs typeface="Arial MT"/>
              </a:rPr>
              <a:t> </a:t>
            </a:r>
            <a:r>
              <a:rPr sz="1300" dirty="0">
                <a:latin typeface="Arial MT"/>
                <a:cs typeface="Arial MT"/>
              </a:rPr>
              <a:t>tanggungan</a:t>
            </a:r>
            <a:r>
              <a:rPr sz="1300" spc="-20" dirty="0">
                <a:latin typeface="Arial MT"/>
                <a:cs typeface="Arial MT"/>
              </a:rPr>
              <a:t> </a:t>
            </a:r>
            <a:r>
              <a:rPr sz="1300" dirty="0">
                <a:latin typeface="Arial MT"/>
                <a:cs typeface="Arial MT"/>
              </a:rPr>
              <a:t>1</a:t>
            </a:r>
            <a:r>
              <a:rPr sz="1300" spc="-28" dirty="0">
                <a:latin typeface="Arial MT"/>
                <a:cs typeface="Arial MT"/>
              </a:rPr>
              <a:t> </a:t>
            </a:r>
            <a:r>
              <a:rPr sz="1300" dirty="0">
                <a:latin typeface="Arial MT"/>
                <a:cs typeface="Arial MT"/>
              </a:rPr>
              <a:t>(TK1)</a:t>
            </a:r>
            <a:r>
              <a:rPr sz="1300" spc="-16" dirty="0">
                <a:latin typeface="Arial MT"/>
                <a:cs typeface="Arial MT"/>
              </a:rPr>
              <a:t> </a:t>
            </a:r>
            <a:r>
              <a:rPr sz="1300" dirty="0">
                <a:latin typeface="Arial MT"/>
                <a:cs typeface="Arial MT"/>
              </a:rPr>
              <a:t>=</a:t>
            </a:r>
            <a:r>
              <a:rPr sz="1300" spc="-24" dirty="0">
                <a:latin typeface="Arial MT"/>
                <a:cs typeface="Arial MT"/>
              </a:rPr>
              <a:t> </a:t>
            </a:r>
            <a:r>
              <a:rPr sz="1300" spc="-8" dirty="0">
                <a:latin typeface="Arial MT"/>
                <a:cs typeface="Arial MT"/>
              </a:rPr>
              <a:t>58,5jt</a:t>
            </a:r>
            <a:endParaRPr sz="1300">
              <a:latin typeface="Arial MT"/>
              <a:cs typeface="Arial MT"/>
            </a:endParaRPr>
          </a:p>
          <a:p>
            <a:pPr marL="352385" indent="-278606">
              <a:lnSpc>
                <a:spcPts val="1552"/>
              </a:lnSpc>
              <a:buAutoNum type="arabicPeriod" startAt="2"/>
              <a:tabLst>
                <a:tab pos="352385" algn="l"/>
              </a:tabLst>
            </a:pPr>
            <a:r>
              <a:rPr sz="1300" dirty="0">
                <a:latin typeface="Arial MT"/>
                <a:cs typeface="Arial MT"/>
              </a:rPr>
              <a:t>Kawin</a:t>
            </a:r>
            <a:r>
              <a:rPr sz="1300" spc="-20" dirty="0">
                <a:latin typeface="Arial MT"/>
                <a:cs typeface="Arial MT"/>
              </a:rPr>
              <a:t> </a:t>
            </a:r>
            <a:r>
              <a:rPr sz="1300" dirty="0">
                <a:latin typeface="Arial MT"/>
                <a:cs typeface="Arial MT"/>
              </a:rPr>
              <a:t>tanpa</a:t>
            </a:r>
            <a:r>
              <a:rPr sz="1300" spc="-16" dirty="0">
                <a:latin typeface="Arial MT"/>
                <a:cs typeface="Arial MT"/>
              </a:rPr>
              <a:t> </a:t>
            </a:r>
            <a:r>
              <a:rPr sz="1300" dirty="0">
                <a:latin typeface="Arial MT"/>
                <a:cs typeface="Arial MT"/>
              </a:rPr>
              <a:t>tanggungan</a:t>
            </a:r>
            <a:r>
              <a:rPr sz="1300" spc="-12" dirty="0">
                <a:latin typeface="Arial MT"/>
                <a:cs typeface="Arial MT"/>
              </a:rPr>
              <a:t> </a:t>
            </a:r>
            <a:r>
              <a:rPr sz="1300" dirty="0">
                <a:latin typeface="Arial MT"/>
                <a:cs typeface="Arial MT"/>
              </a:rPr>
              <a:t>(K0)</a:t>
            </a:r>
            <a:r>
              <a:rPr sz="1300" spc="-16" dirty="0">
                <a:latin typeface="Arial MT"/>
                <a:cs typeface="Arial MT"/>
              </a:rPr>
              <a:t> </a:t>
            </a:r>
            <a:r>
              <a:rPr sz="1300" dirty="0">
                <a:latin typeface="Arial MT"/>
                <a:cs typeface="Arial MT"/>
              </a:rPr>
              <a:t>=</a:t>
            </a:r>
            <a:r>
              <a:rPr sz="1300" spc="-16" dirty="0">
                <a:latin typeface="Arial MT"/>
                <a:cs typeface="Arial MT"/>
              </a:rPr>
              <a:t> </a:t>
            </a:r>
            <a:r>
              <a:rPr sz="1300" spc="-8" dirty="0">
                <a:latin typeface="Arial MT"/>
                <a:cs typeface="Arial MT"/>
              </a:rPr>
              <a:t>58,5jt</a:t>
            </a:r>
            <a:endParaRPr sz="1300">
              <a:latin typeface="Arial MT"/>
              <a:cs typeface="Arial M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261146" y="679147"/>
            <a:ext cx="9435981" cy="990600"/>
            <a:chOff x="321410" y="44565"/>
            <a:chExt cx="11613515" cy="1219200"/>
          </a:xfrm>
        </p:grpSpPr>
        <p:sp>
          <p:nvSpPr>
            <p:cNvPr id="4" name="object 4"/>
            <p:cNvSpPr/>
            <p:nvPr/>
          </p:nvSpPr>
          <p:spPr>
            <a:xfrm>
              <a:off x="321398" y="44576"/>
              <a:ext cx="11613515" cy="1219200"/>
            </a:xfrm>
            <a:custGeom>
              <a:avLst/>
              <a:gdLst/>
              <a:ahLst/>
              <a:cxnLst/>
              <a:rect l="l" t="t" r="r" b="b"/>
              <a:pathLst>
                <a:path w="11613515" h="1219200">
                  <a:moveTo>
                    <a:pt x="11612944" y="1119289"/>
                  </a:moveTo>
                  <a:lnTo>
                    <a:pt x="102146" y="1119289"/>
                  </a:lnTo>
                  <a:lnTo>
                    <a:pt x="102146" y="502272"/>
                  </a:lnTo>
                  <a:lnTo>
                    <a:pt x="507542" y="136639"/>
                  </a:lnTo>
                  <a:lnTo>
                    <a:pt x="913003" y="502323"/>
                  </a:lnTo>
                  <a:lnTo>
                    <a:pt x="913003" y="609777"/>
                  </a:lnTo>
                  <a:lnTo>
                    <a:pt x="1015085" y="609777"/>
                  </a:lnTo>
                  <a:lnTo>
                    <a:pt x="1015085" y="456920"/>
                  </a:lnTo>
                  <a:lnTo>
                    <a:pt x="1015085" y="448284"/>
                  </a:lnTo>
                  <a:lnTo>
                    <a:pt x="1005509" y="448284"/>
                  </a:lnTo>
                  <a:lnTo>
                    <a:pt x="508469" y="0"/>
                  </a:lnTo>
                  <a:lnTo>
                    <a:pt x="507542" y="1028"/>
                  </a:lnTo>
                  <a:lnTo>
                    <a:pt x="506628" y="0"/>
                  </a:lnTo>
                  <a:lnTo>
                    <a:pt x="9563" y="448284"/>
                  </a:lnTo>
                  <a:lnTo>
                    <a:pt x="63" y="448284"/>
                  </a:lnTo>
                  <a:lnTo>
                    <a:pt x="63" y="456869"/>
                  </a:lnTo>
                  <a:lnTo>
                    <a:pt x="63" y="456996"/>
                  </a:lnTo>
                  <a:lnTo>
                    <a:pt x="63" y="1119289"/>
                  </a:lnTo>
                  <a:lnTo>
                    <a:pt x="63" y="1179804"/>
                  </a:lnTo>
                  <a:lnTo>
                    <a:pt x="63" y="1219200"/>
                  </a:lnTo>
                  <a:lnTo>
                    <a:pt x="11612944" y="1219200"/>
                  </a:lnTo>
                  <a:lnTo>
                    <a:pt x="11612944" y="1119289"/>
                  </a:lnTo>
                  <a:close/>
                </a:path>
              </a:pathLst>
            </a:custGeom>
            <a:solidFill>
              <a:srgbClr val="F5B317"/>
            </a:solidFill>
          </p:spPr>
          <p:txBody>
            <a:bodyPr wrap="square" lIns="0" tIns="0" rIns="0" bIns="0" rtlCol="0"/>
            <a:lstStyle/>
            <a:p>
              <a:endParaRPr sz="1138"/>
            </a:p>
          </p:txBody>
        </p:sp>
        <p:pic>
          <p:nvPicPr>
            <p:cNvPr id="5" name="object 5"/>
            <p:cNvPicPr/>
            <p:nvPr/>
          </p:nvPicPr>
          <p:blipFill>
            <a:blip r:embed="rId2" cstate="print"/>
            <a:stretch>
              <a:fillRect/>
            </a:stretch>
          </p:blipFill>
          <p:spPr>
            <a:xfrm>
              <a:off x="10706961" y="44565"/>
              <a:ext cx="1208575" cy="1113100"/>
            </a:xfrm>
            <a:prstGeom prst="rect">
              <a:avLst/>
            </a:prstGeom>
          </p:spPr>
        </p:pic>
      </p:grpSp>
      <p:pic>
        <p:nvPicPr>
          <p:cNvPr id="8" name="object 8"/>
          <p:cNvPicPr/>
          <p:nvPr/>
        </p:nvPicPr>
        <p:blipFill>
          <a:blip r:embed="rId3" cstate="print"/>
          <a:stretch>
            <a:fillRect/>
          </a:stretch>
        </p:blipFill>
        <p:spPr>
          <a:xfrm>
            <a:off x="130573" y="2042086"/>
            <a:ext cx="6053633" cy="4381554"/>
          </a:xfrm>
          <a:prstGeom prst="rect">
            <a:avLst/>
          </a:prstGeom>
        </p:spPr>
      </p:pic>
      <p:sp>
        <p:nvSpPr>
          <p:cNvPr id="9" name="object 9"/>
          <p:cNvSpPr txBox="1">
            <a:spLocks noGrp="1"/>
          </p:cNvSpPr>
          <p:nvPr>
            <p:ph type="title"/>
          </p:nvPr>
        </p:nvSpPr>
        <p:spPr>
          <a:xfrm>
            <a:off x="520358" y="60487"/>
            <a:ext cx="7243763" cy="1592520"/>
          </a:xfrm>
          <a:prstGeom prst="rect">
            <a:avLst/>
          </a:prstGeom>
        </p:spPr>
        <p:txBody>
          <a:bodyPr spcFirstLastPara="1" vert="horz" wrap="square" lIns="0" tIns="223298" rIns="0" bIns="0" rtlCol="0" anchor="ctr" anchorCtr="0">
            <a:spAutoFit/>
          </a:bodyPr>
          <a:lstStyle/>
          <a:p>
            <a:pPr marL="786805">
              <a:spcBef>
                <a:spcPts val="81"/>
              </a:spcBef>
            </a:pPr>
            <a:r>
              <a:rPr spc="-20" dirty="0"/>
              <a:t>TARIF</a:t>
            </a:r>
            <a:r>
              <a:rPr spc="-77" dirty="0"/>
              <a:t> </a:t>
            </a:r>
            <a:r>
              <a:rPr dirty="0"/>
              <a:t>EFEKTIF</a:t>
            </a:r>
            <a:r>
              <a:rPr spc="-77" dirty="0"/>
              <a:t> </a:t>
            </a:r>
            <a:r>
              <a:rPr dirty="0"/>
              <a:t>BULANAN</a:t>
            </a:r>
            <a:r>
              <a:rPr spc="-69" dirty="0"/>
              <a:t> </a:t>
            </a:r>
            <a:r>
              <a:rPr spc="-16" dirty="0"/>
              <a:t>KATEGORI</a:t>
            </a:r>
            <a:r>
              <a:rPr spc="-77" dirty="0"/>
              <a:t> </a:t>
            </a:r>
            <a:r>
              <a:rPr spc="-41" dirty="0"/>
              <a:t>B</a:t>
            </a:r>
          </a:p>
        </p:txBody>
      </p:sp>
      <p:pic>
        <p:nvPicPr>
          <p:cNvPr id="10" name="object 10"/>
          <p:cNvPicPr/>
          <p:nvPr/>
        </p:nvPicPr>
        <p:blipFill>
          <a:blip r:embed="rId4" cstate="print"/>
          <a:stretch>
            <a:fillRect/>
          </a:stretch>
        </p:blipFill>
        <p:spPr>
          <a:xfrm>
            <a:off x="8532316" y="651202"/>
            <a:ext cx="1184128" cy="897205"/>
          </a:xfrm>
          <a:prstGeom prst="rect">
            <a:avLst/>
          </a:prstGeom>
        </p:spPr>
      </p:pic>
      <p:grpSp>
        <p:nvGrpSpPr>
          <p:cNvPr id="11" name="object 11"/>
          <p:cNvGrpSpPr/>
          <p:nvPr/>
        </p:nvGrpSpPr>
        <p:grpSpPr>
          <a:xfrm>
            <a:off x="6337219" y="1666984"/>
            <a:ext cx="3438208" cy="2275800"/>
            <a:chOff x="7799655" y="1260364"/>
            <a:chExt cx="4231640" cy="2800985"/>
          </a:xfrm>
        </p:grpSpPr>
        <p:pic>
          <p:nvPicPr>
            <p:cNvPr id="12" name="object 12"/>
            <p:cNvPicPr/>
            <p:nvPr/>
          </p:nvPicPr>
          <p:blipFill>
            <a:blip r:embed="rId5" cstate="print"/>
            <a:stretch>
              <a:fillRect/>
            </a:stretch>
          </p:blipFill>
          <p:spPr>
            <a:xfrm>
              <a:off x="8487627" y="1260364"/>
              <a:ext cx="2668052" cy="461664"/>
            </a:xfrm>
            <a:prstGeom prst="rect">
              <a:avLst/>
            </a:prstGeom>
          </p:spPr>
        </p:pic>
        <p:pic>
          <p:nvPicPr>
            <p:cNvPr id="13" name="object 13"/>
            <p:cNvPicPr/>
            <p:nvPr/>
          </p:nvPicPr>
          <p:blipFill>
            <a:blip r:embed="rId6" cstate="print"/>
            <a:stretch>
              <a:fillRect/>
            </a:stretch>
          </p:blipFill>
          <p:spPr>
            <a:xfrm>
              <a:off x="9555842" y="2107522"/>
              <a:ext cx="719250" cy="966752"/>
            </a:xfrm>
            <a:prstGeom prst="rect">
              <a:avLst/>
            </a:prstGeom>
          </p:spPr>
        </p:pic>
        <p:sp>
          <p:nvSpPr>
            <p:cNvPr id="14" name="object 14"/>
            <p:cNvSpPr/>
            <p:nvPr/>
          </p:nvSpPr>
          <p:spPr>
            <a:xfrm>
              <a:off x="7799655" y="1722029"/>
              <a:ext cx="4231640" cy="2339340"/>
            </a:xfrm>
            <a:custGeom>
              <a:avLst/>
              <a:gdLst/>
              <a:ahLst/>
              <a:cxnLst/>
              <a:rect l="l" t="t" r="r" b="b"/>
              <a:pathLst>
                <a:path w="4231640" h="2339340">
                  <a:moveTo>
                    <a:pt x="4231622" y="0"/>
                  </a:moveTo>
                  <a:lnTo>
                    <a:pt x="0" y="0"/>
                  </a:lnTo>
                  <a:lnTo>
                    <a:pt x="0" y="2339102"/>
                  </a:lnTo>
                  <a:lnTo>
                    <a:pt x="4231622" y="2339102"/>
                  </a:lnTo>
                  <a:lnTo>
                    <a:pt x="4231622" y="0"/>
                  </a:lnTo>
                  <a:close/>
                </a:path>
              </a:pathLst>
            </a:custGeom>
            <a:solidFill>
              <a:srgbClr val="B2EEE2"/>
            </a:solidFill>
          </p:spPr>
          <p:txBody>
            <a:bodyPr wrap="square" lIns="0" tIns="0" rIns="0" bIns="0" rtlCol="0"/>
            <a:lstStyle/>
            <a:p>
              <a:endParaRPr sz="1138"/>
            </a:p>
          </p:txBody>
        </p:sp>
      </p:grpSp>
      <p:sp>
        <p:nvSpPr>
          <p:cNvPr id="15" name="object 15"/>
          <p:cNvSpPr txBox="1"/>
          <p:nvPr/>
        </p:nvSpPr>
        <p:spPr>
          <a:xfrm>
            <a:off x="6337219" y="2042086"/>
            <a:ext cx="3438208" cy="1610384"/>
          </a:xfrm>
          <a:prstGeom prst="rect">
            <a:avLst/>
          </a:prstGeom>
        </p:spPr>
        <p:txBody>
          <a:bodyPr vert="horz" wrap="square" lIns="0" tIns="45918" rIns="0" bIns="0" rtlCol="0">
            <a:spAutoFit/>
          </a:bodyPr>
          <a:lstStyle/>
          <a:p>
            <a:pPr marL="73779" marR="162520">
              <a:lnSpc>
                <a:spcPts val="1544"/>
              </a:lnSpc>
              <a:spcBef>
                <a:spcPts val="362"/>
              </a:spcBef>
            </a:pPr>
            <a:r>
              <a:rPr sz="1300" b="1" spc="-8" dirty="0"/>
              <a:t>Tarif</a:t>
            </a:r>
            <a:r>
              <a:rPr sz="1300" b="1" spc="-45" dirty="0"/>
              <a:t> </a:t>
            </a:r>
            <a:r>
              <a:rPr sz="1300" b="1" dirty="0"/>
              <a:t>Efektif</a:t>
            </a:r>
            <a:r>
              <a:rPr sz="1300" b="1" spc="-37" dirty="0"/>
              <a:t> </a:t>
            </a:r>
            <a:r>
              <a:rPr sz="1300" b="1" dirty="0"/>
              <a:t>Bulanan</a:t>
            </a:r>
            <a:r>
              <a:rPr sz="1300" b="1" spc="-41" dirty="0"/>
              <a:t> </a:t>
            </a:r>
            <a:r>
              <a:rPr sz="1300" b="1" dirty="0"/>
              <a:t>Kategori</a:t>
            </a:r>
            <a:r>
              <a:rPr sz="1300" b="1" spc="-33" dirty="0"/>
              <a:t> </a:t>
            </a:r>
            <a:r>
              <a:rPr sz="1300" b="1" spc="-41" dirty="0"/>
              <a:t>B </a:t>
            </a:r>
            <a:r>
              <a:rPr sz="1300" dirty="0">
                <a:latin typeface="Arial MT"/>
                <a:cs typeface="Arial MT"/>
              </a:rPr>
              <a:t>diterapkan</a:t>
            </a:r>
            <a:r>
              <a:rPr sz="1300" spc="-33" dirty="0">
                <a:latin typeface="Arial MT"/>
                <a:cs typeface="Arial MT"/>
              </a:rPr>
              <a:t> </a:t>
            </a:r>
            <a:r>
              <a:rPr sz="1300" dirty="0">
                <a:latin typeface="Arial MT"/>
                <a:cs typeface="Arial MT"/>
              </a:rPr>
              <a:t>untuk</a:t>
            </a:r>
            <a:r>
              <a:rPr sz="1300" spc="-24" dirty="0">
                <a:latin typeface="Arial MT"/>
                <a:cs typeface="Arial MT"/>
              </a:rPr>
              <a:t> </a:t>
            </a:r>
            <a:r>
              <a:rPr sz="1300" dirty="0">
                <a:latin typeface="Arial MT"/>
                <a:cs typeface="Arial MT"/>
              </a:rPr>
              <a:t>Wajib</a:t>
            </a:r>
            <a:r>
              <a:rPr sz="1300" spc="-28" dirty="0">
                <a:latin typeface="Arial MT"/>
                <a:cs typeface="Arial MT"/>
              </a:rPr>
              <a:t> </a:t>
            </a:r>
            <a:r>
              <a:rPr sz="1300" dirty="0">
                <a:latin typeface="Arial MT"/>
                <a:cs typeface="Arial MT"/>
              </a:rPr>
              <a:t>Pajak</a:t>
            </a:r>
            <a:r>
              <a:rPr sz="1300" spc="-28" dirty="0">
                <a:latin typeface="Arial MT"/>
                <a:cs typeface="Arial MT"/>
              </a:rPr>
              <a:t> </a:t>
            </a:r>
            <a:r>
              <a:rPr sz="1300" dirty="0">
                <a:latin typeface="Arial MT"/>
                <a:cs typeface="Arial MT"/>
              </a:rPr>
              <a:t>Orang</a:t>
            </a:r>
            <a:r>
              <a:rPr sz="1300" spc="-28" dirty="0">
                <a:latin typeface="Arial MT"/>
                <a:cs typeface="Arial MT"/>
              </a:rPr>
              <a:t> </a:t>
            </a:r>
            <a:r>
              <a:rPr sz="1300" spc="-8" dirty="0">
                <a:latin typeface="Arial MT"/>
                <a:cs typeface="Arial MT"/>
              </a:rPr>
              <a:t>Pribadi </a:t>
            </a:r>
            <a:r>
              <a:rPr sz="1300" dirty="0">
                <a:latin typeface="Arial MT"/>
                <a:cs typeface="Arial MT"/>
              </a:rPr>
              <a:t>dengan</a:t>
            </a:r>
            <a:r>
              <a:rPr sz="1300" spc="-41" dirty="0">
                <a:latin typeface="Arial MT"/>
                <a:cs typeface="Arial MT"/>
              </a:rPr>
              <a:t> </a:t>
            </a:r>
            <a:r>
              <a:rPr sz="1300" dirty="0">
                <a:latin typeface="Arial MT"/>
                <a:cs typeface="Arial MT"/>
              </a:rPr>
              <a:t>Status</a:t>
            </a:r>
            <a:r>
              <a:rPr sz="1300" spc="-33" dirty="0">
                <a:latin typeface="Arial MT"/>
                <a:cs typeface="Arial MT"/>
              </a:rPr>
              <a:t> </a:t>
            </a:r>
            <a:r>
              <a:rPr sz="1300" dirty="0">
                <a:latin typeface="Arial MT"/>
                <a:cs typeface="Arial MT"/>
              </a:rPr>
              <a:t>Penghasilan</a:t>
            </a:r>
            <a:r>
              <a:rPr sz="1300" spc="-61" dirty="0">
                <a:latin typeface="Arial MT"/>
                <a:cs typeface="Arial MT"/>
              </a:rPr>
              <a:t> </a:t>
            </a:r>
            <a:r>
              <a:rPr sz="1300" dirty="0">
                <a:latin typeface="Arial MT"/>
                <a:cs typeface="Arial MT"/>
              </a:rPr>
              <a:t>Tidak</a:t>
            </a:r>
            <a:r>
              <a:rPr sz="1300" spc="-37" dirty="0">
                <a:latin typeface="Arial MT"/>
                <a:cs typeface="Arial MT"/>
              </a:rPr>
              <a:t> </a:t>
            </a:r>
            <a:r>
              <a:rPr sz="1300" spc="-16" dirty="0">
                <a:latin typeface="Arial MT"/>
                <a:cs typeface="Arial MT"/>
              </a:rPr>
              <a:t>Kena </a:t>
            </a:r>
            <a:r>
              <a:rPr sz="1300" dirty="0">
                <a:latin typeface="Arial MT"/>
                <a:cs typeface="Arial MT"/>
              </a:rPr>
              <a:t>Pajak</a:t>
            </a:r>
            <a:r>
              <a:rPr sz="1300" spc="-16" dirty="0">
                <a:latin typeface="Arial MT"/>
                <a:cs typeface="Arial MT"/>
              </a:rPr>
              <a:t> sbb:</a:t>
            </a:r>
            <a:endParaRPr sz="1300">
              <a:latin typeface="Arial MT"/>
              <a:cs typeface="Arial MT"/>
            </a:endParaRPr>
          </a:p>
          <a:p>
            <a:pPr marL="352385" indent="-278606">
              <a:lnSpc>
                <a:spcPts val="1483"/>
              </a:lnSpc>
              <a:buAutoNum type="arabicPeriod"/>
              <a:tabLst>
                <a:tab pos="352385" algn="l"/>
              </a:tabLst>
            </a:pPr>
            <a:r>
              <a:rPr sz="1300" dirty="0">
                <a:latin typeface="Arial MT"/>
                <a:cs typeface="Arial MT"/>
              </a:rPr>
              <a:t>Tidak</a:t>
            </a:r>
            <a:r>
              <a:rPr sz="1300" spc="-28" dirty="0">
                <a:latin typeface="Arial MT"/>
                <a:cs typeface="Arial MT"/>
              </a:rPr>
              <a:t> </a:t>
            </a:r>
            <a:r>
              <a:rPr sz="1300" dirty="0">
                <a:latin typeface="Arial MT"/>
                <a:cs typeface="Arial MT"/>
              </a:rPr>
              <a:t>Kawin</a:t>
            </a:r>
            <a:r>
              <a:rPr sz="1300" spc="-28" dirty="0">
                <a:latin typeface="Arial MT"/>
                <a:cs typeface="Arial MT"/>
              </a:rPr>
              <a:t> </a:t>
            </a:r>
            <a:r>
              <a:rPr sz="1300" dirty="0">
                <a:latin typeface="Arial MT"/>
                <a:cs typeface="Arial MT"/>
              </a:rPr>
              <a:t>tanggungan</a:t>
            </a:r>
            <a:r>
              <a:rPr sz="1300" spc="-20" dirty="0">
                <a:latin typeface="Arial MT"/>
                <a:cs typeface="Arial MT"/>
              </a:rPr>
              <a:t> </a:t>
            </a:r>
            <a:r>
              <a:rPr sz="1300" dirty="0">
                <a:latin typeface="Arial MT"/>
                <a:cs typeface="Arial MT"/>
              </a:rPr>
              <a:t>2</a:t>
            </a:r>
            <a:r>
              <a:rPr sz="1300" spc="-28" dirty="0">
                <a:latin typeface="Arial MT"/>
                <a:cs typeface="Arial MT"/>
              </a:rPr>
              <a:t> </a:t>
            </a:r>
            <a:r>
              <a:rPr sz="1300" dirty="0">
                <a:latin typeface="Arial MT"/>
                <a:cs typeface="Arial MT"/>
              </a:rPr>
              <a:t>(TK2)</a:t>
            </a:r>
            <a:r>
              <a:rPr sz="1300" spc="-16" dirty="0">
                <a:latin typeface="Arial MT"/>
                <a:cs typeface="Arial MT"/>
              </a:rPr>
              <a:t> </a:t>
            </a:r>
            <a:r>
              <a:rPr sz="1300" dirty="0">
                <a:latin typeface="Arial MT"/>
                <a:cs typeface="Arial MT"/>
              </a:rPr>
              <a:t>=</a:t>
            </a:r>
            <a:r>
              <a:rPr sz="1300" spc="-24" dirty="0">
                <a:latin typeface="Arial MT"/>
                <a:cs typeface="Arial MT"/>
              </a:rPr>
              <a:t> </a:t>
            </a:r>
            <a:r>
              <a:rPr sz="1300" spc="-16" dirty="0">
                <a:latin typeface="Arial MT"/>
                <a:cs typeface="Arial MT"/>
              </a:rPr>
              <a:t>63jt</a:t>
            </a:r>
            <a:endParaRPr sz="1300">
              <a:latin typeface="Arial MT"/>
              <a:cs typeface="Arial MT"/>
            </a:endParaRPr>
          </a:p>
          <a:p>
            <a:pPr marL="352385" indent="-278606">
              <a:lnSpc>
                <a:spcPts val="1552"/>
              </a:lnSpc>
              <a:spcBef>
                <a:spcPts val="81"/>
              </a:spcBef>
              <a:buAutoNum type="arabicPeriod"/>
              <a:tabLst>
                <a:tab pos="352385" algn="l"/>
              </a:tabLst>
            </a:pPr>
            <a:r>
              <a:rPr sz="1300" dirty="0">
                <a:latin typeface="Arial MT"/>
                <a:cs typeface="Arial MT"/>
              </a:rPr>
              <a:t>Tidak</a:t>
            </a:r>
            <a:r>
              <a:rPr sz="1300" spc="-28" dirty="0">
                <a:latin typeface="Arial MT"/>
                <a:cs typeface="Arial MT"/>
              </a:rPr>
              <a:t> </a:t>
            </a:r>
            <a:r>
              <a:rPr sz="1300" dirty="0">
                <a:latin typeface="Arial MT"/>
                <a:cs typeface="Arial MT"/>
              </a:rPr>
              <a:t>Kawin</a:t>
            </a:r>
            <a:r>
              <a:rPr sz="1300" spc="-28" dirty="0">
                <a:latin typeface="Arial MT"/>
                <a:cs typeface="Arial MT"/>
              </a:rPr>
              <a:t> </a:t>
            </a:r>
            <a:r>
              <a:rPr sz="1300" dirty="0">
                <a:latin typeface="Arial MT"/>
                <a:cs typeface="Arial MT"/>
              </a:rPr>
              <a:t>tanggungan</a:t>
            </a:r>
            <a:r>
              <a:rPr sz="1300" spc="-20" dirty="0">
                <a:latin typeface="Arial MT"/>
                <a:cs typeface="Arial MT"/>
              </a:rPr>
              <a:t> </a:t>
            </a:r>
            <a:r>
              <a:rPr sz="1300" dirty="0">
                <a:latin typeface="Arial MT"/>
                <a:cs typeface="Arial MT"/>
              </a:rPr>
              <a:t>3</a:t>
            </a:r>
            <a:r>
              <a:rPr sz="1300" spc="-28" dirty="0">
                <a:latin typeface="Arial MT"/>
                <a:cs typeface="Arial MT"/>
              </a:rPr>
              <a:t> </a:t>
            </a:r>
            <a:r>
              <a:rPr sz="1300" dirty="0">
                <a:latin typeface="Arial MT"/>
                <a:cs typeface="Arial MT"/>
              </a:rPr>
              <a:t>(TK3)</a:t>
            </a:r>
            <a:r>
              <a:rPr sz="1300" spc="-16" dirty="0">
                <a:latin typeface="Arial MT"/>
                <a:cs typeface="Arial MT"/>
              </a:rPr>
              <a:t> </a:t>
            </a:r>
            <a:r>
              <a:rPr sz="1300" dirty="0">
                <a:latin typeface="Arial MT"/>
                <a:cs typeface="Arial MT"/>
              </a:rPr>
              <a:t>=</a:t>
            </a:r>
            <a:r>
              <a:rPr sz="1300" spc="-24" dirty="0">
                <a:latin typeface="Arial MT"/>
                <a:cs typeface="Arial MT"/>
              </a:rPr>
              <a:t> </a:t>
            </a:r>
            <a:r>
              <a:rPr sz="1300" spc="-8" dirty="0">
                <a:latin typeface="Arial MT"/>
                <a:cs typeface="Arial MT"/>
              </a:rPr>
              <a:t>67,5jt</a:t>
            </a:r>
            <a:endParaRPr sz="1300">
              <a:latin typeface="Arial MT"/>
              <a:cs typeface="Arial MT"/>
            </a:endParaRPr>
          </a:p>
          <a:p>
            <a:pPr marL="352385" indent="-278606">
              <a:lnSpc>
                <a:spcPts val="1540"/>
              </a:lnSpc>
              <a:buAutoNum type="arabicPeriod"/>
              <a:tabLst>
                <a:tab pos="352385" algn="l"/>
              </a:tabLst>
            </a:pPr>
            <a:r>
              <a:rPr sz="1300" dirty="0">
                <a:latin typeface="Arial MT"/>
                <a:cs typeface="Arial MT"/>
              </a:rPr>
              <a:t>Kawin</a:t>
            </a:r>
            <a:r>
              <a:rPr sz="1300" spc="-20" dirty="0">
                <a:latin typeface="Arial MT"/>
                <a:cs typeface="Arial MT"/>
              </a:rPr>
              <a:t> </a:t>
            </a:r>
            <a:r>
              <a:rPr sz="1300" dirty="0">
                <a:latin typeface="Arial MT"/>
                <a:cs typeface="Arial MT"/>
              </a:rPr>
              <a:t>tanggungan</a:t>
            </a:r>
            <a:r>
              <a:rPr sz="1300" spc="-12" dirty="0">
                <a:latin typeface="Arial MT"/>
                <a:cs typeface="Arial MT"/>
              </a:rPr>
              <a:t> </a:t>
            </a:r>
            <a:r>
              <a:rPr sz="1300" dirty="0">
                <a:latin typeface="Arial MT"/>
                <a:cs typeface="Arial MT"/>
              </a:rPr>
              <a:t>1</a:t>
            </a:r>
            <a:r>
              <a:rPr sz="1300" spc="-20" dirty="0">
                <a:latin typeface="Arial MT"/>
                <a:cs typeface="Arial MT"/>
              </a:rPr>
              <a:t> </a:t>
            </a:r>
            <a:r>
              <a:rPr sz="1300" dirty="0">
                <a:latin typeface="Arial MT"/>
                <a:cs typeface="Arial MT"/>
              </a:rPr>
              <a:t>(K1)</a:t>
            </a:r>
            <a:r>
              <a:rPr sz="1300" spc="-8" dirty="0">
                <a:latin typeface="Arial MT"/>
                <a:cs typeface="Arial MT"/>
              </a:rPr>
              <a:t> </a:t>
            </a:r>
            <a:r>
              <a:rPr sz="1300" dirty="0">
                <a:latin typeface="Arial MT"/>
                <a:cs typeface="Arial MT"/>
              </a:rPr>
              <a:t>=</a:t>
            </a:r>
            <a:r>
              <a:rPr sz="1300" spc="-16" dirty="0">
                <a:latin typeface="Arial MT"/>
                <a:cs typeface="Arial MT"/>
              </a:rPr>
              <a:t> 63jt</a:t>
            </a:r>
            <a:endParaRPr sz="1300">
              <a:latin typeface="Arial MT"/>
              <a:cs typeface="Arial MT"/>
            </a:endParaRPr>
          </a:p>
          <a:p>
            <a:pPr marL="352385" indent="-278606">
              <a:lnSpc>
                <a:spcPts val="1552"/>
              </a:lnSpc>
              <a:buAutoNum type="arabicPeriod"/>
              <a:tabLst>
                <a:tab pos="352385" algn="l"/>
              </a:tabLst>
            </a:pPr>
            <a:r>
              <a:rPr sz="1300" dirty="0">
                <a:latin typeface="Arial MT"/>
                <a:cs typeface="Arial MT"/>
              </a:rPr>
              <a:t>Kawin</a:t>
            </a:r>
            <a:r>
              <a:rPr sz="1300" spc="-20" dirty="0">
                <a:latin typeface="Arial MT"/>
                <a:cs typeface="Arial MT"/>
              </a:rPr>
              <a:t> </a:t>
            </a:r>
            <a:r>
              <a:rPr sz="1300" dirty="0">
                <a:latin typeface="Arial MT"/>
                <a:cs typeface="Arial MT"/>
              </a:rPr>
              <a:t>tanggungan</a:t>
            </a:r>
            <a:r>
              <a:rPr sz="1300" spc="-12" dirty="0">
                <a:latin typeface="Arial MT"/>
                <a:cs typeface="Arial MT"/>
              </a:rPr>
              <a:t> </a:t>
            </a:r>
            <a:r>
              <a:rPr sz="1300" dirty="0">
                <a:latin typeface="Arial MT"/>
                <a:cs typeface="Arial MT"/>
              </a:rPr>
              <a:t>2</a:t>
            </a:r>
            <a:r>
              <a:rPr sz="1300" spc="-20" dirty="0">
                <a:latin typeface="Arial MT"/>
                <a:cs typeface="Arial MT"/>
              </a:rPr>
              <a:t> </a:t>
            </a:r>
            <a:r>
              <a:rPr sz="1300" dirty="0">
                <a:latin typeface="Arial MT"/>
                <a:cs typeface="Arial MT"/>
              </a:rPr>
              <a:t>(K2)</a:t>
            </a:r>
            <a:r>
              <a:rPr sz="1300" spc="-8" dirty="0">
                <a:latin typeface="Arial MT"/>
                <a:cs typeface="Arial MT"/>
              </a:rPr>
              <a:t> </a:t>
            </a:r>
            <a:r>
              <a:rPr sz="1300" dirty="0">
                <a:latin typeface="Arial MT"/>
                <a:cs typeface="Arial MT"/>
              </a:rPr>
              <a:t>=</a:t>
            </a:r>
            <a:r>
              <a:rPr sz="1300" spc="-16" dirty="0">
                <a:latin typeface="Arial MT"/>
                <a:cs typeface="Arial MT"/>
              </a:rPr>
              <a:t> </a:t>
            </a:r>
            <a:r>
              <a:rPr sz="1300" spc="-8" dirty="0">
                <a:latin typeface="Arial MT"/>
                <a:cs typeface="Arial MT"/>
              </a:rPr>
              <a:t>67,5jt</a:t>
            </a:r>
            <a:endParaRPr sz="1300">
              <a:latin typeface="Arial MT"/>
              <a:cs typeface="Arial M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261146" y="679147"/>
            <a:ext cx="9435981" cy="990600"/>
            <a:chOff x="321410" y="44565"/>
            <a:chExt cx="11613515" cy="1219200"/>
          </a:xfrm>
        </p:grpSpPr>
        <p:sp>
          <p:nvSpPr>
            <p:cNvPr id="4" name="object 4"/>
            <p:cNvSpPr/>
            <p:nvPr/>
          </p:nvSpPr>
          <p:spPr>
            <a:xfrm>
              <a:off x="321398" y="44576"/>
              <a:ext cx="11613515" cy="1219200"/>
            </a:xfrm>
            <a:custGeom>
              <a:avLst/>
              <a:gdLst/>
              <a:ahLst/>
              <a:cxnLst/>
              <a:rect l="l" t="t" r="r" b="b"/>
              <a:pathLst>
                <a:path w="11613515" h="1219200">
                  <a:moveTo>
                    <a:pt x="11612944" y="1119289"/>
                  </a:moveTo>
                  <a:lnTo>
                    <a:pt x="102146" y="1119289"/>
                  </a:lnTo>
                  <a:lnTo>
                    <a:pt x="102146" y="502272"/>
                  </a:lnTo>
                  <a:lnTo>
                    <a:pt x="507542" y="136639"/>
                  </a:lnTo>
                  <a:lnTo>
                    <a:pt x="913003" y="502323"/>
                  </a:lnTo>
                  <a:lnTo>
                    <a:pt x="913003" y="609777"/>
                  </a:lnTo>
                  <a:lnTo>
                    <a:pt x="1015085" y="609777"/>
                  </a:lnTo>
                  <a:lnTo>
                    <a:pt x="1015085" y="456920"/>
                  </a:lnTo>
                  <a:lnTo>
                    <a:pt x="1015085" y="448284"/>
                  </a:lnTo>
                  <a:lnTo>
                    <a:pt x="1005509" y="448284"/>
                  </a:lnTo>
                  <a:lnTo>
                    <a:pt x="508469" y="0"/>
                  </a:lnTo>
                  <a:lnTo>
                    <a:pt x="507542" y="1028"/>
                  </a:lnTo>
                  <a:lnTo>
                    <a:pt x="506628" y="0"/>
                  </a:lnTo>
                  <a:lnTo>
                    <a:pt x="9563" y="448284"/>
                  </a:lnTo>
                  <a:lnTo>
                    <a:pt x="63" y="448284"/>
                  </a:lnTo>
                  <a:lnTo>
                    <a:pt x="63" y="456869"/>
                  </a:lnTo>
                  <a:lnTo>
                    <a:pt x="63" y="456996"/>
                  </a:lnTo>
                  <a:lnTo>
                    <a:pt x="63" y="1119289"/>
                  </a:lnTo>
                  <a:lnTo>
                    <a:pt x="63" y="1179804"/>
                  </a:lnTo>
                  <a:lnTo>
                    <a:pt x="63" y="1219200"/>
                  </a:lnTo>
                  <a:lnTo>
                    <a:pt x="11612944" y="1219200"/>
                  </a:lnTo>
                  <a:lnTo>
                    <a:pt x="11612944" y="1119289"/>
                  </a:lnTo>
                  <a:close/>
                </a:path>
              </a:pathLst>
            </a:custGeom>
            <a:solidFill>
              <a:srgbClr val="F5B317"/>
            </a:solidFill>
          </p:spPr>
          <p:txBody>
            <a:bodyPr wrap="square" lIns="0" tIns="0" rIns="0" bIns="0" rtlCol="0"/>
            <a:lstStyle/>
            <a:p>
              <a:endParaRPr sz="1138"/>
            </a:p>
          </p:txBody>
        </p:sp>
        <p:pic>
          <p:nvPicPr>
            <p:cNvPr id="5" name="object 5"/>
            <p:cNvPicPr/>
            <p:nvPr/>
          </p:nvPicPr>
          <p:blipFill>
            <a:blip r:embed="rId2" cstate="print"/>
            <a:stretch>
              <a:fillRect/>
            </a:stretch>
          </p:blipFill>
          <p:spPr>
            <a:xfrm>
              <a:off x="10706961" y="44565"/>
              <a:ext cx="1208575" cy="1113100"/>
            </a:xfrm>
            <a:prstGeom prst="rect">
              <a:avLst/>
            </a:prstGeom>
          </p:spPr>
        </p:pic>
      </p:grpSp>
      <p:pic>
        <p:nvPicPr>
          <p:cNvPr id="8" name="object 8"/>
          <p:cNvPicPr/>
          <p:nvPr/>
        </p:nvPicPr>
        <p:blipFill>
          <a:blip r:embed="rId3" cstate="print"/>
          <a:stretch>
            <a:fillRect/>
          </a:stretch>
        </p:blipFill>
        <p:spPr>
          <a:xfrm>
            <a:off x="285936" y="1854534"/>
            <a:ext cx="5895650" cy="4393651"/>
          </a:xfrm>
          <a:prstGeom prst="rect">
            <a:avLst/>
          </a:prstGeom>
        </p:spPr>
      </p:pic>
      <p:sp>
        <p:nvSpPr>
          <p:cNvPr id="9" name="object 9"/>
          <p:cNvSpPr txBox="1">
            <a:spLocks noGrp="1"/>
          </p:cNvSpPr>
          <p:nvPr>
            <p:ph type="title"/>
          </p:nvPr>
        </p:nvSpPr>
        <p:spPr>
          <a:xfrm>
            <a:off x="768639" y="1105"/>
            <a:ext cx="7243763" cy="1592520"/>
          </a:xfrm>
          <a:prstGeom prst="rect">
            <a:avLst/>
          </a:prstGeom>
        </p:spPr>
        <p:txBody>
          <a:bodyPr spcFirstLastPara="1" vert="horz" wrap="square" lIns="0" tIns="223298" rIns="0" bIns="0" rtlCol="0" anchor="ctr" anchorCtr="0">
            <a:spAutoFit/>
          </a:bodyPr>
          <a:lstStyle/>
          <a:p>
            <a:pPr marL="786805">
              <a:spcBef>
                <a:spcPts val="81"/>
              </a:spcBef>
            </a:pPr>
            <a:r>
              <a:rPr spc="-20" dirty="0"/>
              <a:t>TARIF</a:t>
            </a:r>
            <a:r>
              <a:rPr spc="-77" dirty="0"/>
              <a:t> </a:t>
            </a:r>
            <a:r>
              <a:rPr dirty="0"/>
              <a:t>EFEKTIF</a:t>
            </a:r>
            <a:r>
              <a:rPr spc="-77" dirty="0"/>
              <a:t> </a:t>
            </a:r>
            <a:r>
              <a:rPr dirty="0"/>
              <a:t>BULANAN</a:t>
            </a:r>
            <a:r>
              <a:rPr spc="-69" dirty="0"/>
              <a:t> </a:t>
            </a:r>
            <a:r>
              <a:rPr spc="-16" dirty="0"/>
              <a:t>KATEGORI</a:t>
            </a:r>
            <a:r>
              <a:rPr spc="-77" dirty="0"/>
              <a:t> </a:t>
            </a:r>
            <a:r>
              <a:rPr spc="-41" dirty="0"/>
              <a:t>C</a:t>
            </a:r>
          </a:p>
        </p:txBody>
      </p:sp>
      <p:pic>
        <p:nvPicPr>
          <p:cNvPr id="10" name="object 10"/>
          <p:cNvPicPr/>
          <p:nvPr/>
        </p:nvPicPr>
        <p:blipFill>
          <a:blip r:embed="rId4" cstate="print"/>
          <a:stretch>
            <a:fillRect/>
          </a:stretch>
        </p:blipFill>
        <p:spPr>
          <a:xfrm>
            <a:off x="8532316" y="651202"/>
            <a:ext cx="1184128" cy="897205"/>
          </a:xfrm>
          <a:prstGeom prst="rect">
            <a:avLst/>
          </a:prstGeom>
        </p:spPr>
      </p:pic>
      <p:grpSp>
        <p:nvGrpSpPr>
          <p:cNvPr id="11" name="object 11"/>
          <p:cNvGrpSpPr/>
          <p:nvPr/>
        </p:nvGrpSpPr>
        <p:grpSpPr>
          <a:xfrm>
            <a:off x="6404741" y="1666983"/>
            <a:ext cx="3215323" cy="2025571"/>
            <a:chOff x="7882759" y="1260364"/>
            <a:chExt cx="3957320" cy="2493010"/>
          </a:xfrm>
        </p:grpSpPr>
        <p:pic>
          <p:nvPicPr>
            <p:cNvPr id="12" name="object 12"/>
            <p:cNvPicPr/>
            <p:nvPr/>
          </p:nvPicPr>
          <p:blipFill>
            <a:blip r:embed="rId5" cstate="print"/>
            <a:stretch>
              <a:fillRect/>
            </a:stretch>
          </p:blipFill>
          <p:spPr>
            <a:xfrm>
              <a:off x="8487627" y="1260364"/>
              <a:ext cx="2668052" cy="461664"/>
            </a:xfrm>
            <a:prstGeom prst="rect">
              <a:avLst/>
            </a:prstGeom>
          </p:spPr>
        </p:pic>
        <p:pic>
          <p:nvPicPr>
            <p:cNvPr id="13" name="object 13"/>
            <p:cNvPicPr/>
            <p:nvPr/>
          </p:nvPicPr>
          <p:blipFill>
            <a:blip r:embed="rId6" cstate="print"/>
            <a:stretch>
              <a:fillRect/>
            </a:stretch>
          </p:blipFill>
          <p:spPr>
            <a:xfrm>
              <a:off x="9555841" y="2107522"/>
              <a:ext cx="719250" cy="966752"/>
            </a:xfrm>
            <a:prstGeom prst="rect">
              <a:avLst/>
            </a:prstGeom>
          </p:spPr>
        </p:pic>
        <p:sp>
          <p:nvSpPr>
            <p:cNvPr id="14" name="object 14"/>
            <p:cNvSpPr/>
            <p:nvPr/>
          </p:nvSpPr>
          <p:spPr>
            <a:xfrm>
              <a:off x="7882759" y="1722029"/>
              <a:ext cx="3957320" cy="2031364"/>
            </a:xfrm>
            <a:custGeom>
              <a:avLst/>
              <a:gdLst/>
              <a:ahLst/>
              <a:cxnLst/>
              <a:rect l="l" t="t" r="r" b="b"/>
              <a:pathLst>
                <a:path w="3957320" h="2031364">
                  <a:moveTo>
                    <a:pt x="3957143" y="0"/>
                  </a:moveTo>
                  <a:lnTo>
                    <a:pt x="0" y="0"/>
                  </a:lnTo>
                  <a:lnTo>
                    <a:pt x="0" y="2031325"/>
                  </a:lnTo>
                  <a:lnTo>
                    <a:pt x="3957143" y="2031325"/>
                  </a:lnTo>
                  <a:lnTo>
                    <a:pt x="3957143" y="0"/>
                  </a:lnTo>
                  <a:close/>
                </a:path>
              </a:pathLst>
            </a:custGeom>
            <a:solidFill>
              <a:srgbClr val="DAEDC3"/>
            </a:solidFill>
          </p:spPr>
          <p:txBody>
            <a:bodyPr wrap="square" lIns="0" tIns="0" rIns="0" bIns="0" rtlCol="0"/>
            <a:lstStyle/>
            <a:p>
              <a:endParaRPr sz="1138"/>
            </a:p>
          </p:txBody>
        </p:sp>
      </p:grpSp>
      <p:sp>
        <p:nvSpPr>
          <p:cNvPr id="15" name="object 15"/>
          <p:cNvSpPr txBox="1"/>
          <p:nvPr/>
        </p:nvSpPr>
        <p:spPr>
          <a:xfrm>
            <a:off x="6404741" y="2042086"/>
            <a:ext cx="3215323" cy="1388265"/>
          </a:xfrm>
          <a:prstGeom prst="rect">
            <a:avLst/>
          </a:prstGeom>
        </p:spPr>
        <p:txBody>
          <a:bodyPr vert="horz" wrap="square" lIns="0" tIns="37148" rIns="0" bIns="0" rtlCol="0">
            <a:spAutoFit/>
          </a:bodyPr>
          <a:lstStyle/>
          <a:p>
            <a:pPr marL="73779" marR="169227">
              <a:spcBef>
                <a:spcPts val="293"/>
              </a:spcBef>
            </a:pPr>
            <a:r>
              <a:rPr sz="1463" b="1" spc="-8" dirty="0"/>
              <a:t>Tarif</a:t>
            </a:r>
            <a:r>
              <a:rPr sz="1463" b="1" spc="-41" dirty="0"/>
              <a:t> </a:t>
            </a:r>
            <a:r>
              <a:rPr sz="1463" b="1" dirty="0"/>
              <a:t>Efektif</a:t>
            </a:r>
            <a:r>
              <a:rPr sz="1463" b="1" spc="-45" dirty="0"/>
              <a:t> </a:t>
            </a:r>
            <a:r>
              <a:rPr sz="1463" b="1" dirty="0"/>
              <a:t>Bulanan</a:t>
            </a:r>
            <a:r>
              <a:rPr sz="1463" b="1" spc="-41" dirty="0"/>
              <a:t> </a:t>
            </a:r>
            <a:r>
              <a:rPr sz="1463" b="1" dirty="0"/>
              <a:t>Kategori</a:t>
            </a:r>
            <a:r>
              <a:rPr sz="1463" b="1" spc="-41" dirty="0"/>
              <a:t> C </a:t>
            </a:r>
            <a:r>
              <a:rPr sz="1463" dirty="0">
                <a:latin typeface="Arial MT"/>
                <a:cs typeface="Arial MT"/>
              </a:rPr>
              <a:t>diterapkan</a:t>
            </a:r>
            <a:r>
              <a:rPr sz="1463" spc="-41" dirty="0">
                <a:latin typeface="Arial MT"/>
                <a:cs typeface="Arial MT"/>
              </a:rPr>
              <a:t> </a:t>
            </a:r>
            <a:r>
              <a:rPr sz="1463" dirty="0">
                <a:latin typeface="Arial MT"/>
                <a:cs typeface="Arial MT"/>
              </a:rPr>
              <a:t>untuk</a:t>
            </a:r>
            <a:r>
              <a:rPr sz="1463" spc="-37" dirty="0">
                <a:latin typeface="Arial MT"/>
                <a:cs typeface="Arial MT"/>
              </a:rPr>
              <a:t> </a:t>
            </a:r>
            <a:r>
              <a:rPr sz="1463" dirty="0">
                <a:latin typeface="Arial MT"/>
                <a:cs typeface="Arial MT"/>
              </a:rPr>
              <a:t>Wajib</a:t>
            </a:r>
            <a:r>
              <a:rPr sz="1463" spc="-33" dirty="0">
                <a:latin typeface="Arial MT"/>
                <a:cs typeface="Arial MT"/>
              </a:rPr>
              <a:t> </a:t>
            </a:r>
            <a:r>
              <a:rPr sz="1463" dirty="0">
                <a:latin typeface="Arial MT"/>
                <a:cs typeface="Arial MT"/>
              </a:rPr>
              <a:t>Pajak</a:t>
            </a:r>
            <a:r>
              <a:rPr sz="1463" spc="-37" dirty="0">
                <a:latin typeface="Arial MT"/>
                <a:cs typeface="Arial MT"/>
              </a:rPr>
              <a:t> </a:t>
            </a:r>
            <a:r>
              <a:rPr sz="1463" spc="-16" dirty="0">
                <a:latin typeface="Arial MT"/>
                <a:cs typeface="Arial MT"/>
              </a:rPr>
              <a:t>Orang </a:t>
            </a:r>
            <a:r>
              <a:rPr sz="1463" dirty="0">
                <a:latin typeface="Arial MT"/>
                <a:cs typeface="Arial MT"/>
              </a:rPr>
              <a:t>Pribadi</a:t>
            </a:r>
            <a:r>
              <a:rPr sz="1463" spc="-24" dirty="0">
                <a:latin typeface="Arial MT"/>
                <a:cs typeface="Arial MT"/>
              </a:rPr>
              <a:t> </a:t>
            </a:r>
            <a:r>
              <a:rPr sz="1463" dirty="0">
                <a:latin typeface="Arial MT"/>
                <a:cs typeface="Arial MT"/>
              </a:rPr>
              <a:t>dengan</a:t>
            </a:r>
            <a:r>
              <a:rPr sz="1463" spc="-24" dirty="0">
                <a:latin typeface="Arial MT"/>
                <a:cs typeface="Arial MT"/>
              </a:rPr>
              <a:t> </a:t>
            </a:r>
            <a:r>
              <a:rPr sz="1463" dirty="0">
                <a:latin typeface="Arial MT"/>
                <a:cs typeface="Arial MT"/>
              </a:rPr>
              <a:t>Status</a:t>
            </a:r>
            <a:r>
              <a:rPr sz="1463" spc="-24" dirty="0">
                <a:latin typeface="Arial MT"/>
                <a:cs typeface="Arial MT"/>
              </a:rPr>
              <a:t> </a:t>
            </a:r>
            <a:r>
              <a:rPr sz="1463" spc="-8" dirty="0">
                <a:latin typeface="Arial MT"/>
                <a:cs typeface="Arial MT"/>
              </a:rPr>
              <a:t>Penghasilan </a:t>
            </a:r>
            <a:r>
              <a:rPr sz="1463" dirty="0">
                <a:latin typeface="Arial MT"/>
                <a:cs typeface="Arial MT"/>
              </a:rPr>
              <a:t>Tidak</a:t>
            </a:r>
            <a:r>
              <a:rPr sz="1463" spc="-37" dirty="0">
                <a:latin typeface="Arial MT"/>
                <a:cs typeface="Arial MT"/>
              </a:rPr>
              <a:t> </a:t>
            </a:r>
            <a:r>
              <a:rPr sz="1463" dirty="0">
                <a:latin typeface="Arial MT"/>
                <a:cs typeface="Arial MT"/>
              </a:rPr>
              <a:t>Kena</a:t>
            </a:r>
            <a:r>
              <a:rPr sz="1463" spc="-37" dirty="0">
                <a:latin typeface="Arial MT"/>
                <a:cs typeface="Arial MT"/>
              </a:rPr>
              <a:t> </a:t>
            </a:r>
            <a:r>
              <a:rPr sz="1463" dirty="0">
                <a:latin typeface="Arial MT"/>
                <a:cs typeface="Arial MT"/>
              </a:rPr>
              <a:t>Pajak</a:t>
            </a:r>
            <a:r>
              <a:rPr sz="1463" spc="-37" dirty="0">
                <a:latin typeface="Arial MT"/>
                <a:cs typeface="Arial MT"/>
              </a:rPr>
              <a:t> </a:t>
            </a:r>
            <a:r>
              <a:rPr sz="1463" dirty="0">
                <a:latin typeface="Arial MT"/>
                <a:cs typeface="Arial MT"/>
              </a:rPr>
              <a:t>dengan</a:t>
            </a:r>
            <a:r>
              <a:rPr sz="1463" spc="-33" dirty="0">
                <a:latin typeface="Arial MT"/>
                <a:cs typeface="Arial MT"/>
              </a:rPr>
              <a:t> </a:t>
            </a:r>
            <a:r>
              <a:rPr sz="1463" spc="-8" dirty="0">
                <a:latin typeface="Arial MT"/>
                <a:cs typeface="Arial MT"/>
              </a:rPr>
              <a:t>status </a:t>
            </a:r>
            <a:r>
              <a:rPr sz="1463" dirty="0">
                <a:latin typeface="Arial MT"/>
                <a:cs typeface="Arial MT"/>
              </a:rPr>
              <a:t>Kawin</a:t>
            </a:r>
            <a:r>
              <a:rPr sz="1463" spc="-20" dirty="0">
                <a:latin typeface="Arial MT"/>
                <a:cs typeface="Arial MT"/>
              </a:rPr>
              <a:t> </a:t>
            </a:r>
            <a:r>
              <a:rPr sz="1463" dirty="0">
                <a:latin typeface="Arial MT"/>
                <a:cs typeface="Arial MT"/>
              </a:rPr>
              <a:t>jumlah</a:t>
            </a:r>
            <a:r>
              <a:rPr sz="1463" spc="-12" dirty="0">
                <a:latin typeface="Arial MT"/>
                <a:cs typeface="Arial MT"/>
              </a:rPr>
              <a:t> </a:t>
            </a:r>
            <a:r>
              <a:rPr sz="1463" dirty="0">
                <a:latin typeface="Arial MT"/>
                <a:cs typeface="Arial MT"/>
              </a:rPr>
              <a:t>tanggungan</a:t>
            </a:r>
            <a:r>
              <a:rPr sz="1463" spc="-20" dirty="0">
                <a:latin typeface="Arial MT"/>
                <a:cs typeface="Arial MT"/>
              </a:rPr>
              <a:t> </a:t>
            </a:r>
            <a:r>
              <a:rPr sz="1463" dirty="0">
                <a:latin typeface="Arial MT"/>
                <a:cs typeface="Arial MT"/>
              </a:rPr>
              <a:t>3</a:t>
            </a:r>
            <a:r>
              <a:rPr sz="1463" spc="-16" dirty="0">
                <a:latin typeface="Arial MT"/>
                <a:cs typeface="Arial MT"/>
              </a:rPr>
              <a:t> </a:t>
            </a:r>
            <a:r>
              <a:rPr sz="1463" dirty="0">
                <a:latin typeface="Arial MT"/>
                <a:cs typeface="Arial MT"/>
              </a:rPr>
              <a:t>(K3)</a:t>
            </a:r>
            <a:r>
              <a:rPr sz="1463" spc="-12" dirty="0">
                <a:latin typeface="Arial MT"/>
                <a:cs typeface="Arial MT"/>
              </a:rPr>
              <a:t> </a:t>
            </a:r>
            <a:r>
              <a:rPr sz="1463" spc="-41" dirty="0">
                <a:latin typeface="Arial MT"/>
                <a:cs typeface="Arial MT"/>
              </a:rPr>
              <a:t>= </a:t>
            </a:r>
            <a:r>
              <a:rPr sz="1463" spc="-8" dirty="0">
                <a:latin typeface="Arial MT"/>
                <a:cs typeface="Arial MT"/>
              </a:rPr>
              <a:t>72juta</a:t>
            </a:r>
            <a:endParaRPr sz="1463">
              <a:latin typeface="Arial MT"/>
              <a:cs typeface="Arial M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1710" y="772703"/>
            <a:ext cx="7304643" cy="1376940"/>
          </a:xfrm>
          <a:prstGeom prst="rect">
            <a:avLst/>
          </a:prstGeom>
        </p:spPr>
        <p:txBody>
          <a:bodyPr spcFirstLastPara="1" vert="horz" wrap="square" lIns="0" tIns="9803" rIns="0" bIns="0" rtlCol="0" anchor="ctr" anchorCtr="0">
            <a:spAutoFit/>
          </a:bodyPr>
          <a:lstStyle/>
          <a:p>
            <a:pPr marL="10319">
              <a:spcBef>
                <a:spcPts val="77"/>
              </a:spcBef>
            </a:pPr>
            <a:r>
              <a:rPr spc="-45" dirty="0">
                <a:solidFill>
                  <a:srgbClr val="000000"/>
                </a:solidFill>
              </a:rPr>
              <a:t>Tarif</a:t>
            </a:r>
            <a:r>
              <a:rPr spc="-138" dirty="0">
                <a:solidFill>
                  <a:srgbClr val="000000"/>
                </a:solidFill>
              </a:rPr>
              <a:t> </a:t>
            </a:r>
            <a:r>
              <a:rPr spc="-16" dirty="0">
                <a:solidFill>
                  <a:srgbClr val="000000"/>
                </a:solidFill>
              </a:rPr>
              <a:t>Pemotongan</a:t>
            </a:r>
            <a:r>
              <a:rPr spc="-114" dirty="0">
                <a:solidFill>
                  <a:srgbClr val="000000"/>
                </a:solidFill>
              </a:rPr>
              <a:t> </a:t>
            </a:r>
            <a:r>
              <a:rPr dirty="0">
                <a:solidFill>
                  <a:srgbClr val="000000"/>
                </a:solidFill>
              </a:rPr>
              <a:t>PPh</a:t>
            </a:r>
            <a:r>
              <a:rPr spc="-126" dirty="0">
                <a:solidFill>
                  <a:srgbClr val="000000"/>
                </a:solidFill>
              </a:rPr>
              <a:t> </a:t>
            </a:r>
            <a:r>
              <a:rPr dirty="0">
                <a:solidFill>
                  <a:srgbClr val="000000"/>
                </a:solidFill>
              </a:rPr>
              <a:t>Pasal</a:t>
            </a:r>
            <a:r>
              <a:rPr spc="-142" dirty="0">
                <a:solidFill>
                  <a:srgbClr val="000000"/>
                </a:solidFill>
              </a:rPr>
              <a:t> </a:t>
            </a:r>
            <a:r>
              <a:rPr dirty="0">
                <a:solidFill>
                  <a:srgbClr val="000000"/>
                </a:solidFill>
              </a:rPr>
              <a:t>21</a:t>
            </a:r>
            <a:r>
              <a:rPr spc="-138" dirty="0">
                <a:solidFill>
                  <a:srgbClr val="000000"/>
                </a:solidFill>
              </a:rPr>
              <a:t> </a:t>
            </a:r>
            <a:r>
              <a:rPr spc="-8" dirty="0">
                <a:solidFill>
                  <a:srgbClr val="000000"/>
                </a:solidFill>
              </a:rPr>
              <a:t>(</a:t>
            </a:r>
            <a:r>
              <a:rPr spc="-8" dirty="0"/>
              <a:t>Final</a:t>
            </a:r>
            <a:r>
              <a:rPr spc="-8" dirty="0">
                <a:solidFill>
                  <a:srgbClr val="000000"/>
                </a:solidFill>
              </a:rPr>
              <a:t>)</a:t>
            </a:r>
          </a:p>
        </p:txBody>
      </p:sp>
      <p:grpSp>
        <p:nvGrpSpPr>
          <p:cNvPr id="3" name="object 3"/>
          <p:cNvGrpSpPr/>
          <p:nvPr/>
        </p:nvGrpSpPr>
        <p:grpSpPr>
          <a:xfrm>
            <a:off x="8376555" y="5787659"/>
            <a:ext cx="1421924" cy="340003"/>
            <a:chOff x="10309606" y="6331965"/>
            <a:chExt cx="1750060" cy="418465"/>
          </a:xfrm>
        </p:grpSpPr>
        <p:sp>
          <p:nvSpPr>
            <p:cNvPr id="4" name="object 4"/>
            <p:cNvSpPr/>
            <p:nvPr/>
          </p:nvSpPr>
          <p:spPr>
            <a:xfrm>
              <a:off x="10315956" y="6338315"/>
              <a:ext cx="1737360" cy="405765"/>
            </a:xfrm>
            <a:custGeom>
              <a:avLst/>
              <a:gdLst/>
              <a:ahLst/>
              <a:cxnLst/>
              <a:rect l="l" t="t" r="r" b="b"/>
              <a:pathLst>
                <a:path w="1737359" h="405765">
                  <a:moveTo>
                    <a:pt x="1669796" y="0"/>
                  </a:moveTo>
                  <a:lnTo>
                    <a:pt x="67564" y="0"/>
                  </a:lnTo>
                  <a:lnTo>
                    <a:pt x="41255" y="5309"/>
                  </a:lnTo>
                  <a:lnTo>
                    <a:pt x="19780" y="19789"/>
                  </a:lnTo>
                  <a:lnTo>
                    <a:pt x="5306" y="41265"/>
                  </a:lnTo>
                  <a:lnTo>
                    <a:pt x="0" y="67564"/>
                  </a:lnTo>
                  <a:lnTo>
                    <a:pt x="0" y="337820"/>
                  </a:lnTo>
                  <a:lnTo>
                    <a:pt x="5306" y="364118"/>
                  </a:lnTo>
                  <a:lnTo>
                    <a:pt x="19780" y="385594"/>
                  </a:lnTo>
                  <a:lnTo>
                    <a:pt x="41255" y="400074"/>
                  </a:lnTo>
                  <a:lnTo>
                    <a:pt x="67564" y="405384"/>
                  </a:lnTo>
                  <a:lnTo>
                    <a:pt x="1669796" y="405384"/>
                  </a:lnTo>
                  <a:lnTo>
                    <a:pt x="1696104" y="400074"/>
                  </a:lnTo>
                  <a:lnTo>
                    <a:pt x="1717579" y="385594"/>
                  </a:lnTo>
                  <a:lnTo>
                    <a:pt x="1732053" y="364118"/>
                  </a:lnTo>
                  <a:lnTo>
                    <a:pt x="1737360" y="337820"/>
                  </a:lnTo>
                  <a:lnTo>
                    <a:pt x="1737360" y="67564"/>
                  </a:lnTo>
                  <a:lnTo>
                    <a:pt x="1732053" y="41265"/>
                  </a:lnTo>
                  <a:lnTo>
                    <a:pt x="1717579" y="19789"/>
                  </a:lnTo>
                  <a:lnTo>
                    <a:pt x="1696104" y="5309"/>
                  </a:lnTo>
                  <a:lnTo>
                    <a:pt x="1669796" y="0"/>
                  </a:lnTo>
                  <a:close/>
                </a:path>
              </a:pathLst>
            </a:custGeom>
            <a:solidFill>
              <a:srgbClr val="FFFFFF"/>
            </a:solidFill>
          </p:spPr>
          <p:txBody>
            <a:bodyPr wrap="square" lIns="0" tIns="0" rIns="0" bIns="0" rtlCol="0"/>
            <a:lstStyle/>
            <a:p>
              <a:endParaRPr sz="1138"/>
            </a:p>
          </p:txBody>
        </p:sp>
        <p:sp>
          <p:nvSpPr>
            <p:cNvPr id="5" name="object 5"/>
            <p:cNvSpPr/>
            <p:nvPr/>
          </p:nvSpPr>
          <p:spPr>
            <a:xfrm>
              <a:off x="10315956" y="6338315"/>
              <a:ext cx="1737360" cy="405765"/>
            </a:xfrm>
            <a:custGeom>
              <a:avLst/>
              <a:gdLst/>
              <a:ahLst/>
              <a:cxnLst/>
              <a:rect l="l" t="t" r="r" b="b"/>
              <a:pathLst>
                <a:path w="1737359" h="405765">
                  <a:moveTo>
                    <a:pt x="0" y="67564"/>
                  </a:moveTo>
                  <a:lnTo>
                    <a:pt x="5306" y="41265"/>
                  </a:lnTo>
                  <a:lnTo>
                    <a:pt x="19780" y="19789"/>
                  </a:lnTo>
                  <a:lnTo>
                    <a:pt x="41255" y="5309"/>
                  </a:lnTo>
                  <a:lnTo>
                    <a:pt x="67564" y="0"/>
                  </a:lnTo>
                  <a:lnTo>
                    <a:pt x="1669796" y="0"/>
                  </a:lnTo>
                  <a:lnTo>
                    <a:pt x="1696104" y="5309"/>
                  </a:lnTo>
                  <a:lnTo>
                    <a:pt x="1717579" y="19789"/>
                  </a:lnTo>
                  <a:lnTo>
                    <a:pt x="1732053" y="41265"/>
                  </a:lnTo>
                  <a:lnTo>
                    <a:pt x="1737360" y="67564"/>
                  </a:lnTo>
                  <a:lnTo>
                    <a:pt x="1737360" y="337820"/>
                  </a:lnTo>
                  <a:lnTo>
                    <a:pt x="1732053" y="364118"/>
                  </a:lnTo>
                  <a:lnTo>
                    <a:pt x="1717579" y="385594"/>
                  </a:lnTo>
                  <a:lnTo>
                    <a:pt x="1696104" y="400074"/>
                  </a:lnTo>
                  <a:lnTo>
                    <a:pt x="1669796" y="405384"/>
                  </a:lnTo>
                  <a:lnTo>
                    <a:pt x="67564" y="405384"/>
                  </a:lnTo>
                  <a:lnTo>
                    <a:pt x="41255" y="400074"/>
                  </a:lnTo>
                  <a:lnTo>
                    <a:pt x="19780" y="385594"/>
                  </a:lnTo>
                  <a:lnTo>
                    <a:pt x="5306" y="364118"/>
                  </a:lnTo>
                  <a:lnTo>
                    <a:pt x="0" y="337820"/>
                  </a:lnTo>
                  <a:lnTo>
                    <a:pt x="0" y="67564"/>
                  </a:lnTo>
                  <a:close/>
                </a:path>
              </a:pathLst>
            </a:custGeom>
            <a:ln w="12700">
              <a:solidFill>
                <a:srgbClr val="000000"/>
              </a:solidFill>
              <a:prstDash val="sysDash"/>
            </a:ln>
          </p:spPr>
          <p:txBody>
            <a:bodyPr wrap="square" lIns="0" tIns="0" rIns="0" bIns="0" rtlCol="0"/>
            <a:lstStyle/>
            <a:p>
              <a:endParaRPr sz="1138"/>
            </a:p>
          </p:txBody>
        </p:sp>
      </p:grpSp>
      <p:graphicFrame>
        <p:nvGraphicFramePr>
          <p:cNvPr id="6" name="object 6"/>
          <p:cNvGraphicFramePr>
            <a:graphicFrameLocks noGrp="1"/>
          </p:cNvGraphicFramePr>
          <p:nvPr/>
        </p:nvGraphicFramePr>
        <p:xfrm>
          <a:off x="563414" y="4290151"/>
          <a:ext cx="8951000" cy="832978"/>
        </p:xfrm>
        <a:graphic>
          <a:graphicData uri="http://schemas.openxmlformats.org/drawingml/2006/table">
            <a:tbl>
              <a:tblPr firstRow="1" bandRow="1">
                <a:tableStyleId>{2D5ABB26-0587-4C30-8999-92F81FD0307C}</a:tableStyleId>
              </a:tblPr>
              <a:tblGrid>
                <a:gridCol w="6456958">
                  <a:extLst>
                    <a:ext uri="{9D8B030D-6E8A-4147-A177-3AD203B41FA5}">
                      <a16:colId xmlns:a16="http://schemas.microsoft.com/office/drawing/2014/main" val="20000"/>
                    </a:ext>
                  </a:extLst>
                </a:gridCol>
                <a:gridCol w="2494042">
                  <a:extLst>
                    <a:ext uri="{9D8B030D-6E8A-4147-A177-3AD203B41FA5}">
                      <a16:colId xmlns:a16="http://schemas.microsoft.com/office/drawing/2014/main" val="20001"/>
                    </a:ext>
                  </a:extLst>
                </a:gridCol>
              </a:tblGrid>
              <a:tr h="228044">
                <a:tc>
                  <a:txBody>
                    <a:bodyPr/>
                    <a:lstStyle/>
                    <a:p>
                      <a:pPr algn="ctr">
                        <a:lnSpc>
                          <a:spcPts val="2110"/>
                        </a:lnSpc>
                      </a:pPr>
                      <a:r>
                        <a:rPr sz="1500" b="1" dirty="0">
                          <a:solidFill>
                            <a:srgbClr val="FFFFFF"/>
                          </a:solidFill>
                          <a:latin typeface="Trebuchet MS"/>
                          <a:cs typeface="Trebuchet MS"/>
                        </a:rPr>
                        <a:t>Penghasilan</a:t>
                      </a:r>
                      <a:r>
                        <a:rPr sz="1500" b="1" spc="-45" dirty="0">
                          <a:solidFill>
                            <a:srgbClr val="FFFFFF"/>
                          </a:solidFill>
                          <a:latin typeface="Trebuchet MS"/>
                          <a:cs typeface="Trebuchet MS"/>
                        </a:rPr>
                        <a:t> </a:t>
                      </a:r>
                      <a:r>
                        <a:rPr sz="1500" b="1" dirty="0">
                          <a:solidFill>
                            <a:srgbClr val="FFFFFF"/>
                          </a:solidFill>
                          <a:latin typeface="Trebuchet MS"/>
                          <a:cs typeface="Trebuchet MS"/>
                        </a:rPr>
                        <a:t>Manfaat</a:t>
                      </a:r>
                      <a:r>
                        <a:rPr sz="1500" b="1" spc="-40" dirty="0">
                          <a:solidFill>
                            <a:srgbClr val="FFFFFF"/>
                          </a:solidFill>
                          <a:latin typeface="Trebuchet MS"/>
                          <a:cs typeface="Trebuchet MS"/>
                        </a:rPr>
                        <a:t> </a:t>
                      </a:r>
                      <a:r>
                        <a:rPr sz="1500" b="1" dirty="0">
                          <a:solidFill>
                            <a:srgbClr val="FFFFFF"/>
                          </a:solidFill>
                          <a:latin typeface="Trebuchet MS"/>
                          <a:cs typeface="Trebuchet MS"/>
                        </a:rPr>
                        <a:t>Pensiun,</a:t>
                      </a:r>
                      <a:r>
                        <a:rPr sz="1500" b="1" spc="-55" dirty="0">
                          <a:solidFill>
                            <a:srgbClr val="FFFFFF"/>
                          </a:solidFill>
                          <a:latin typeface="Trebuchet MS"/>
                          <a:cs typeface="Trebuchet MS"/>
                        </a:rPr>
                        <a:t> </a:t>
                      </a:r>
                      <a:r>
                        <a:rPr sz="1500" b="1" dirty="0">
                          <a:solidFill>
                            <a:srgbClr val="FFFFFF"/>
                          </a:solidFill>
                          <a:latin typeface="Trebuchet MS"/>
                          <a:cs typeface="Trebuchet MS"/>
                        </a:rPr>
                        <a:t>THT</a:t>
                      </a:r>
                      <a:r>
                        <a:rPr sz="1500" b="1" spc="-65" dirty="0">
                          <a:solidFill>
                            <a:srgbClr val="FFFFFF"/>
                          </a:solidFill>
                          <a:latin typeface="Trebuchet MS"/>
                          <a:cs typeface="Trebuchet MS"/>
                        </a:rPr>
                        <a:t> </a:t>
                      </a:r>
                      <a:r>
                        <a:rPr sz="1500" b="1" dirty="0">
                          <a:solidFill>
                            <a:srgbClr val="FFFFFF"/>
                          </a:solidFill>
                          <a:latin typeface="Trebuchet MS"/>
                          <a:cs typeface="Trebuchet MS"/>
                        </a:rPr>
                        <a:t>atau</a:t>
                      </a:r>
                      <a:r>
                        <a:rPr sz="1500" b="1" spc="-45" dirty="0">
                          <a:solidFill>
                            <a:srgbClr val="FFFFFF"/>
                          </a:solidFill>
                          <a:latin typeface="Trebuchet MS"/>
                          <a:cs typeface="Trebuchet MS"/>
                        </a:rPr>
                        <a:t> </a:t>
                      </a:r>
                      <a:r>
                        <a:rPr sz="1500" b="1" dirty="0">
                          <a:solidFill>
                            <a:srgbClr val="FFFFFF"/>
                          </a:solidFill>
                          <a:latin typeface="Trebuchet MS"/>
                          <a:cs typeface="Trebuchet MS"/>
                        </a:rPr>
                        <a:t>JHT</a:t>
                      </a:r>
                      <a:r>
                        <a:rPr sz="1500" b="1" spc="-45" dirty="0">
                          <a:solidFill>
                            <a:srgbClr val="FFFFFF"/>
                          </a:solidFill>
                          <a:latin typeface="Trebuchet MS"/>
                          <a:cs typeface="Trebuchet MS"/>
                        </a:rPr>
                        <a:t> </a:t>
                      </a:r>
                      <a:r>
                        <a:rPr sz="1500" b="1" spc="-10" dirty="0">
                          <a:solidFill>
                            <a:srgbClr val="FFFFFF"/>
                          </a:solidFill>
                          <a:latin typeface="Trebuchet MS"/>
                          <a:cs typeface="Trebuchet MS"/>
                        </a:rPr>
                        <a:t>Sekaligus</a:t>
                      </a:r>
                      <a:endParaRPr sz="1500">
                        <a:latin typeface="Trebuchet MS"/>
                        <a:cs typeface="Trebuchet MS"/>
                      </a:endParaRPr>
                    </a:p>
                  </a:txBody>
                  <a:tcPr marL="0" marR="0" marT="0"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006600"/>
                    </a:solidFill>
                  </a:tcPr>
                </a:tc>
                <a:tc>
                  <a:txBody>
                    <a:bodyPr/>
                    <a:lstStyle/>
                    <a:p>
                      <a:pPr algn="ctr">
                        <a:lnSpc>
                          <a:spcPts val="2110"/>
                        </a:lnSpc>
                      </a:pPr>
                      <a:r>
                        <a:rPr sz="1500" b="1" dirty="0">
                          <a:solidFill>
                            <a:srgbClr val="FFFFFF"/>
                          </a:solidFill>
                          <a:latin typeface="Trebuchet MS"/>
                          <a:cs typeface="Trebuchet MS"/>
                        </a:rPr>
                        <a:t>Tarif</a:t>
                      </a:r>
                      <a:r>
                        <a:rPr sz="1500" b="1" spc="-60" dirty="0">
                          <a:solidFill>
                            <a:srgbClr val="FFFFFF"/>
                          </a:solidFill>
                          <a:latin typeface="Trebuchet MS"/>
                          <a:cs typeface="Trebuchet MS"/>
                        </a:rPr>
                        <a:t> </a:t>
                      </a:r>
                      <a:r>
                        <a:rPr sz="1500" b="1" spc="-10" dirty="0">
                          <a:solidFill>
                            <a:srgbClr val="FFFFFF"/>
                          </a:solidFill>
                          <a:latin typeface="Trebuchet MS"/>
                          <a:cs typeface="Trebuchet MS"/>
                        </a:rPr>
                        <a:t>Final</a:t>
                      </a:r>
                      <a:endParaRPr sz="1500">
                        <a:latin typeface="Trebuchet MS"/>
                        <a:cs typeface="Trebuchet MS"/>
                      </a:endParaRPr>
                    </a:p>
                  </a:txBody>
                  <a:tcPr marL="0" marR="0" marT="0"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006600"/>
                    </a:solidFill>
                  </a:tcPr>
                </a:tc>
                <a:extLst>
                  <a:ext uri="{0D108BD9-81ED-4DB2-BD59-A6C34878D82A}">
                    <a16:rowId xmlns:a16="http://schemas.microsoft.com/office/drawing/2014/main" val="10000"/>
                  </a:ext>
                </a:extLst>
              </a:tr>
              <a:tr h="287893">
                <a:tc>
                  <a:txBody>
                    <a:bodyPr/>
                    <a:lstStyle/>
                    <a:p>
                      <a:pPr marL="68580">
                        <a:lnSpc>
                          <a:spcPct val="100000"/>
                        </a:lnSpc>
                        <a:spcBef>
                          <a:spcPts val="275"/>
                        </a:spcBef>
                      </a:pPr>
                      <a:r>
                        <a:rPr sz="1500" spc="-10" dirty="0">
                          <a:solidFill>
                            <a:srgbClr val="001F5F"/>
                          </a:solidFill>
                          <a:latin typeface="Trebuchet MS"/>
                          <a:cs typeface="Trebuchet MS"/>
                        </a:rPr>
                        <a:t>Penghasilan</a:t>
                      </a:r>
                      <a:r>
                        <a:rPr sz="1500" spc="-25" dirty="0">
                          <a:solidFill>
                            <a:srgbClr val="001F5F"/>
                          </a:solidFill>
                          <a:latin typeface="Trebuchet MS"/>
                          <a:cs typeface="Trebuchet MS"/>
                        </a:rPr>
                        <a:t> </a:t>
                      </a:r>
                      <a:r>
                        <a:rPr sz="1500" dirty="0">
                          <a:solidFill>
                            <a:srgbClr val="001F5F"/>
                          </a:solidFill>
                          <a:latin typeface="Trebuchet MS"/>
                          <a:cs typeface="Trebuchet MS"/>
                        </a:rPr>
                        <a:t>Bruto</a:t>
                      </a:r>
                      <a:r>
                        <a:rPr sz="1500" spc="-15" dirty="0">
                          <a:solidFill>
                            <a:srgbClr val="001F5F"/>
                          </a:solidFill>
                          <a:latin typeface="Trebuchet MS"/>
                          <a:cs typeface="Trebuchet MS"/>
                        </a:rPr>
                        <a:t> </a:t>
                      </a:r>
                      <a:r>
                        <a:rPr sz="1500" dirty="0">
                          <a:solidFill>
                            <a:srgbClr val="001F5F"/>
                          </a:solidFill>
                          <a:latin typeface="Trebuchet MS"/>
                          <a:cs typeface="Trebuchet MS"/>
                        </a:rPr>
                        <a:t>sd</a:t>
                      </a:r>
                      <a:r>
                        <a:rPr sz="1500" spc="-35" dirty="0">
                          <a:solidFill>
                            <a:srgbClr val="001F5F"/>
                          </a:solidFill>
                          <a:latin typeface="Trebuchet MS"/>
                          <a:cs typeface="Trebuchet MS"/>
                        </a:rPr>
                        <a:t> </a:t>
                      </a:r>
                      <a:r>
                        <a:rPr sz="1500" spc="-10" dirty="0">
                          <a:solidFill>
                            <a:srgbClr val="001F5F"/>
                          </a:solidFill>
                          <a:latin typeface="Trebuchet MS"/>
                          <a:cs typeface="Trebuchet MS"/>
                        </a:rPr>
                        <a:t>Rp50.000.000</a:t>
                      </a:r>
                      <a:endParaRPr sz="1500">
                        <a:latin typeface="Trebuchet MS"/>
                        <a:cs typeface="Trebuchet MS"/>
                      </a:endParaRPr>
                    </a:p>
                  </a:txBody>
                  <a:tcPr marL="0" marR="0" marT="28377"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ct val="100000"/>
                        </a:lnSpc>
                        <a:spcBef>
                          <a:spcPts val="275"/>
                        </a:spcBef>
                      </a:pPr>
                      <a:r>
                        <a:rPr sz="1500" spc="-25" dirty="0">
                          <a:solidFill>
                            <a:srgbClr val="001F5F"/>
                          </a:solidFill>
                          <a:latin typeface="Trebuchet MS"/>
                          <a:cs typeface="Trebuchet MS"/>
                        </a:rPr>
                        <a:t>0%</a:t>
                      </a:r>
                      <a:endParaRPr sz="150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301308">
                <a:tc>
                  <a:txBody>
                    <a:bodyPr/>
                    <a:lstStyle/>
                    <a:p>
                      <a:pPr marL="68580">
                        <a:lnSpc>
                          <a:spcPct val="100000"/>
                        </a:lnSpc>
                        <a:spcBef>
                          <a:spcPts val="340"/>
                        </a:spcBef>
                      </a:pPr>
                      <a:r>
                        <a:rPr sz="1500" spc="-10" dirty="0">
                          <a:solidFill>
                            <a:srgbClr val="1F3863"/>
                          </a:solidFill>
                          <a:latin typeface="Trebuchet MS"/>
                          <a:cs typeface="Trebuchet MS"/>
                        </a:rPr>
                        <a:t>Penghasilan</a:t>
                      </a:r>
                      <a:r>
                        <a:rPr sz="1500" spc="-50" dirty="0">
                          <a:solidFill>
                            <a:srgbClr val="1F3863"/>
                          </a:solidFill>
                          <a:latin typeface="Trebuchet MS"/>
                          <a:cs typeface="Trebuchet MS"/>
                        </a:rPr>
                        <a:t> </a:t>
                      </a:r>
                      <a:r>
                        <a:rPr sz="1500" dirty="0">
                          <a:solidFill>
                            <a:srgbClr val="1F3863"/>
                          </a:solidFill>
                          <a:latin typeface="Trebuchet MS"/>
                          <a:cs typeface="Trebuchet MS"/>
                        </a:rPr>
                        <a:t>Bruto</a:t>
                      </a:r>
                      <a:r>
                        <a:rPr sz="1500" spc="-40" dirty="0">
                          <a:solidFill>
                            <a:srgbClr val="1F3863"/>
                          </a:solidFill>
                          <a:latin typeface="Trebuchet MS"/>
                          <a:cs typeface="Trebuchet MS"/>
                        </a:rPr>
                        <a:t> </a:t>
                      </a:r>
                      <a:r>
                        <a:rPr sz="1500" dirty="0">
                          <a:solidFill>
                            <a:srgbClr val="1F3863"/>
                          </a:solidFill>
                          <a:latin typeface="Trebuchet MS"/>
                          <a:cs typeface="Trebuchet MS"/>
                        </a:rPr>
                        <a:t>diatas</a:t>
                      </a:r>
                      <a:r>
                        <a:rPr sz="1500" spc="-45" dirty="0">
                          <a:solidFill>
                            <a:srgbClr val="1F3863"/>
                          </a:solidFill>
                          <a:latin typeface="Trebuchet MS"/>
                          <a:cs typeface="Trebuchet MS"/>
                        </a:rPr>
                        <a:t> </a:t>
                      </a:r>
                      <a:r>
                        <a:rPr sz="1500" spc="-10" dirty="0">
                          <a:solidFill>
                            <a:srgbClr val="1F3863"/>
                          </a:solidFill>
                          <a:latin typeface="Trebuchet MS"/>
                          <a:cs typeface="Trebuchet MS"/>
                        </a:rPr>
                        <a:t>Rp50.000.000</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ct val="100000"/>
                        </a:lnSpc>
                        <a:spcBef>
                          <a:spcPts val="340"/>
                        </a:spcBef>
                      </a:pPr>
                      <a:r>
                        <a:rPr sz="1500" spc="-25" dirty="0">
                          <a:solidFill>
                            <a:srgbClr val="001F5F"/>
                          </a:solidFill>
                          <a:latin typeface="Trebuchet MS"/>
                          <a:cs typeface="Trebuchet MS"/>
                        </a:rPr>
                        <a:t>5%</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bl>
          </a:graphicData>
        </a:graphic>
      </p:graphicFrame>
      <p:graphicFrame>
        <p:nvGraphicFramePr>
          <p:cNvPr id="7" name="object 7"/>
          <p:cNvGraphicFramePr>
            <a:graphicFrameLocks noGrp="1"/>
          </p:cNvGraphicFramePr>
          <p:nvPr/>
        </p:nvGraphicFramePr>
        <p:xfrm>
          <a:off x="563414" y="2036742"/>
          <a:ext cx="8951000" cy="1465261"/>
        </p:xfrm>
        <a:graphic>
          <a:graphicData uri="http://schemas.openxmlformats.org/drawingml/2006/table">
            <a:tbl>
              <a:tblPr firstRow="1" bandRow="1">
                <a:tableStyleId>{2D5ABB26-0587-4C30-8999-92F81FD0307C}</a:tableStyleId>
              </a:tblPr>
              <a:tblGrid>
                <a:gridCol w="6456958">
                  <a:extLst>
                    <a:ext uri="{9D8B030D-6E8A-4147-A177-3AD203B41FA5}">
                      <a16:colId xmlns:a16="http://schemas.microsoft.com/office/drawing/2014/main" val="20000"/>
                    </a:ext>
                  </a:extLst>
                </a:gridCol>
                <a:gridCol w="2494042">
                  <a:extLst>
                    <a:ext uri="{9D8B030D-6E8A-4147-A177-3AD203B41FA5}">
                      <a16:colId xmlns:a16="http://schemas.microsoft.com/office/drawing/2014/main" val="20001"/>
                    </a:ext>
                  </a:extLst>
                </a:gridCol>
              </a:tblGrid>
              <a:tr h="255905">
                <a:tc>
                  <a:txBody>
                    <a:bodyPr/>
                    <a:lstStyle/>
                    <a:p>
                      <a:pPr marL="635" algn="ctr">
                        <a:lnSpc>
                          <a:spcPct val="100000"/>
                        </a:lnSpc>
                        <a:spcBef>
                          <a:spcPts val="114"/>
                        </a:spcBef>
                      </a:pPr>
                      <a:r>
                        <a:rPr sz="1500" b="1" dirty="0">
                          <a:solidFill>
                            <a:srgbClr val="FFFFFF"/>
                          </a:solidFill>
                          <a:latin typeface="Trebuchet MS"/>
                          <a:cs typeface="Trebuchet MS"/>
                        </a:rPr>
                        <a:t>Penghasilan</a:t>
                      </a:r>
                      <a:r>
                        <a:rPr sz="1500" b="1" spc="-100" dirty="0">
                          <a:solidFill>
                            <a:srgbClr val="FFFFFF"/>
                          </a:solidFill>
                          <a:latin typeface="Trebuchet MS"/>
                          <a:cs typeface="Trebuchet MS"/>
                        </a:rPr>
                        <a:t> </a:t>
                      </a:r>
                      <a:r>
                        <a:rPr sz="1500" b="1" dirty="0">
                          <a:solidFill>
                            <a:srgbClr val="FFFFFF"/>
                          </a:solidFill>
                          <a:latin typeface="Trebuchet MS"/>
                          <a:cs typeface="Trebuchet MS"/>
                        </a:rPr>
                        <a:t>Pesangon</a:t>
                      </a:r>
                      <a:r>
                        <a:rPr sz="1500" b="1" spc="-105" dirty="0">
                          <a:solidFill>
                            <a:srgbClr val="FFFFFF"/>
                          </a:solidFill>
                          <a:latin typeface="Trebuchet MS"/>
                          <a:cs typeface="Trebuchet MS"/>
                        </a:rPr>
                        <a:t> </a:t>
                      </a:r>
                      <a:r>
                        <a:rPr sz="1500" b="1" spc="-10" dirty="0">
                          <a:solidFill>
                            <a:srgbClr val="FFFFFF"/>
                          </a:solidFill>
                          <a:latin typeface="Trebuchet MS"/>
                          <a:cs typeface="Trebuchet MS"/>
                        </a:rPr>
                        <a:t>Sekaligus</a:t>
                      </a:r>
                      <a:endParaRPr sz="1500">
                        <a:latin typeface="Trebuchet MS"/>
                        <a:cs typeface="Trebuchet MS"/>
                      </a:endParaRPr>
                    </a:p>
                  </a:txBody>
                  <a:tcPr marL="0" marR="0" marT="11866"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993300"/>
                    </a:solidFill>
                  </a:tcPr>
                </a:tc>
                <a:tc>
                  <a:txBody>
                    <a:bodyPr/>
                    <a:lstStyle/>
                    <a:p>
                      <a:pPr algn="ctr">
                        <a:lnSpc>
                          <a:spcPct val="100000"/>
                        </a:lnSpc>
                        <a:spcBef>
                          <a:spcPts val="114"/>
                        </a:spcBef>
                      </a:pPr>
                      <a:r>
                        <a:rPr sz="1500" b="1" dirty="0">
                          <a:solidFill>
                            <a:srgbClr val="FFFFFF"/>
                          </a:solidFill>
                          <a:latin typeface="Trebuchet MS"/>
                          <a:cs typeface="Trebuchet MS"/>
                        </a:rPr>
                        <a:t>Tarif</a:t>
                      </a:r>
                      <a:r>
                        <a:rPr sz="1500" b="1" spc="-60" dirty="0">
                          <a:solidFill>
                            <a:srgbClr val="FFFFFF"/>
                          </a:solidFill>
                          <a:latin typeface="Trebuchet MS"/>
                          <a:cs typeface="Trebuchet MS"/>
                        </a:rPr>
                        <a:t> </a:t>
                      </a:r>
                      <a:r>
                        <a:rPr sz="1500" b="1" spc="-10" dirty="0">
                          <a:solidFill>
                            <a:srgbClr val="FFFFFF"/>
                          </a:solidFill>
                          <a:latin typeface="Trebuchet MS"/>
                          <a:cs typeface="Trebuchet MS"/>
                        </a:rPr>
                        <a:t>Final</a:t>
                      </a:r>
                      <a:endParaRPr sz="1500">
                        <a:latin typeface="Trebuchet MS"/>
                        <a:cs typeface="Trebuchet MS"/>
                      </a:endParaRPr>
                    </a:p>
                  </a:txBody>
                  <a:tcPr marL="0" marR="0" marT="11866"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993300"/>
                    </a:solidFill>
                  </a:tcPr>
                </a:tc>
                <a:extLst>
                  <a:ext uri="{0D108BD9-81ED-4DB2-BD59-A6C34878D82A}">
                    <a16:rowId xmlns:a16="http://schemas.microsoft.com/office/drawing/2014/main" val="10000"/>
                  </a:ext>
                </a:extLst>
              </a:tr>
              <a:tr h="302339">
                <a:tc>
                  <a:txBody>
                    <a:bodyPr/>
                    <a:lstStyle/>
                    <a:p>
                      <a:pPr marL="68580">
                        <a:lnSpc>
                          <a:spcPct val="100000"/>
                        </a:lnSpc>
                        <a:spcBef>
                          <a:spcPts val="340"/>
                        </a:spcBef>
                      </a:pPr>
                      <a:r>
                        <a:rPr sz="1500" spc="-10" dirty="0">
                          <a:solidFill>
                            <a:srgbClr val="001F5F"/>
                          </a:solidFill>
                          <a:latin typeface="Trebuchet MS"/>
                          <a:cs typeface="Trebuchet MS"/>
                        </a:rPr>
                        <a:t>Penghasilan</a:t>
                      </a:r>
                      <a:r>
                        <a:rPr sz="1500" spc="-25" dirty="0">
                          <a:solidFill>
                            <a:srgbClr val="001F5F"/>
                          </a:solidFill>
                          <a:latin typeface="Trebuchet MS"/>
                          <a:cs typeface="Trebuchet MS"/>
                        </a:rPr>
                        <a:t> </a:t>
                      </a:r>
                      <a:r>
                        <a:rPr sz="1500" dirty="0">
                          <a:solidFill>
                            <a:srgbClr val="001F5F"/>
                          </a:solidFill>
                          <a:latin typeface="Trebuchet MS"/>
                          <a:cs typeface="Trebuchet MS"/>
                        </a:rPr>
                        <a:t>Bruto</a:t>
                      </a:r>
                      <a:r>
                        <a:rPr sz="1500" spc="-15" dirty="0">
                          <a:solidFill>
                            <a:srgbClr val="001F5F"/>
                          </a:solidFill>
                          <a:latin typeface="Trebuchet MS"/>
                          <a:cs typeface="Trebuchet MS"/>
                        </a:rPr>
                        <a:t> </a:t>
                      </a:r>
                      <a:r>
                        <a:rPr sz="1500" dirty="0">
                          <a:solidFill>
                            <a:srgbClr val="001F5F"/>
                          </a:solidFill>
                          <a:latin typeface="Trebuchet MS"/>
                          <a:cs typeface="Trebuchet MS"/>
                        </a:rPr>
                        <a:t>sd</a:t>
                      </a:r>
                      <a:r>
                        <a:rPr sz="1500" spc="-35" dirty="0">
                          <a:solidFill>
                            <a:srgbClr val="001F5F"/>
                          </a:solidFill>
                          <a:latin typeface="Trebuchet MS"/>
                          <a:cs typeface="Trebuchet MS"/>
                        </a:rPr>
                        <a:t> </a:t>
                      </a:r>
                      <a:r>
                        <a:rPr sz="1500" spc="-10" dirty="0">
                          <a:solidFill>
                            <a:srgbClr val="001F5F"/>
                          </a:solidFill>
                          <a:latin typeface="Trebuchet MS"/>
                          <a:cs typeface="Trebuchet MS"/>
                        </a:rPr>
                        <a:t>Rp50.000.000</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ct val="100000"/>
                        </a:lnSpc>
                        <a:spcBef>
                          <a:spcPts val="340"/>
                        </a:spcBef>
                      </a:pPr>
                      <a:r>
                        <a:rPr sz="1500" spc="-25" dirty="0">
                          <a:solidFill>
                            <a:srgbClr val="001F5F"/>
                          </a:solidFill>
                          <a:latin typeface="Trebuchet MS"/>
                          <a:cs typeface="Trebuchet MS"/>
                        </a:rPr>
                        <a:t>0%</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302339">
                <a:tc>
                  <a:txBody>
                    <a:bodyPr/>
                    <a:lstStyle/>
                    <a:p>
                      <a:pPr marL="68580">
                        <a:lnSpc>
                          <a:spcPct val="100000"/>
                        </a:lnSpc>
                        <a:spcBef>
                          <a:spcPts val="340"/>
                        </a:spcBef>
                      </a:pPr>
                      <a:r>
                        <a:rPr sz="1500" spc="-10" dirty="0">
                          <a:solidFill>
                            <a:srgbClr val="1F3863"/>
                          </a:solidFill>
                          <a:latin typeface="Trebuchet MS"/>
                          <a:cs typeface="Trebuchet MS"/>
                        </a:rPr>
                        <a:t>Penghasilan</a:t>
                      </a:r>
                      <a:r>
                        <a:rPr sz="1500" spc="-55" dirty="0">
                          <a:solidFill>
                            <a:srgbClr val="1F3863"/>
                          </a:solidFill>
                          <a:latin typeface="Trebuchet MS"/>
                          <a:cs typeface="Trebuchet MS"/>
                        </a:rPr>
                        <a:t> </a:t>
                      </a:r>
                      <a:r>
                        <a:rPr sz="1500" dirty="0">
                          <a:solidFill>
                            <a:srgbClr val="1F3863"/>
                          </a:solidFill>
                          <a:latin typeface="Trebuchet MS"/>
                          <a:cs typeface="Trebuchet MS"/>
                        </a:rPr>
                        <a:t>Bruto</a:t>
                      </a:r>
                      <a:r>
                        <a:rPr sz="1500" spc="-45" dirty="0">
                          <a:solidFill>
                            <a:srgbClr val="1F3863"/>
                          </a:solidFill>
                          <a:latin typeface="Trebuchet MS"/>
                          <a:cs typeface="Trebuchet MS"/>
                        </a:rPr>
                        <a:t> </a:t>
                      </a:r>
                      <a:r>
                        <a:rPr sz="1500" dirty="0">
                          <a:solidFill>
                            <a:srgbClr val="1F3863"/>
                          </a:solidFill>
                          <a:latin typeface="Trebuchet MS"/>
                          <a:cs typeface="Trebuchet MS"/>
                        </a:rPr>
                        <a:t>diatas</a:t>
                      </a:r>
                      <a:r>
                        <a:rPr sz="1500" spc="-55" dirty="0">
                          <a:solidFill>
                            <a:srgbClr val="1F3863"/>
                          </a:solidFill>
                          <a:latin typeface="Trebuchet MS"/>
                          <a:cs typeface="Trebuchet MS"/>
                        </a:rPr>
                        <a:t> </a:t>
                      </a:r>
                      <a:r>
                        <a:rPr sz="1500" dirty="0">
                          <a:solidFill>
                            <a:srgbClr val="1F3863"/>
                          </a:solidFill>
                          <a:latin typeface="Trebuchet MS"/>
                          <a:cs typeface="Trebuchet MS"/>
                        </a:rPr>
                        <a:t>Rp50.000.000</a:t>
                      </a:r>
                      <a:r>
                        <a:rPr sz="1500" spc="-25" dirty="0">
                          <a:solidFill>
                            <a:srgbClr val="1F3863"/>
                          </a:solidFill>
                          <a:latin typeface="Trebuchet MS"/>
                          <a:cs typeface="Trebuchet MS"/>
                        </a:rPr>
                        <a:t> </a:t>
                      </a:r>
                      <a:r>
                        <a:rPr sz="1500" dirty="0">
                          <a:solidFill>
                            <a:srgbClr val="1F3863"/>
                          </a:solidFill>
                          <a:latin typeface="Trebuchet MS"/>
                          <a:cs typeface="Trebuchet MS"/>
                        </a:rPr>
                        <a:t>sd</a:t>
                      </a:r>
                      <a:r>
                        <a:rPr sz="1500" spc="-50" dirty="0">
                          <a:solidFill>
                            <a:srgbClr val="1F3863"/>
                          </a:solidFill>
                          <a:latin typeface="Trebuchet MS"/>
                          <a:cs typeface="Trebuchet MS"/>
                        </a:rPr>
                        <a:t> </a:t>
                      </a:r>
                      <a:r>
                        <a:rPr sz="1500" spc="-10" dirty="0">
                          <a:solidFill>
                            <a:srgbClr val="1F3863"/>
                          </a:solidFill>
                          <a:latin typeface="Trebuchet MS"/>
                          <a:cs typeface="Trebuchet MS"/>
                        </a:rPr>
                        <a:t>Rp100.000.000</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ct val="100000"/>
                        </a:lnSpc>
                        <a:spcBef>
                          <a:spcPts val="340"/>
                        </a:spcBef>
                      </a:pPr>
                      <a:r>
                        <a:rPr sz="1500" spc="-25" dirty="0">
                          <a:solidFill>
                            <a:srgbClr val="001F5F"/>
                          </a:solidFill>
                          <a:latin typeface="Trebuchet MS"/>
                          <a:cs typeface="Trebuchet MS"/>
                        </a:rPr>
                        <a:t>5%</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r h="302339">
                <a:tc>
                  <a:txBody>
                    <a:bodyPr/>
                    <a:lstStyle/>
                    <a:p>
                      <a:pPr marL="68580">
                        <a:lnSpc>
                          <a:spcPct val="100000"/>
                        </a:lnSpc>
                        <a:spcBef>
                          <a:spcPts val="340"/>
                        </a:spcBef>
                      </a:pPr>
                      <a:r>
                        <a:rPr sz="1500" spc="-10" dirty="0">
                          <a:solidFill>
                            <a:srgbClr val="1F3863"/>
                          </a:solidFill>
                          <a:latin typeface="Trebuchet MS"/>
                          <a:cs typeface="Trebuchet MS"/>
                        </a:rPr>
                        <a:t>Penghasilan</a:t>
                      </a:r>
                      <a:r>
                        <a:rPr sz="1500" spc="-60" dirty="0">
                          <a:solidFill>
                            <a:srgbClr val="1F3863"/>
                          </a:solidFill>
                          <a:latin typeface="Trebuchet MS"/>
                          <a:cs typeface="Trebuchet MS"/>
                        </a:rPr>
                        <a:t> </a:t>
                      </a:r>
                      <a:r>
                        <a:rPr sz="1500" dirty="0">
                          <a:solidFill>
                            <a:srgbClr val="1F3863"/>
                          </a:solidFill>
                          <a:latin typeface="Trebuchet MS"/>
                          <a:cs typeface="Trebuchet MS"/>
                        </a:rPr>
                        <a:t>Bruto</a:t>
                      </a:r>
                      <a:r>
                        <a:rPr sz="1500" spc="-45" dirty="0">
                          <a:solidFill>
                            <a:srgbClr val="1F3863"/>
                          </a:solidFill>
                          <a:latin typeface="Trebuchet MS"/>
                          <a:cs typeface="Trebuchet MS"/>
                        </a:rPr>
                        <a:t> </a:t>
                      </a:r>
                      <a:r>
                        <a:rPr sz="1500" dirty="0">
                          <a:solidFill>
                            <a:srgbClr val="1F3863"/>
                          </a:solidFill>
                          <a:latin typeface="Trebuchet MS"/>
                          <a:cs typeface="Trebuchet MS"/>
                        </a:rPr>
                        <a:t>diatas</a:t>
                      </a:r>
                      <a:r>
                        <a:rPr sz="1500" spc="-55" dirty="0">
                          <a:solidFill>
                            <a:srgbClr val="1F3863"/>
                          </a:solidFill>
                          <a:latin typeface="Trebuchet MS"/>
                          <a:cs typeface="Trebuchet MS"/>
                        </a:rPr>
                        <a:t> </a:t>
                      </a:r>
                      <a:r>
                        <a:rPr sz="1500" dirty="0">
                          <a:solidFill>
                            <a:srgbClr val="1F3863"/>
                          </a:solidFill>
                          <a:latin typeface="Trebuchet MS"/>
                          <a:cs typeface="Trebuchet MS"/>
                        </a:rPr>
                        <a:t>Rp100.000.000</a:t>
                      </a:r>
                      <a:r>
                        <a:rPr sz="1500" spc="-30" dirty="0">
                          <a:solidFill>
                            <a:srgbClr val="1F3863"/>
                          </a:solidFill>
                          <a:latin typeface="Trebuchet MS"/>
                          <a:cs typeface="Trebuchet MS"/>
                        </a:rPr>
                        <a:t> </a:t>
                      </a:r>
                      <a:r>
                        <a:rPr sz="1500" dirty="0">
                          <a:solidFill>
                            <a:srgbClr val="1F3863"/>
                          </a:solidFill>
                          <a:latin typeface="Trebuchet MS"/>
                          <a:cs typeface="Trebuchet MS"/>
                        </a:rPr>
                        <a:t>sd</a:t>
                      </a:r>
                      <a:r>
                        <a:rPr sz="1500" spc="-50" dirty="0">
                          <a:solidFill>
                            <a:srgbClr val="1F3863"/>
                          </a:solidFill>
                          <a:latin typeface="Trebuchet MS"/>
                          <a:cs typeface="Trebuchet MS"/>
                        </a:rPr>
                        <a:t> </a:t>
                      </a:r>
                      <a:r>
                        <a:rPr sz="1500" spc="-10" dirty="0">
                          <a:solidFill>
                            <a:srgbClr val="1F3863"/>
                          </a:solidFill>
                          <a:latin typeface="Trebuchet MS"/>
                          <a:cs typeface="Trebuchet MS"/>
                        </a:rPr>
                        <a:t>Rp500.000.000</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3810" algn="ctr">
                        <a:lnSpc>
                          <a:spcPct val="100000"/>
                        </a:lnSpc>
                        <a:spcBef>
                          <a:spcPts val="340"/>
                        </a:spcBef>
                      </a:pPr>
                      <a:r>
                        <a:rPr sz="1500" spc="-25" dirty="0">
                          <a:solidFill>
                            <a:srgbClr val="001F5F"/>
                          </a:solidFill>
                          <a:latin typeface="Trebuchet MS"/>
                          <a:cs typeface="Trebuchet MS"/>
                        </a:rPr>
                        <a:t>15%</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3"/>
                  </a:ext>
                </a:extLst>
              </a:tr>
              <a:tr h="302339">
                <a:tc>
                  <a:txBody>
                    <a:bodyPr/>
                    <a:lstStyle/>
                    <a:p>
                      <a:pPr marL="68580">
                        <a:lnSpc>
                          <a:spcPct val="100000"/>
                        </a:lnSpc>
                        <a:spcBef>
                          <a:spcPts val="345"/>
                        </a:spcBef>
                      </a:pPr>
                      <a:r>
                        <a:rPr sz="1500" spc="-10" dirty="0">
                          <a:solidFill>
                            <a:srgbClr val="001F5F"/>
                          </a:solidFill>
                          <a:latin typeface="Trebuchet MS"/>
                          <a:cs typeface="Trebuchet MS"/>
                        </a:rPr>
                        <a:t>Penghasilan</a:t>
                      </a:r>
                      <a:r>
                        <a:rPr sz="1500" spc="-30" dirty="0">
                          <a:solidFill>
                            <a:srgbClr val="001F5F"/>
                          </a:solidFill>
                          <a:latin typeface="Trebuchet MS"/>
                          <a:cs typeface="Trebuchet MS"/>
                        </a:rPr>
                        <a:t> </a:t>
                      </a:r>
                      <a:r>
                        <a:rPr sz="1500" dirty="0">
                          <a:solidFill>
                            <a:srgbClr val="001F5F"/>
                          </a:solidFill>
                          <a:latin typeface="Trebuchet MS"/>
                          <a:cs typeface="Trebuchet MS"/>
                        </a:rPr>
                        <a:t>Bruto</a:t>
                      </a:r>
                      <a:r>
                        <a:rPr sz="1500" spc="-20" dirty="0">
                          <a:solidFill>
                            <a:srgbClr val="001F5F"/>
                          </a:solidFill>
                          <a:latin typeface="Trebuchet MS"/>
                          <a:cs typeface="Trebuchet MS"/>
                        </a:rPr>
                        <a:t> </a:t>
                      </a:r>
                      <a:r>
                        <a:rPr sz="1500" dirty="0">
                          <a:solidFill>
                            <a:srgbClr val="001F5F"/>
                          </a:solidFill>
                          <a:latin typeface="Trebuchet MS"/>
                          <a:cs typeface="Trebuchet MS"/>
                        </a:rPr>
                        <a:t>diatas</a:t>
                      </a:r>
                      <a:r>
                        <a:rPr sz="1500" spc="-30" dirty="0">
                          <a:solidFill>
                            <a:srgbClr val="001F5F"/>
                          </a:solidFill>
                          <a:latin typeface="Trebuchet MS"/>
                          <a:cs typeface="Trebuchet MS"/>
                        </a:rPr>
                        <a:t> </a:t>
                      </a:r>
                      <a:r>
                        <a:rPr sz="1500" spc="-10" dirty="0">
                          <a:solidFill>
                            <a:srgbClr val="001F5F"/>
                          </a:solidFill>
                          <a:latin typeface="Trebuchet MS"/>
                          <a:cs typeface="Trebuchet MS"/>
                        </a:rPr>
                        <a:t>Rp500.000.000</a:t>
                      </a:r>
                      <a:endParaRPr sz="1500">
                        <a:latin typeface="Trebuchet MS"/>
                        <a:cs typeface="Trebuchet MS"/>
                      </a:endParaRPr>
                    </a:p>
                  </a:txBody>
                  <a:tcPr marL="0" marR="0" marT="35600"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3810" algn="ctr">
                        <a:lnSpc>
                          <a:spcPct val="100000"/>
                        </a:lnSpc>
                        <a:spcBef>
                          <a:spcPts val="345"/>
                        </a:spcBef>
                      </a:pPr>
                      <a:r>
                        <a:rPr sz="1500" spc="-25" dirty="0">
                          <a:solidFill>
                            <a:srgbClr val="001F5F"/>
                          </a:solidFill>
                          <a:latin typeface="Trebuchet MS"/>
                          <a:cs typeface="Trebuchet MS"/>
                        </a:rPr>
                        <a:t>25%</a:t>
                      </a:r>
                      <a:endParaRPr sz="1500">
                        <a:latin typeface="Trebuchet MS"/>
                        <a:cs typeface="Trebuchet MS"/>
                      </a:endParaRPr>
                    </a:p>
                  </a:txBody>
                  <a:tcPr marL="0" marR="0" marT="35600"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4"/>
                  </a:ext>
                </a:extLst>
              </a:tr>
            </a:tbl>
          </a:graphicData>
        </a:graphic>
      </p:graphicFrame>
      <p:pic>
        <p:nvPicPr>
          <p:cNvPr id="8" name="object 8"/>
          <p:cNvPicPr/>
          <p:nvPr/>
        </p:nvPicPr>
        <p:blipFill>
          <a:blip r:embed="rId2" cstate="print"/>
          <a:stretch>
            <a:fillRect/>
          </a:stretch>
        </p:blipFill>
        <p:spPr>
          <a:xfrm>
            <a:off x="260033" y="1618678"/>
            <a:ext cx="748522" cy="757190"/>
          </a:xfrm>
          <a:prstGeom prst="rect">
            <a:avLst/>
          </a:prstGeom>
        </p:spPr>
      </p:pic>
      <p:pic>
        <p:nvPicPr>
          <p:cNvPr id="9" name="object 9"/>
          <p:cNvPicPr/>
          <p:nvPr/>
        </p:nvPicPr>
        <p:blipFill>
          <a:blip r:embed="rId3" cstate="print"/>
          <a:stretch>
            <a:fillRect/>
          </a:stretch>
        </p:blipFill>
        <p:spPr>
          <a:xfrm>
            <a:off x="260033" y="3883438"/>
            <a:ext cx="748522" cy="757190"/>
          </a:xfrm>
          <a:prstGeom prst="rect">
            <a:avLst/>
          </a:prstGeom>
        </p:spPr>
      </p:pic>
      <p:sp>
        <p:nvSpPr>
          <p:cNvPr id="10" name="object 10"/>
          <p:cNvSpPr/>
          <p:nvPr/>
        </p:nvSpPr>
        <p:spPr>
          <a:xfrm>
            <a:off x="567737" y="3558397"/>
            <a:ext cx="8951516" cy="235268"/>
          </a:xfrm>
          <a:custGeom>
            <a:avLst/>
            <a:gdLst/>
            <a:ahLst/>
            <a:cxnLst/>
            <a:rect l="l" t="t" r="r" b="b"/>
            <a:pathLst>
              <a:path w="11017250" h="289560">
                <a:moveTo>
                  <a:pt x="0" y="48259"/>
                </a:moveTo>
                <a:lnTo>
                  <a:pt x="3793" y="29467"/>
                </a:lnTo>
                <a:lnTo>
                  <a:pt x="14138" y="14128"/>
                </a:lnTo>
                <a:lnTo>
                  <a:pt x="29478" y="3790"/>
                </a:lnTo>
                <a:lnTo>
                  <a:pt x="48259" y="0"/>
                </a:lnTo>
                <a:lnTo>
                  <a:pt x="10968736" y="0"/>
                </a:lnTo>
                <a:lnTo>
                  <a:pt x="10987528" y="3790"/>
                </a:lnTo>
                <a:lnTo>
                  <a:pt x="11002867" y="14128"/>
                </a:lnTo>
                <a:lnTo>
                  <a:pt x="11013205" y="29467"/>
                </a:lnTo>
                <a:lnTo>
                  <a:pt x="11016996" y="48259"/>
                </a:lnTo>
                <a:lnTo>
                  <a:pt x="11016996" y="241299"/>
                </a:lnTo>
                <a:lnTo>
                  <a:pt x="11013205" y="260092"/>
                </a:lnTo>
                <a:lnTo>
                  <a:pt x="11002867" y="275431"/>
                </a:lnTo>
                <a:lnTo>
                  <a:pt x="10987528" y="285769"/>
                </a:lnTo>
                <a:lnTo>
                  <a:pt x="10968736" y="289559"/>
                </a:lnTo>
                <a:lnTo>
                  <a:pt x="48259" y="289559"/>
                </a:lnTo>
                <a:lnTo>
                  <a:pt x="29478" y="285769"/>
                </a:lnTo>
                <a:lnTo>
                  <a:pt x="14138" y="275431"/>
                </a:lnTo>
                <a:lnTo>
                  <a:pt x="3793" y="260092"/>
                </a:lnTo>
                <a:lnTo>
                  <a:pt x="0" y="241299"/>
                </a:lnTo>
                <a:lnTo>
                  <a:pt x="0" y="48259"/>
                </a:lnTo>
                <a:close/>
              </a:path>
            </a:pathLst>
          </a:custGeom>
          <a:ln w="19050">
            <a:solidFill>
              <a:srgbClr val="006FC0"/>
            </a:solidFill>
            <a:prstDash val="sysDash"/>
          </a:ln>
        </p:spPr>
        <p:txBody>
          <a:bodyPr wrap="square" lIns="0" tIns="0" rIns="0" bIns="0" rtlCol="0"/>
          <a:lstStyle/>
          <a:p>
            <a:endParaRPr sz="1138"/>
          </a:p>
        </p:txBody>
      </p:sp>
      <p:sp>
        <p:nvSpPr>
          <p:cNvPr id="11" name="object 11"/>
          <p:cNvSpPr txBox="1"/>
          <p:nvPr/>
        </p:nvSpPr>
        <p:spPr>
          <a:xfrm>
            <a:off x="642734" y="3568303"/>
            <a:ext cx="7693144" cy="172379"/>
          </a:xfrm>
          <a:prstGeom prst="rect">
            <a:avLst/>
          </a:prstGeom>
        </p:spPr>
        <p:txBody>
          <a:bodyPr vert="horz" wrap="square" lIns="0" tIns="9803" rIns="0" bIns="0" rtlCol="0">
            <a:spAutoFit/>
          </a:bodyPr>
          <a:lstStyle/>
          <a:p>
            <a:pPr marL="10319">
              <a:spcBef>
                <a:spcPts val="77"/>
              </a:spcBef>
            </a:pPr>
            <a:r>
              <a:rPr sz="1056" b="1" spc="-8" dirty="0">
                <a:latin typeface="Trebuchet MS"/>
                <a:cs typeface="Trebuchet MS"/>
              </a:rPr>
              <a:t>Diterapkan</a:t>
            </a:r>
            <a:r>
              <a:rPr sz="1056" b="1" spc="-20" dirty="0">
                <a:latin typeface="Trebuchet MS"/>
                <a:cs typeface="Trebuchet MS"/>
              </a:rPr>
              <a:t> </a:t>
            </a:r>
            <a:r>
              <a:rPr sz="1056" b="1" dirty="0">
                <a:latin typeface="Trebuchet MS"/>
                <a:cs typeface="Trebuchet MS"/>
              </a:rPr>
              <a:t>atas</a:t>
            </a:r>
            <a:r>
              <a:rPr sz="1056" b="1" spc="-37" dirty="0">
                <a:latin typeface="Trebuchet MS"/>
                <a:cs typeface="Trebuchet MS"/>
              </a:rPr>
              <a:t> </a:t>
            </a:r>
            <a:r>
              <a:rPr sz="1056" b="1" dirty="0">
                <a:latin typeface="Trebuchet MS"/>
                <a:cs typeface="Trebuchet MS"/>
              </a:rPr>
              <a:t>jumlah</a:t>
            </a:r>
            <a:r>
              <a:rPr sz="1056" b="1" spc="-28" dirty="0">
                <a:latin typeface="Trebuchet MS"/>
                <a:cs typeface="Trebuchet MS"/>
              </a:rPr>
              <a:t> </a:t>
            </a:r>
            <a:r>
              <a:rPr sz="1056" b="1" dirty="0">
                <a:latin typeface="Trebuchet MS"/>
                <a:cs typeface="Trebuchet MS"/>
              </a:rPr>
              <a:t>kumulatif</a:t>
            </a:r>
            <a:r>
              <a:rPr sz="1056" b="1" spc="-33" dirty="0">
                <a:latin typeface="Trebuchet MS"/>
                <a:cs typeface="Trebuchet MS"/>
              </a:rPr>
              <a:t> </a:t>
            </a:r>
            <a:r>
              <a:rPr sz="1056" b="1" spc="-8" dirty="0">
                <a:latin typeface="Trebuchet MS"/>
                <a:cs typeface="Trebuchet MS"/>
              </a:rPr>
              <a:t>Penghasilan</a:t>
            </a:r>
            <a:r>
              <a:rPr sz="1056" b="1" spc="-16" dirty="0">
                <a:latin typeface="Trebuchet MS"/>
                <a:cs typeface="Trebuchet MS"/>
              </a:rPr>
              <a:t> </a:t>
            </a:r>
            <a:r>
              <a:rPr sz="1056" b="1" spc="-8" dirty="0">
                <a:latin typeface="Trebuchet MS"/>
                <a:cs typeface="Trebuchet MS"/>
              </a:rPr>
              <a:t>Pesangon</a:t>
            </a:r>
            <a:r>
              <a:rPr sz="1056" b="1" spc="-20" dirty="0">
                <a:latin typeface="Trebuchet MS"/>
                <a:cs typeface="Trebuchet MS"/>
              </a:rPr>
              <a:t> </a:t>
            </a:r>
            <a:r>
              <a:rPr sz="1056" b="1" dirty="0">
                <a:latin typeface="Trebuchet MS"/>
                <a:cs typeface="Trebuchet MS"/>
              </a:rPr>
              <a:t>yang</a:t>
            </a:r>
            <a:r>
              <a:rPr sz="1056" b="1" spc="-20" dirty="0">
                <a:latin typeface="Trebuchet MS"/>
                <a:cs typeface="Trebuchet MS"/>
              </a:rPr>
              <a:t> </a:t>
            </a:r>
            <a:r>
              <a:rPr sz="1056" b="1" dirty="0">
                <a:latin typeface="Trebuchet MS"/>
                <a:cs typeface="Trebuchet MS"/>
              </a:rPr>
              <a:t>dibayarkan</a:t>
            </a:r>
            <a:r>
              <a:rPr sz="1056" b="1" spc="-49" dirty="0">
                <a:latin typeface="Trebuchet MS"/>
                <a:cs typeface="Trebuchet MS"/>
              </a:rPr>
              <a:t> </a:t>
            </a:r>
            <a:r>
              <a:rPr sz="1056" b="1" dirty="0">
                <a:latin typeface="Trebuchet MS"/>
                <a:cs typeface="Trebuchet MS"/>
              </a:rPr>
              <a:t>dalam</a:t>
            </a:r>
            <a:r>
              <a:rPr sz="1056" b="1" spc="-33" dirty="0">
                <a:latin typeface="Trebuchet MS"/>
                <a:cs typeface="Trebuchet MS"/>
              </a:rPr>
              <a:t> </a:t>
            </a:r>
            <a:r>
              <a:rPr sz="1056" b="1" dirty="0">
                <a:latin typeface="Trebuchet MS"/>
                <a:cs typeface="Trebuchet MS"/>
              </a:rPr>
              <a:t>jangka</a:t>
            </a:r>
            <a:r>
              <a:rPr sz="1056" b="1" spc="-37" dirty="0">
                <a:latin typeface="Trebuchet MS"/>
                <a:cs typeface="Trebuchet MS"/>
              </a:rPr>
              <a:t> </a:t>
            </a:r>
            <a:r>
              <a:rPr sz="1056" b="1" dirty="0">
                <a:latin typeface="Trebuchet MS"/>
                <a:cs typeface="Trebuchet MS"/>
              </a:rPr>
              <a:t>waktu</a:t>
            </a:r>
            <a:r>
              <a:rPr sz="1056" b="1" spc="-28" dirty="0">
                <a:latin typeface="Trebuchet MS"/>
                <a:cs typeface="Trebuchet MS"/>
              </a:rPr>
              <a:t> </a:t>
            </a:r>
            <a:r>
              <a:rPr sz="1056" b="1" dirty="0">
                <a:latin typeface="Trebuchet MS"/>
                <a:cs typeface="Trebuchet MS"/>
              </a:rPr>
              <a:t>paling</a:t>
            </a:r>
            <a:r>
              <a:rPr sz="1056" b="1" spc="-12" dirty="0">
                <a:latin typeface="Trebuchet MS"/>
                <a:cs typeface="Trebuchet MS"/>
              </a:rPr>
              <a:t> </a:t>
            </a:r>
            <a:r>
              <a:rPr sz="1056" b="1" dirty="0">
                <a:latin typeface="Trebuchet MS"/>
                <a:cs typeface="Trebuchet MS"/>
              </a:rPr>
              <a:t>lama</a:t>
            </a:r>
            <a:r>
              <a:rPr sz="1056" b="1" spc="-28" dirty="0">
                <a:latin typeface="Trebuchet MS"/>
                <a:cs typeface="Trebuchet MS"/>
              </a:rPr>
              <a:t> </a:t>
            </a:r>
            <a:r>
              <a:rPr sz="1056" b="1" dirty="0">
                <a:latin typeface="Trebuchet MS"/>
                <a:cs typeface="Trebuchet MS"/>
              </a:rPr>
              <a:t>2</a:t>
            </a:r>
            <a:r>
              <a:rPr sz="1056" b="1" spc="-24" dirty="0">
                <a:latin typeface="Trebuchet MS"/>
                <a:cs typeface="Trebuchet MS"/>
              </a:rPr>
              <a:t> </a:t>
            </a:r>
            <a:r>
              <a:rPr sz="1056" b="1" dirty="0">
                <a:latin typeface="Trebuchet MS"/>
                <a:cs typeface="Trebuchet MS"/>
              </a:rPr>
              <a:t>tahun</a:t>
            </a:r>
            <a:r>
              <a:rPr sz="1056" b="1" spc="-28" dirty="0">
                <a:latin typeface="Trebuchet MS"/>
                <a:cs typeface="Trebuchet MS"/>
              </a:rPr>
              <a:t> </a:t>
            </a:r>
            <a:r>
              <a:rPr sz="1056" b="1" spc="-8" dirty="0">
                <a:latin typeface="Trebuchet MS"/>
                <a:cs typeface="Trebuchet MS"/>
              </a:rPr>
              <a:t>kalender</a:t>
            </a:r>
            <a:endParaRPr sz="1056">
              <a:latin typeface="Trebuchet MS"/>
              <a:cs typeface="Trebuchet MS"/>
            </a:endParaRPr>
          </a:p>
        </p:txBody>
      </p:sp>
      <p:sp>
        <p:nvSpPr>
          <p:cNvPr id="12" name="object 12"/>
          <p:cNvSpPr/>
          <p:nvPr/>
        </p:nvSpPr>
        <p:spPr>
          <a:xfrm>
            <a:off x="567737" y="5152026"/>
            <a:ext cx="8951516" cy="369410"/>
          </a:xfrm>
          <a:custGeom>
            <a:avLst/>
            <a:gdLst/>
            <a:ahLst/>
            <a:cxnLst/>
            <a:rect l="l" t="t" r="r" b="b"/>
            <a:pathLst>
              <a:path w="11017250" h="454660">
                <a:moveTo>
                  <a:pt x="0" y="75691"/>
                </a:moveTo>
                <a:lnTo>
                  <a:pt x="5947" y="46237"/>
                </a:lnTo>
                <a:lnTo>
                  <a:pt x="22167" y="22177"/>
                </a:lnTo>
                <a:lnTo>
                  <a:pt x="46227" y="5951"/>
                </a:lnTo>
                <a:lnTo>
                  <a:pt x="75691" y="0"/>
                </a:lnTo>
                <a:lnTo>
                  <a:pt x="10941304" y="0"/>
                </a:lnTo>
                <a:lnTo>
                  <a:pt x="10970758" y="5951"/>
                </a:lnTo>
                <a:lnTo>
                  <a:pt x="10994818" y="22177"/>
                </a:lnTo>
                <a:lnTo>
                  <a:pt x="11011044" y="46237"/>
                </a:lnTo>
                <a:lnTo>
                  <a:pt x="11016996" y="75691"/>
                </a:lnTo>
                <a:lnTo>
                  <a:pt x="11016996" y="378459"/>
                </a:lnTo>
                <a:lnTo>
                  <a:pt x="11011044" y="407924"/>
                </a:lnTo>
                <a:lnTo>
                  <a:pt x="10994818" y="431984"/>
                </a:lnTo>
                <a:lnTo>
                  <a:pt x="10970758" y="448204"/>
                </a:lnTo>
                <a:lnTo>
                  <a:pt x="10941304" y="454151"/>
                </a:lnTo>
                <a:lnTo>
                  <a:pt x="75691" y="454151"/>
                </a:lnTo>
                <a:lnTo>
                  <a:pt x="46227" y="448204"/>
                </a:lnTo>
                <a:lnTo>
                  <a:pt x="22167" y="431984"/>
                </a:lnTo>
                <a:lnTo>
                  <a:pt x="5947" y="407924"/>
                </a:lnTo>
                <a:lnTo>
                  <a:pt x="0" y="378459"/>
                </a:lnTo>
                <a:lnTo>
                  <a:pt x="0" y="75691"/>
                </a:lnTo>
                <a:close/>
              </a:path>
            </a:pathLst>
          </a:custGeom>
          <a:ln w="19050">
            <a:solidFill>
              <a:srgbClr val="006FC0"/>
            </a:solidFill>
            <a:prstDash val="sysDash"/>
          </a:ln>
        </p:spPr>
        <p:txBody>
          <a:bodyPr wrap="square" lIns="0" tIns="0" rIns="0" bIns="0" rtlCol="0"/>
          <a:lstStyle/>
          <a:p>
            <a:endParaRPr sz="1138"/>
          </a:p>
        </p:txBody>
      </p:sp>
      <p:sp>
        <p:nvSpPr>
          <p:cNvPr id="13" name="object 13"/>
          <p:cNvSpPr txBox="1"/>
          <p:nvPr/>
        </p:nvSpPr>
        <p:spPr>
          <a:xfrm>
            <a:off x="649421" y="5149507"/>
            <a:ext cx="8788479" cy="334859"/>
          </a:xfrm>
          <a:prstGeom prst="rect">
            <a:avLst/>
          </a:prstGeom>
        </p:spPr>
        <p:txBody>
          <a:bodyPr vert="horz" wrap="square" lIns="0" tIns="9803" rIns="0" bIns="0" rtlCol="0">
            <a:spAutoFit/>
          </a:bodyPr>
          <a:lstStyle/>
          <a:p>
            <a:pPr marL="10319" marR="4128">
              <a:spcBef>
                <a:spcPts val="77"/>
              </a:spcBef>
            </a:pPr>
            <a:r>
              <a:rPr sz="1056" b="1" dirty="0">
                <a:latin typeface="Trebuchet MS"/>
                <a:cs typeface="Trebuchet MS"/>
              </a:rPr>
              <a:t>Diterapkan</a:t>
            </a:r>
            <a:r>
              <a:rPr sz="1056" b="1" spc="93" dirty="0">
                <a:latin typeface="Trebuchet MS"/>
                <a:cs typeface="Trebuchet MS"/>
              </a:rPr>
              <a:t> </a:t>
            </a:r>
            <a:r>
              <a:rPr sz="1056" b="1" dirty="0">
                <a:latin typeface="Trebuchet MS"/>
                <a:cs typeface="Trebuchet MS"/>
              </a:rPr>
              <a:t>atas</a:t>
            </a:r>
            <a:r>
              <a:rPr sz="1056" b="1" spc="81" dirty="0">
                <a:latin typeface="Trebuchet MS"/>
                <a:cs typeface="Trebuchet MS"/>
              </a:rPr>
              <a:t> </a:t>
            </a:r>
            <a:r>
              <a:rPr sz="1056" b="1" dirty="0">
                <a:latin typeface="Trebuchet MS"/>
                <a:cs typeface="Trebuchet MS"/>
              </a:rPr>
              <a:t>jumlah</a:t>
            </a:r>
            <a:r>
              <a:rPr sz="1056" b="1" spc="102" dirty="0">
                <a:latin typeface="Trebuchet MS"/>
                <a:cs typeface="Trebuchet MS"/>
              </a:rPr>
              <a:t> </a:t>
            </a:r>
            <a:r>
              <a:rPr sz="1056" b="1" dirty="0">
                <a:latin typeface="Trebuchet MS"/>
                <a:cs typeface="Trebuchet MS"/>
              </a:rPr>
              <a:t>kumulatif</a:t>
            </a:r>
            <a:r>
              <a:rPr sz="1056" b="1" spc="89" dirty="0">
                <a:latin typeface="Trebuchet MS"/>
                <a:cs typeface="Trebuchet MS"/>
              </a:rPr>
              <a:t> </a:t>
            </a:r>
            <a:r>
              <a:rPr sz="1056" b="1" dirty="0">
                <a:latin typeface="Trebuchet MS"/>
                <a:cs typeface="Trebuchet MS"/>
              </a:rPr>
              <a:t>Penghasilan</a:t>
            </a:r>
            <a:r>
              <a:rPr sz="1056" b="1" spc="98" dirty="0">
                <a:latin typeface="Trebuchet MS"/>
                <a:cs typeface="Trebuchet MS"/>
              </a:rPr>
              <a:t> </a:t>
            </a:r>
            <a:r>
              <a:rPr sz="1056" b="1" dirty="0">
                <a:latin typeface="Trebuchet MS"/>
                <a:cs typeface="Trebuchet MS"/>
              </a:rPr>
              <a:t>Manfaat</a:t>
            </a:r>
            <a:r>
              <a:rPr sz="1056" b="1" spc="89" dirty="0">
                <a:latin typeface="Trebuchet MS"/>
                <a:cs typeface="Trebuchet MS"/>
              </a:rPr>
              <a:t> </a:t>
            </a:r>
            <a:r>
              <a:rPr sz="1056" b="1" dirty="0">
                <a:latin typeface="Trebuchet MS"/>
                <a:cs typeface="Trebuchet MS"/>
              </a:rPr>
              <a:t>Pensiun,</a:t>
            </a:r>
            <a:r>
              <a:rPr sz="1056" b="1" spc="89" dirty="0">
                <a:latin typeface="Trebuchet MS"/>
                <a:cs typeface="Trebuchet MS"/>
              </a:rPr>
              <a:t> </a:t>
            </a:r>
            <a:r>
              <a:rPr sz="1056" b="1" dirty="0">
                <a:latin typeface="Trebuchet MS"/>
                <a:cs typeface="Trebuchet MS"/>
              </a:rPr>
              <a:t>THT</a:t>
            </a:r>
            <a:r>
              <a:rPr sz="1056" b="1" spc="81" dirty="0">
                <a:latin typeface="Trebuchet MS"/>
                <a:cs typeface="Trebuchet MS"/>
              </a:rPr>
              <a:t> </a:t>
            </a:r>
            <a:r>
              <a:rPr sz="1056" b="1" dirty="0">
                <a:latin typeface="Trebuchet MS"/>
                <a:cs typeface="Trebuchet MS"/>
              </a:rPr>
              <a:t>atau</a:t>
            </a:r>
            <a:r>
              <a:rPr sz="1056" b="1" spc="81" dirty="0">
                <a:latin typeface="Trebuchet MS"/>
                <a:cs typeface="Trebuchet MS"/>
              </a:rPr>
              <a:t> </a:t>
            </a:r>
            <a:r>
              <a:rPr sz="1056" b="1" dirty="0">
                <a:latin typeface="Trebuchet MS"/>
                <a:cs typeface="Trebuchet MS"/>
              </a:rPr>
              <a:t>JHT</a:t>
            </a:r>
            <a:r>
              <a:rPr sz="1056" b="1" spc="81" dirty="0">
                <a:latin typeface="Trebuchet MS"/>
                <a:cs typeface="Trebuchet MS"/>
              </a:rPr>
              <a:t> </a:t>
            </a:r>
            <a:r>
              <a:rPr sz="1056" b="1" dirty="0">
                <a:latin typeface="Trebuchet MS"/>
                <a:cs typeface="Trebuchet MS"/>
              </a:rPr>
              <a:t>yang</a:t>
            </a:r>
            <a:r>
              <a:rPr sz="1056" b="1" spc="89" dirty="0">
                <a:latin typeface="Trebuchet MS"/>
                <a:cs typeface="Trebuchet MS"/>
              </a:rPr>
              <a:t> </a:t>
            </a:r>
            <a:r>
              <a:rPr sz="1056" b="1" dirty="0">
                <a:latin typeface="Trebuchet MS"/>
                <a:cs typeface="Trebuchet MS"/>
              </a:rPr>
              <a:t>dibayarkan</a:t>
            </a:r>
            <a:r>
              <a:rPr sz="1056" b="1" spc="85" dirty="0">
                <a:latin typeface="Trebuchet MS"/>
                <a:cs typeface="Trebuchet MS"/>
              </a:rPr>
              <a:t> </a:t>
            </a:r>
            <a:r>
              <a:rPr sz="1056" b="1" dirty="0">
                <a:latin typeface="Trebuchet MS"/>
                <a:cs typeface="Trebuchet MS"/>
              </a:rPr>
              <a:t>dalam</a:t>
            </a:r>
            <a:r>
              <a:rPr sz="1056" b="1" spc="98" dirty="0">
                <a:latin typeface="Trebuchet MS"/>
                <a:cs typeface="Trebuchet MS"/>
              </a:rPr>
              <a:t> </a:t>
            </a:r>
            <a:r>
              <a:rPr sz="1056" b="1" dirty="0">
                <a:latin typeface="Trebuchet MS"/>
                <a:cs typeface="Trebuchet MS"/>
              </a:rPr>
              <a:t>jangka</a:t>
            </a:r>
            <a:r>
              <a:rPr sz="1056" b="1" spc="93" dirty="0">
                <a:latin typeface="Trebuchet MS"/>
                <a:cs typeface="Trebuchet MS"/>
              </a:rPr>
              <a:t> </a:t>
            </a:r>
            <a:r>
              <a:rPr sz="1056" b="1" dirty="0">
                <a:latin typeface="Trebuchet MS"/>
                <a:cs typeface="Trebuchet MS"/>
              </a:rPr>
              <a:t>waktu</a:t>
            </a:r>
            <a:r>
              <a:rPr sz="1056" b="1" spc="102" dirty="0">
                <a:latin typeface="Trebuchet MS"/>
                <a:cs typeface="Trebuchet MS"/>
              </a:rPr>
              <a:t> </a:t>
            </a:r>
            <a:r>
              <a:rPr sz="1056" b="1" dirty="0">
                <a:latin typeface="Trebuchet MS"/>
                <a:cs typeface="Trebuchet MS"/>
              </a:rPr>
              <a:t>paling</a:t>
            </a:r>
            <a:r>
              <a:rPr sz="1056" b="1" spc="98" dirty="0">
                <a:latin typeface="Trebuchet MS"/>
                <a:cs typeface="Trebuchet MS"/>
              </a:rPr>
              <a:t> </a:t>
            </a:r>
            <a:r>
              <a:rPr sz="1056" b="1" dirty="0">
                <a:latin typeface="Trebuchet MS"/>
                <a:cs typeface="Trebuchet MS"/>
              </a:rPr>
              <a:t>lama</a:t>
            </a:r>
            <a:r>
              <a:rPr sz="1056" b="1" spc="93" dirty="0">
                <a:latin typeface="Trebuchet MS"/>
                <a:cs typeface="Trebuchet MS"/>
              </a:rPr>
              <a:t> </a:t>
            </a:r>
            <a:r>
              <a:rPr sz="1056" b="1" dirty="0">
                <a:latin typeface="Trebuchet MS"/>
                <a:cs typeface="Trebuchet MS"/>
              </a:rPr>
              <a:t>2</a:t>
            </a:r>
            <a:r>
              <a:rPr sz="1056" b="1" spc="93" dirty="0">
                <a:latin typeface="Trebuchet MS"/>
                <a:cs typeface="Trebuchet MS"/>
              </a:rPr>
              <a:t> </a:t>
            </a:r>
            <a:r>
              <a:rPr sz="1056" b="1" spc="-8" dirty="0">
                <a:latin typeface="Trebuchet MS"/>
                <a:cs typeface="Trebuchet MS"/>
              </a:rPr>
              <a:t>tahun kalender</a:t>
            </a:r>
            <a:endParaRPr sz="1056">
              <a:latin typeface="Trebuchet MS"/>
              <a:cs typeface="Trebuchet MS"/>
            </a:endParaRPr>
          </a:p>
        </p:txBody>
      </p:sp>
      <p:sp>
        <p:nvSpPr>
          <p:cNvPr id="14" name="object 14"/>
          <p:cNvSpPr txBox="1"/>
          <p:nvPr/>
        </p:nvSpPr>
        <p:spPr>
          <a:xfrm>
            <a:off x="8500896" y="5803431"/>
            <a:ext cx="1173758" cy="302687"/>
          </a:xfrm>
          <a:prstGeom prst="rect">
            <a:avLst/>
          </a:prstGeom>
        </p:spPr>
        <p:txBody>
          <a:bodyPr vert="horz" wrap="square" lIns="0" tIns="2580" rIns="0" bIns="0" rtlCol="0">
            <a:spAutoFit/>
          </a:bodyPr>
          <a:lstStyle/>
          <a:p>
            <a:pPr marL="58301">
              <a:spcBef>
                <a:spcPts val="20"/>
              </a:spcBef>
            </a:pPr>
            <a:r>
              <a:rPr sz="975" b="1" dirty="0">
                <a:solidFill>
                  <a:srgbClr val="1B2852"/>
                </a:solidFill>
                <a:latin typeface="Trebuchet MS"/>
                <a:cs typeface="Trebuchet MS"/>
              </a:rPr>
              <a:t>PP</a:t>
            </a:r>
            <a:r>
              <a:rPr sz="975" b="1" spc="-28" dirty="0">
                <a:solidFill>
                  <a:srgbClr val="1B2852"/>
                </a:solidFill>
                <a:latin typeface="Trebuchet MS"/>
                <a:cs typeface="Trebuchet MS"/>
              </a:rPr>
              <a:t> </a:t>
            </a:r>
            <a:r>
              <a:rPr sz="975" b="1" dirty="0">
                <a:solidFill>
                  <a:srgbClr val="1B2852"/>
                </a:solidFill>
                <a:latin typeface="Trebuchet MS"/>
                <a:cs typeface="Trebuchet MS"/>
              </a:rPr>
              <a:t>68</a:t>
            </a:r>
            <a:r>
              <a:rPr sz="975" b="1" spc="-16"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a:latin typeface="Trebuchet MS"/>
              <a:cs typeface="Trebuchet MS"/>
            </a:endParaRPr>
          </a:p>
          <a:p>
            <a:pPr marL="10319"/>
            <a:r>
              <a:rPr sz="975" b="1" dirty="0">
                <a:solidFill>
                  <a:srgbClr val="1B2852"/>
                </a:solidFill>
                <a:latin typeface="Trebuchet MS"/>
                <a:cs typeface="Trebuchet MS"/>
              </a:rPr>
              <a:t>PMK</a:t>
            </a:r>
            <a:r>
              <a:rPr sz="975" b="1" spc="-28" dirty="0">
                <a:solidFill>
                  <a:srgbClr val="1B2852"/>
                </a:solidFill>
                <a:latin typeface="Trebuchet MS"/>
                <a:cs typeface="Trebuchet MS"/>
              </a:rPr>
              <a:t> </a:t>
            </a:r>
            <a:r>
              <a:rPr sz="975" b="1" dirty="0">
                <a:solidFill>
                  <a:srgbClr val="1B2852"/>
                </a:solidFill>
                <a:latin typeface="Trebuchet MS"/>
                <a:cs typeface="Trebuchet MS"/>
              </a:rPr>
              <a:t>16</a:t>
            </a:r>
            <a:r>
              <a:rPr sz="975" b="1" spc="-20"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a:latin typeface="Trebuchet MS"/>
              <a:cs typeface="Trebuchet MS"/>
            </a:endParaRPr>
          </a:p>
        </p:txBody>
      </p:sp>
    </p:spTree>
    <p:extLst>
      <p:ext uri="{BB962C8B-B14F-4D97-AF65-F5344CB8AC3E}">
        <p14:creationId xmlns:p14="http://schemas.microsoft.com/office/powerpoint/2010/main" val="3247368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1710" y="772703"/>
            <a:ext cx="7304643" cy="1376940"/>
          </a:xfrm>
          <a:prstGeom prst="rect">
            <a:avLst/>
          </a:prstGeom>
        </p:spPr>
        <p:txBody>
          <a:bodyPr spcFirstLastPara="1" vert="horz" wrap="square" lIns="0" tIns="9803" rIns="0" bIns="0" rtlCol="0" anchor="ctr" anchorCtr="0">
            <a:spAutoFit/>
          </a:bodyPr>
          <a:lstStyle/>
          <a:p>
            <a:pPr marL="10319">
              <a:spcBef>
                <a:spcPts val="77"/>
              </a:spcBef>
            </a:pPr>
            <a:r>
              <a:rPr spc="-45" dirty="0">
                <a:solidFill>
                  <a:srgbClr val="000000"/>
                </a:solidFill>
              </a:rPr>
              <a:t>Tarif</a:t>
            </a:r>
            <a:r>
              <a:rPr spc="-138" dirty="0">
                <a:solidFill>
                  <a:srgbClr val="000000"/>
                </a:solidFill>
              </a:rPr>
              <a:t> </a:t>
            </a:r>
            <a:r>
              <a:rPr spc="-16" dirty="0">
                <a:solidFill>
                  <a:srgbClr val="000000"/>
                </a:solidFill>
              </a:rPr>
              <a:t>Pemotongan</a:t>
            </a:r>
            <a:r>
              <a:rPr spc="-114" dirty="0">
                <a:solidFill>
                  <a:srgbClr val="000000"/>
                </a:solidFill>
              </a:rPr>
              <a:t> </a:t>
            </a:r>
            <a:r>
              <a:rPr dirty="0">
                <a:solidFill>
                  <a:srgbClr val="000000"/>
                </a:solidFill>
              </a:rPr>
              <a:t>PPh</a:t>
            </a:r>
            <a:r>
              <a:rPr spc="-126" dirty="0">
                <a:solidFill>
                  <a:srgbClr val="000000"/>
                </a:solidFill>
              </a:rPr>
              <a:t> </a:t>
            </a:r>
            <a:r>
              <a:rPr dirty="0">
                <a:solidFill>
                  <a:srgbClr val="000000"/>
                </a:solidFill>
              </a:rPr>
              <a:t>Pasal</a:t>
            </a:r>
            <a:r>
              <a:rPr spc="-142" dirty="0">
                <a:solidFill>
                  <a:srgbClr val="000000"/>
                </a:solidFill>
              </a:rPr>
              <a:t> </a:t>
            </a:r>
            <a:r>
              <a:rPr dirty="0">
                <a:solidFill>
                  <a:srgbClr val="000000"/>
                </a:solidFill>
              </a:rPr>
              <a:t>21</a:t>
            </a:r>
            <a:r>
              <a:rPr spc="-138" dirty="0">
                <a:solidFill>
                  <a:srgbClr val="000000"/>
                </a:solidFill>
              </a:rPr>
              <a:t> </a:t>
            </a:r>
            <a:r>
              <a:rPr spc="-8" dirty="0">
                <a:solidFill>
                  <a:srgbClr val="000000"/>
                </a:solidFill>
              </a:rPr>
              <a:t>(</a:t>
            </a:r>
            <a:r>
              <a:rPr spc="-8" dirty="0"/>
              <a:t>Final</a:t>
            </a:r>
            <a:r>
              <a:rPr spc="-8" dirty="0">
                <a:solidFill>
                  <a:srgbClr val="000000"/>
                </a:solidFill>
              </a:rPr>
              <a:t>)</a:t>
            </a:r>
          </a:p>
        </p:txBody>
      </p:sp>
      <p:grpSp>
        <p:nvGrpSpPr>
          <p:cNvPr id="3" name="object 3"/>
          <p:cNvGrpSpPr/>
          <p:nvPr/>
        </p:nvGrpSpPr>
        <p:grpSpPr>
          <a:xfrm>
            <a:off x="7895391" y="5299076"/>
            <a:ext cx="1421924" cy="340003"/>
            <a:chOff x="10309606" y="6331965"/>
            <a:chExt cx="1750060" cy="418465"/>
          </a:xfrm>
        </p:grpSpPr>
        <p:sp>
          <p:nvSpPr>
            <p:cNvPr id="4" name="object 4"/>
            <p:cNvSpPr/>
            <p:nvPr/>
          </p:nvSpPr>
          <p:spPr>
            <a:xfrm>
              <a:off x="10315956" y="6338315"/>
              <a:ext cx="1737360" cy="405765"/>
            </a:xfrm>
            <a:custGeom>
              <a:avLst/>
              <a:gdLst/>
              <a:ahLst/>
              <a:cxnLst/>
              <a:rect l="l" t="t" r="r" b="b"/>
              <a:pathLst>
                <a:path w="1737359" h="405765">
                  <a:moveTo>
                    <a:pt x="1669796" y="0"/>
                  </a:moveTo>
                  <a:lnTo>
                    <a:pt x="67564" y="0"/>
                  </a:lnTo>
                  <a:lnTo>
                    <a:pt x="41255" y="5309"/>
                  </a:lnTo>
                  <a:lnTo>
                    <a:pt x="19780" y="19789"/>
                  </a:lnTo>
                  <a:lnTo>
                    <a:pt x="5306" y="41265"/>
                  </a:lnTo>
                  <a:lnTo>
                    <a:pt x="0" y="67564"/>
                  </a:lnTo>
                  <a:lnTo>
                    <a:pt x="0" y="337820"/>
                  </a:lnTo>
                  <a:lnTo>
                    <a:pt x="5306" y="364118"/>
                  </a:lnTo>
                  <a:lnTo>
                    <a:pt x="19780" y="385594"/>
                  </a:lnTo>
                  <a:lnTo>
                    <a:pt x="41255" y="400074"/>
                  </a:lnTo>
                  <a:lnTo>
                    <a:pt x="67564" y="405384"/>
                  </a:lnTo>
                  <a:lnTo>
                    <a:pt x="1669796" y="405384"/>
                  </a:lnTo>
                  <a:lnTo>
                    <a:pt x="1696104" y="400074"/>
                  </a:lnTo>
                  <a:lnTo>
                    <a:pt x="1717579" y="385594"/>
                  </a:lnTo>
                  <a:lnTo>
                    <a:pt x="1732053" y="364118"/>
                  </a:lnTo>
                  <a:lnTo>
                    <a:pt x="1737360" y="337820"/>
                  </a:lnTo>
                  <a:lnTo>
                    <a:pt x="1737360" y="67564"/>
                  </a:lnTo>
                  <a:lnTo>
                    <a:pt x="1732053" y="41265"/>
                  </a:lnTo>
                  <a:lnTo>
                    <a:pt x="1717579" y="19789"/>
                  </a:lnTo>
                  <a:lnTo>
                    <a:pt x="1696104" y="5309"/>
                  </a:lnTo>
                  <a:lnTo>
                    <a:pt x="1669796" y="0"/>
                  </a:lnTo>
                  <a:close/>
                </a:path>
              </a:pathLst>
            </a:custGeom>
            <a:solidFill>
              <a:srgbClr val="FFFFFF"/>
            </a:solidFill>
          </p:spPr>
          <p:txBody>
            <a:bodyPr wrap="square" lIns="0" tIns="0" rIns="0" bIns="0" rtlCol="0"/>
            <a:lstStyle/>
            <a:p>
              <a:endParaRPr sz="1138"/>
            </a:p>
          </p:txBody>
        </p:sp>
        <p:sp>
          <p:nvSpPr>
            <p:cNvPr id="5" name="object 5"/>
            <p:cNvSpPr/>
            <p:nvPr/>
          </p:nvSpPr>
          <p:spPr>
            <a:xfrm>
              <a:off x="10315956" y="6338315"/>
              <a:ext cx="1737360" cy="405765"/>
            </a:xfrm>
            <a:custGeom>
              <a:avLst/>
              <a:gdLst/>
              <a:ahLst/>
              <a:cxnLst/>
              <a:rect l="l" t="t" r="r" b="b"/>
              <a:pathLst>
                <a:path w="1737359" h="405765">
                  <a:moveTo>
                    <a:pt x="0" y="67564"/>
                  </a:moveTo>
                  <a:lnTo>
                    <a:pt x="5306" y="41265"/>
                  </a:lnTo>
                  <a:lnTo>
                    <a:pt x="19780" y="19789"/>
                  </a:lnTo>
                  <a:lnTo>
                    <a:pt x="41255" y="5309"/>
                  </a:lnTo>
                  <a:lnTo>
                    <a:pt x="67564" y="0"/>
                  </a:lnTo>
                  <a:lnTo>
                    <a:pt x="1669796" y="0"/>
                  </a:lnTo>
                  <a:lnTo>
                    <a:pt x="1696104" y="5309"/>
                  </a:lnTo>
                  <a:lnTo>
                    <a:pt x="1717579" y="19789"/>
                  </a:lnTo>
                  <a:lnTo>
                    <a:pt x="1732053" y="41265"/>
                  </a:lnTo>
                  <a:lnTo>
                    <a:pt x="1737360" y="67564"/>
                  </a:lnTo>
                  <a:lnTo>
                    <a:pt x="1737360" y="337820"/>
                  </a:lnTo>
                  <a:lnTo>
                    <a:pt x="1732053" y="364118"/>
                  </a:lnTo>
                  <a:lnTo>
                    <a:pt x="1717579" y="385594"/>
                  </a:lnTo>
                  <a:lnTo>
                    <a:pt x="1696104" y="400074"/>
                  </a:lnTo>
                  <a:lnTo>
                    <a:pt x="1669796" y="405384"/>
                  </a:lnTo>
                  <a:lnTo>
                    <a:pt x="67564" y="405384"/>
                  </a:lnTo>
                  <a:lnTo>
                    <a:pt x="41255" y="400074"/>
                  </a:lnTo>
                  <a:lnTo>
                    <a:pt x="19780" y="385594"/>
                  </a:lnTo>
                  <a:lnTo>
                    <a:pt x="5306" y="364118"/>
                  </a:lnTo>
                  <a:lnTo>
                    <a:pt x="0" y="337820"/>
                  </a:lnTo>
                  <a:lnTo>
                    <a:pt x="0" y="67564"/>
                  </a:lnTo>
                  <a:close/>
                </a:path>
              </a:pathLst>
            </a:custGeom>
            <a:ln w="12700">
              <a:solidFill>
                <a:srgbClr val="000000"/>
              </a:solidFill>
              <a:prstDash val="sysDash"/>
            </a:ln>
          </p:spPr>
          <p:txBody>
            <a:bodyPr wrap="square" lIns="0" tIns="0" rIns="0" bIns="0" rtlCol="0"/>
            <a:lstStyle/>
            <a:p>
              <a:endParaRPr sz="1138"/>
            </a:p>
          </p:txBody>
        </p:sp>
      </p:grpSp>
      <p:sp>
        <p:nvSpPr>
          <p:cNvPr id="6" name="object 6"/>
          <p:cNvSpPr txBox="1"/>
          <p:nvPr/>
        </p:nvSpPr>
        <p:spPr>
          <a:xfrm>
            <a:off x="8067713" y="5388846"/>
            <a:ext cx="1077278" cy="160461"/>
          </a:xfrm>
          <a:prstGeom prst="rect">
            <a:avLst/>
          </a:prstGeom>
        </p:spPr>
        <p:txBody>
          <a:bodyPr vert="horz" wrap="square" lIns="0" tIns="10319" rIns="0" bIns="0" rtlCol="0">
            <a:spAutoFit/>
          </a:bodyPr>
          <a:lstStyle/>
          <a:p>
            <a:pPr marL="10319">
              <a:spcBef>
                <a:spcPts val="81"/>
              </a:spcBef>
            </a:pPr>
            <a:r>
              <a:rPr sz="975" b="1" dirty="0">
                <a:solidFill>
                  <a:srgbClr val="1B2852"/>
                </a:solidFill>
                <a:latin typeface="Trebuchet MS"/>
                <a:cs typeface="Trebuchet MS"/>
              </a:rPr>
              <a:t>PP</a:t>
            </a:r>
            <a:r>
              <a:rPr sz="975" b="1" spc="-28" dirty="0">
                <a:solidFill>
                  <a:srgbClr val="1B2852"/>
                </a:solidFill>
                <a:latin typeface="Trebuchet MS"/>
                <a:cs typeface="Trebuchet MS"/>
              </a:rPr>
              <a:t> </a:t>
            </a:r>
            <a:r>
              <a:rPr sz="975" b="1" dirty="0">
                <a:solidFill>
                  <a:srgbClr val="1B2852"/>
                </a:solidFill>
                <a:latin typeface="Trebuchet MS"/>
                <a:cs typeface="Trebuchet MS"/>
              </a:rPr>
              <a:t>80</a:t>
            </a:r>
            <a:r>
              <a:rPr sz="975" b="1" spc="-16"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dirty="0">
              <a:latin typeface="Trebuchet MS"/>
              <a:cs typeface="Trebuchet MS"/>
            </a:endParaRPr>
          </a:p>
        </p:txBody>
      </p:sp>
      <p:graphicFrame>
        <p:nvGraphicFramePr>
          <p:cNvPr id="7" name="object 7"/>
          <p:cNvGraphicFramePr>
            <a:graphicFrameLocks noGrp="1"/>
          </p:cNvGraphicFramePr>
          <p:nvPr/>
        </p:nvGraphicFramePr>
        <p:xfrm>
          <a:off x="588127" y="2226994"/>
          <a:ext cx="8951000" cy="2870709"/>
        </p:xfrm>
        <a:graphic>
          <a:graphicData uri="http://schemas.openxmlformats.org/drawingml/2006/table">
            <a:tbl>
              <a:tblPr firstRow="1" bandRow="1">
                <a:tableStyleId>{2D5ABB26-0587-4C30-8999-92F81FD0307C}</a:tableStyleId>
              </a:tblPr>
              <a:tblGrid>
                <a:gridCol w="6456958">
                  <a:extLst>
                    <a:ext uri="{9D8B030D-6E8A-4147-A177-3AD203B41FA5}">
                      <a16:colId xmlns:a16="http://schemas.microsoft.com/office/drawing/2014/main" val="20000"/>
                    </a:ext>
                  </a:extLst>
                </a:gridCol>
                <a:gridCol w="2494042">
                  <a:extLst>
                    <a:ext uri="{9D8B030D-6E8A-4147-A177-3AD203B41FA5}">
                      <a16:colId xmlns:a16="http://schemas.microsoft.com/office/drawing/2014/main" val="20001"/>
                    </a:ext>
                  </a:extLst>
                </a:gridCol>
              </a:tblGrid>
              <a:tr h="255905">
                <a:tc>
                  <a:txBody>
                    <a:bodyPr/>
                    <a:lstStyle/>
                    <a:p>
                      <a:pPr marL="635" algn="ctr">
                        <a:lnSpc>
                          <a:spcPct val="100000"/>
                        </a:lnSpc>
                        <a:spcBef>
                          <a:spcPts val="114"/>
                        </a:spcBef>
                      </a:pPr>
                      <a:r>
                        <a:rPr sz="1500" b="1" dirty="0">
                          <a:solidFill>
                            <a:srgbClr val="FFFFFF"/>
                          </a:solidFill>
                          <a:latin typeface="Trebuchet MS"/>
                          <a:cs typeface="Trebuchet MS"/>
                        </a:rPr>
                        <a:t>Honorarium</a:t>
                      </a:r>
                      <a:r>
                        <a:rPr sz="1500" b="1" spc="-85" dirty="0">
                          <a:solidFill>
                            <a:srgbClr val="FFFFFF"/>
                          </a:solidFill>
                          <a:latin typeface="Trebuchet MS"/>
                          <a:cs typeface="Trebuchet MS"/>
                        </a:rPr>
                        <a:t> </a:t>
                      </a:r>
                      <a:r>
                        <a:rPr sz="1500" b="1" dirty="0">
                          <a:solidFill>
                            <a:srgbClr val="FFFFFF"/>
                          </a:solidFill>
                          <a:latin typeface="Trebuchet MS"/>
                          <a:cs typeface="Trebuchet MS"/>
                        </a:rPr>
                        <a:t>atau</a:t>
                      </a:r>
                      <a:r>
                        <a:rPr sz="1500" b="1" spc="-60" dirty="0">
                          <a:solidFill>
                            <a:srgbClr val="FFFFFF"/>
                          </a:solidFill>
                          <a:latin typeface="Trebuchet MS"/>
                          <a:cs typeface="Trebuchet MS"/>
                        </a:rPr>
                        <a:t> </a:t>
                      </a:r>
                      <a:r>
                        <a:rPr sz="1500" b="1" dirty="0">
                          <a:solidFill>
                            <a:srgbClr val="FFFFFF"/>
                          </a:solidFill>
                          <a:latin typeface="Trebuchet MS"/>
                          <a:cs typeface="Trebuchet MS"/>
                        </a:rPr>
                        <a:t>Imbalan</a:t>
                      </a:r>
                      <a:r>
                        <a:rPr sz="1500" b="1" spc="-55" dirty="0">
                          <a:solidFill>
                            <a:srgbClr val="FFFFFF"/>
                          </a:solidFill>
                          <a:latin typeface="Trebuchet MS"/>
                          <a:cs typeface="Trebuchet MS"/>
                        </a:rPr>
                        <a:t> </a:t>
                      </a:r>
                      <a:r>
                        <a:rPr sz="1500" b="1" dirty="0">
                          <a:solidFill>
                            <a:srgbClr val="FFFFFF"/>
                          </a:solidFill>
                          <a:latin typeface="Trebuchet MS"/>
                          <a:cs typeface="Trebuchet MS"/>
                        </a:rPr>
                        <a:t>Lain</a:t>
                      </a:r>
                      <a:r>
                        <a:rPr sz="1500" b="1" spc="-50" dirty="0">
                          <a:solidFill>
                            <a:srgbClr val="FFFFFF"/>
                          </a:solidFill>
                          <a:latin typeface="Trebuchet MS"/>
                          <a:cs typeface="Trebuchet MS"/>
                        </a:rPr>
                        <a:t> </a:t>
                      </a:r>
                      <a:r>
                        <a:rPr sz="1500" b="1" dirty="0">
                          <a:solidFill>
                            <a:srgbClr val="FFFFFF"/>
                          </a:solidFill>
                          <a:latin typeface="Trebuchet MS"/>
                          <a:cs typeface="Trebuchet MS"/>
                        </a:rPr>
                        <a:t>Beban</a:t>
                      </a:r>
                      <a:r>
                        <a:rPr sz="1500" b="1" spc="-55" dirty="0">
                          <a:solidFill>
                            <a:srgbClr val="FFFFFF"/>
                          </a:solidFill>
                          <a:latin typeface="Trebuchet MS"/>
                          <a:cs typeface="Trebuchet MS"/>
                        </a:rPr>
                        <a:t> </a:t>
                      </a:r>
                      <a:r>
                        <a:rPr sz="1500" b="1" dirty="0">
                          <a:solidFill>
                            <a:srgbClr val="FFFFFF"/>
                          </a:solidFill>
                          <a:latin typeface="Trebuchet MS"/>
                          <a:cs typeface="Trebuchet MS"/>
                        </a:rPr>
                        <a:t>APBN</a:t>
                      </a:r>
                      <a:r>
                        <a:rPr sz="1500" b="1" spc="-60" dirty="0">
                          <a:solidFill>
                            <a:srgbClr val="FFFFFF"/>
                          </a:solidFill>
                          <a:latin typeface="Trebuchet MS"/>
                          <a:cs typeface="Trebuchet MS"/>
                        </a:rPr>
                        <a:t> </a:t>
                      </a:r>
                      <a:r>
                        <a:rPr sz="1500" b="1" dirty="0">
                          <a:solidFill>
                            <a:srgbClr val="FFFFFF"/>
                          </a:solidFill>
                          <a:latin typeface="Trebuchet MS"/>
                          <a:cs typeface="Trebuchet MS"/>
                        </a:rPr>
                        <a:t>atau</a:t>
                      </a:r>
                      <a:r>
                        <a:rPr sz="1500" b="1" spc="-50" dirty="0">
                          <a:solidFill>
                            <a:srgbClr val="FFFFFF"/>
                          </a:solidFill>
                          <a:latin typeface="Trebuchet MS"/>
                          <a:cs typeface="Trebuchet MS"/>
                        </a:rPr>
                        <a:t> </a:t>
                      </a:r>
                      <a:r>
                        <a:rPr sz="1500" b="1" spc="-20" dirty="0">
                          <a:solidFill>
                            <a:srgbClr val="FFFFFF"/>
                          </a:solidFill>
                          <a:latin typeface="Trebuchet MS"/>
                          <a:cs typeface="Trebuchet MS"/>
                        </a:rPr>
                        <a:t>APBD</a:t>
                      </a:r>
                      <a:endParaRPr sz="1500">
                        <a:latin typeface="Trebuchet MS"/>
                        <a:cs typeface="Trebuchet MS"/>
                      </a:endParaRPr>
                    </a:p>
                  </a:txBody>
                  <a:tcPr marL="0" marR="0" marT="11866"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6666FF"/>
                    </a:solidFill>
                  </a:tcPr>
                </a:tc>
                <a:tc>
                  <a:txBody>
                    <a:bodyPr/>
                    <a:lstStyle/>
                    <a:p>
                      <a:pPr algn="ctr">
                        <a:lnSpc>
                          <a:spcPct val="100000"/>
                        </a:lnSpc>
                        <a:spcBef>
                          <a:spcPts val="114"/>
                        </a:spcBef>
                      </a:pPr>
                      <a:r>
                        <a:rPr sz="1500" b="1" dirty="0">
                          <a:solidFill>
                            <a:srgbClr val="FFFFFF"/>
                          </a:solidFill>
                          <a:latin typeface="Trebuchet MS"/>
                          <a:cs typeface="Trebuchet MS"/>
                        </a:rPr>
                        <a:t>Tarif</a:t>
                      </a:r>
                      <a:r>
                        <a:rPr sz="1500" b="1" spc="-60" dirty="0">
                          <a:solidFill>
                            <a:srgbClr val="FFFFFF"/>
                          </a:solidFill>
                          <a:latin typeface="Trebuchet MS"/>
                          <a:cs typeface="Trebuchet MS"/>
                        </a:rPr>
                        <a:t> </a:t>
                      </a:r>
                      <a:r>
                        <a:rPr sz="1500" b="1" spc="-10" dirty="0">
                          <a:solidFill>
                            <a:srgbClr val="FFFFFF"/>
                          </a:solidFill>
                          <a:latin typeface="Trebuchet MS"/>
                          <a:cs typeface="Trebuchet MS"/>
                        </a:rPr>
                        <a:t>Final</a:t>
                      </a:r>
                      <a:endParaRPr sz="1500">
                        <a:latin typeface="Trebuchet MS"/>
                        <a:cs typeface="Trebuchet MS"/>
                      </a:endParaRPr>
                    </a:p>
                  </a:txBody>
                  <a:tcPr marL="0" marR="0" marT="11866"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6666FF"/>
                    </a:solidFill>
                  </a:tcPr>
                </a:tc>
                <a:extLst>
                  <a:ext uri="{0D108BD9-81ED-4DB2-BD59-A6C34878D82A}">
                    <a16:rowId xmlns:a16="http://schemas.microsoft.com/office/drawing/2014/main" val="10000"/>
                  </a:ext>
                </a:extLst>
              </a:tr>
              <a:tr h="668139">
                <a:tc>
                  <a:txBody>
                    <a:bodyPr/>
                    <a:lstStyle/>
                    <a:p>
                      <a:pPr marL="68580" marR="61594" algn="just">
                        <a:lnSpc>
                          <a:spcPts val="2160"/>
                        </a:lnSpc>
                      </a:pPr>
                      <a:r>
                        <a:rPr sz="1500" dirty="0">
                          <a:solidFill>
                            <a:srgbClr val="001F5F"/>
                          </a:solidFill>
                          <a:latin typeface="Trebuchet MS"/>
                          <a:cs typeface="Trebuchet MS"/>
                        </a:rPr>
                        <a:t>Jumlah</a:t>
                      </a:r>
                      <a:r>
                        <a:rPr sz="1500" spc="20" dirty="0">
                          <a:solidFill>
                            <a:srgbClr val="001F5F"/>
                          </a:solidFill>
                          <a:latin typeface="Trebuchet MS"/>
                          <a:cs typeface="Trebuchet MS"/>
                        </a:rPr>
                        <a:t>  </a:t>
                      </a:r>
                      <a:r>
                        <a:rPr sz="1500" dirty="0">
                          <a:solidFill>
                            <a:srgbClr val="001F5F"/>
                          </a:solidFill>
                          <a:latin typeface="Trebuchet MS"/>
                          <a:cs typeface="Trebuchet MS"/>
                        </a:rPr>
                        <a:t>bruto</a:t>
                      </a:r>
                      <a:r>
                        <a:rPr sz="1500" spc="20" dirty="0">
                          <a:solidFill>
                            <a:srgbClr val="001F5F"/>
                          </a:solidFill>
                          <a:latin typeface="Trebuchet MS"/>
                          <a:cs typeface="Trebuchet MS"/>
                        </a:rPr>
                        <a:t>  </a:t>
                      </a:r>
                      <a:r>
                        <a:rPr sz="1500" dirty="0">
                          <a:solidFill>
                            <a:srgbClr val="001F5F"/>
                          </a:solidFill>
                          <a:latin typeface="Trebuchet MS"/>
                          <a:cs typeface="Trebuchet MS"/>
                        </a:rPr>
                        <a:t>honorarium</a:t>
                      </a:r>
                      <a:r>
                        <a:rPr sz="1500" spc="30" dirty="0">
                          <a:solidFill>
                            <a:srgbClr val="001F5F"/>
                          </a:solidFill>
                          <a:latin typeface="Trebuchet MS"/>
                          <a:cs typeface="Trebuchet MS"/>
                        </a:rPr>
                        <a:t>  </a:t>
                      </a:r>
                      <a:r>
                        <a:rPr sz="1500" dirty="0">
                          <a:solidFill>
                            <a:srgbClr val="001F5F"/>
                          </a:solidFill>
                          <a:latin typeface="Trebuchet MS"/>
                          <a:cs typeface="Trebuchet MS"/>
                        </a:rPr>
                        <a:t>atau</a:t>
                      </a:r>
                      <a:r>
                        <a:rPr sz="1500" spc="20" dirty="0">
                          <a:solidFill>
                            <a:srgbClr val="001F5F"/>
                          </a:solidFill>
                          <a:latin typeface="Trebuchet MS"/>
                          <a:cs typeface="Trebuchet MS"/>
                        </a:rPr>
                        <a:t>  </a:t>
                      </a:r>
                      <a:r>
                        <a:rPr sz="1500" dirty="0">
                          <a:solidFill>
                            <a:srgbClr val="001F5F"/>
                          </a:solidFill>
                          <a:latin typeface="Trebuchet MS"/>
                          <a:cs typeface="Trebuchet MS"/>
                        </a:rPr>
                        <a:t>imbalan</a:t>
                      </a:r>
                      <a:r>
                        <a:rPr sz="1500" spc="25" dirty="0">
                          <a:solidFill>
                            <a:srgbClr val="001F5F"/>
                          </a:solidFill>
                          <a:latin typeface="Trebuchet MS"/>
                          <a:cs typeface="Trebuchet MS"/>
                        </a:rPr>
                        <a:t>  </a:t>
                      </a:r>
                      <a:r>
                        <a:rPr sz="1500" dirty="0">
                          <a:solidFill>
                            <a:srgbClr val="001F5F"/>
                          </a:solidFill>
                          <a:latin typeface="Trebuchet MS"/>
                          <a:cs typeface="Trebuchet MS"/>
                        </a:rPr>
                        <a:t>lain</a:t>
                      </a:r>
                      <a:r>
                        <a:rPr sz="1500" spc="25" dirty="0">
                          <a:solidFill>
                            <a:srgbClr val="001F5F"/>
                          </a:solidFill>
                          <a:latin typeface="Trebuchet MS"/>
                          <a:cs typeface="Trebuchet MS"/>
                        </a:rPr>
                        <a:t>  </a:t>
                      </a:r>
                      <a:r>
                        <a:rPr sz="1500" dirty="0">
                          <a:solidFill>
                            <a:srgbClr val="001F5F"/>
                          </a:solidFill>
                          <a:latin typeface="Trebuchet MS"/>
                          <a:cs typeface="Trebuchet MS"/>
                        </a:rPr>
                        <a:t>bagi</a:t>
                      </a:r>
                      <a:r>
                        <a:rPr sz="1500" spc="15" dirty="0">
                          <a:solidFill>
                            <a:srgbClr val="001F5F"/>
                          </a:solidFill>
                          <a:latin typeface="Trebuchet MS"/>
                          <a:cs typeface="Trebuchet MS"/>
                        </a:rPr>
                        <a:t>  </a:t>
                      </a:r>
                      <a:r>
                        <a:rPr sz="1500" dirty="0">
                          <a:solidFill>
                            <a:srgbClr val="001F5F"/>
                          </a:solidFill>
                          <a:latin typeface="Trebuchet MS"/>
                          <a:cs typeface="Trebuchet MS"/>
                        </a:rPr>
                        <a:t>PNS</a:t>
                      </a:r>
                      <a:r>
                        <a:rPr sz="1500" spc="15" dirty="0">
                          <a:solidFill>
                            <a:srgbClr val="001F5F"/>
                          </a:solidFill>
                          <a:latin typeface="Trebuchet MS"/>
                          <a:cs typeface="Trebuchet MS"/>
                        </a:rPr>
                        <a:t>  </a:t>
                      </a:r>
                      <a:r>
                        <a:rPr sz="1500" dirty="0">
                          <a:solidFill>
                            <a:srgbClr val="001F5F"/>
                          </a:solidFill>
                          <a:latin typeface="Trebuchet MS"/>
                          <a:cs typeface="Trebuchet MS"/>
                        </a:rPr>
                        <a:t>Golongan</a:t>
                      </a:r>
                      <a:r>
                        <a:rPr sz="1500" spc="20" dirty="0">
                          <a:solidFill>
                            <a:srgbClr val="001F5F"/>
                          </a:solidFill>
                          <a:latin typeface="Trebuchet MS"/>
                          <a:cs typeface="Trebuchet MS"/>
                        </a:rPr>
                        <a:t>  </a:t>
                      </a:r>
                      <a:r>
                        <a:rPr sz="1500" dirty="0">
                          <a:solidFill>
                            <a:srgbClr val="001F5F"/>
                          </a:solidFill>
                          <a:latin typeface="Trebuchet MS"/>
                          <a:cs typeface="Trebuchet MS"/>
                        </a:rPr>
                        <a:t>I</a:t>
                      </a:r>
                      <a:r>
                        <a:rPr sz="1500" spc="20" dirty="0">
                          <a:solidFill>
                            <a:srgbClr val="001F5F"/>
                          </a:solidFill>
                          <a:latin typeface="Trebuchet MS"/>
                          <a:cs typeface="Trebuchet MS"/>
                        </a:rPr>
                        <a:t>  </a:t>
                      </a:r>
                      <a:r>
                        <a:rPr sz="1500" spc="-25" dirty="0">
                          <a:solidFill>
                            <a:srgbClr val="001F5F"/>
                          </a:solidFill>
                          <a:latin typeface="Trebuchet MS"/>
                          <a:cs typeface="Trebuchet MS"/>
                        </a:rPr>
                        <a:t>dan </a:t>
                      </a:r>
                      <a:r>
                        <a:rPr sz="1500" dirty="0">
                          <a:solidFill>
                            <a:srgbClr val="001F5F"/>
                          </a:solidFill>
                          <a:latin typeface="Trebuchet MS"/>
                          <a:cs typeface="Trebuchet MS"/>
                        </a:rPr>
                        <a:t>Golongan</a:t>
                      </a:r>
                      <a:r>
                        <a:rPr sz="1500" spc="240" dirty="0">
                          <a:solidFill>
                            <a:srgbClr val="001F5F"/>
                          </a:solidFill>
                          <a:latin typeface="Trebuchet MS"/>
                          <a:cs typeface="Trebuchet MS"/>
                        </a:rPr>
                        <a:t> </a:t>
                      </a:r>
                      <a:r>
                        <a:rPr sz="1500" dirty="0">
                          <a:solidFill>
                            <a:srgbClr val="001F5F"/>
                          </a:solidFill>
                          <a:latin typeface="Trebuchet MS"/>
                          <a:cs typeface="Trebuchet MS"/>
                        </a:rPr>
                        <a:t>II,</a:t>
                      </a:r>
                      <a:r>
                        <a:rPr sz="1500" spc="245" dirty="0">
                          <a:solidFill>
                            <a:srgbClr val="001F5F"/>
                          </a:solidFill>
                          <a:latin typeface="Trebuchet MS"/>
                          <a:cs typeface="Trebuchet MS"/>
                        </a:rPr>
                        <a:t> </a:t>
                      </a:r>
                      <a:r>
                        <a:rPr sz="1500" dirty="0">
                          <a:solidFill>
                            <a:srgbClr val="001F5F"/>
                          </a:solidFill>
                          <a:latin typeface="Trebuchet MS"/>
                          <a:cs typeface="Trebuchet MS"/>
                        </a:rPr>
                        <a:t>Anggota</a:t>
                      </a:r>
                      <a:r>
                        <a:rPr sz="1500" spc="240" dirty="0">
                          <a:solidFill>
                            <a:srgbClr val="001F5F"/>
                          </a:solidFill>
                          <a:latin typeface="Trebuchet MS"/>
                          <a:cs typeface="Trebuchet MS"/>
                        </a:rPr>
                        <a:t> </a:t>
                      </a:r>
                      <a:r>
                        <a:rPr sz="1500" dirty="0">
                          <a:solidFill>
                            <a:srgbClr val="001F5F"/>
                          </a:solidFill>
                          <a:latin typeface="Trebuchet MS"/>
                          <a:cs typeface="Trebuchet MS"/>
                        </a:rPr>
                        <a:t>TNI</a:t>
                      </a:r>
                      <a:r>
                        <a:rPr sz="1500" spc="250" dirty="0">
                          <a:solidFill>
                            <a:srgbClr val="001F5F"/>
                          </a:solidFill>
                          <a:latin typeface="Trebuchet MS"/>
                          <a:cs typeface="Trebuchet MS"/>
                        </a:rPr>
                        <a:t> </a:t>
                      </a:r>
                      <a:r>
                        <a:rPr sz="1500" dirty="0">
                          <a:solidFill>
                            <a:srgbClr val="001F5F"/>
                          </a:solidFill>
                          <a:latin typeface="Trebuchet MS"/>
                          <a:cs typeface="Trebuchet MS"/>
                        </a:rPr>
                        <a:t>dan</a:t>
                      </a:r>
                      <a:r>
                        <a:rPr sz="1500" spc="245" dirty="0">
                          <a:solidFill>
                            <a:srgbClr val="001F5F"/>
                          </a:solidFill>
                          <a:latin typeface="Trebuchet MS"/>
                          <a:cs typeface="Trebuchet MS"/>
                        </a:rPr>
                        <a:t> </a:t>
                      </a:r>
                      <a:r>
                        <a:rPr sz="1500" dirty="0">
                          <a:solidFill>
                            <a:srgbClr val="001F5F"/>
                          </a:solidFill>
                          <a:latin typeface="Trebuchet MS"/>
                          <a:cs typeface="Trebuchet MS"/>
                        </a:rPr>
                        <a:t>Anggota</a:t>
                      </a:r>
                      <a:r>
                        <a:rPr sz="1500" spc="250" dirty="0">
                          <a:solidFill>
                            <a:srgbClr val="001F5F"/>
                          </a:solidFill>
                          <a:latin typeface="Trebuchet MS"/>
                          <a:cs typeface="Trebuchet MS"/>
                        </a:rPr>
                        <a:t> </a:t>
                      </a:r>
                      <a:r>
                        <a:rPr sz="1500" dirty="0">
                          <a:solidFill>
                            <a:srgbClr val="001F5F"/>
                          </a:solidFill>
                          <a:latin typeface="Trebuchet MS"/>
                          <a:cs typeface="Trebuchet MS"/>
                        </a:rPr>
                        <a:t>POLRI</a:t>
                      </a:r>
                      <a:r>
                        <a:rPr sz="1500" spc="250" dirty="0">
                          <a:solidFill>
                            <a:srgbClr val="001F5F"/>
                          </a:solidFill>
                          <a:latin typeface="Trebuchet MS"/>
                          <a:cs typeface="Trebuchet MS"/>
                        </a:rPr>
                        <a:t> </a:t>
                      </a:r>
                      <a:r>
                        <a:rPr sz="1500" dirty="0">
                          <a:solidFill>
                            <a:srgbClr val="001F5F"/>
                          </a:solidFill>
                          <a:latin typeface="Trebuchet MS"/>
                          <a:cs typeface="Trebuchet MS"/>
                        </a:rPr>
                        <a:t>Golongan</a:t>
                      </a:r>
                      <a:r>
                        <a:rPr sz="1500" spc="240" dirty="0">
                          <a:solidFill>
                            <a:srgbClr val="001F5F"/>
                          </a:solidFill>
                          <a:latin typeface="Trebuchet MS"/>
                          <a:cs typeface="Trebuchet MS"/>
                        </a:rPr>
                        <a:t> </a:t>
                      </a:r>
                      <a:r>
                        <a:rPr sz="1500" dirty="0">
                          <a:solidFill>
                            <a:srgbClr val="001F5F"/>
                          </a:solidFill>
                          <a:latin typeface="Trebuchet MS"/>
                          <a:cs typeface="Trebuchet MS"/>
                        </a:rPr>
                        <a:t>Pangkat</a:t>
                      </a:r>
                      <a:r>
                        <a:rPr sz="1500" spc="260" dirty="0">
                          <a:solidFill>
                            <a:srgbClr val="001F5F"/>
                          </a:solidFill>
                          <a:latin typeface="Trebuchet MS"/>
                          <a:cs typeface="Trebuchet MS"/>
                        </a:rPr>
                        <a:t> </a:t>
                      </a:r>
                      <a:r>
                        <a:rPr sz="1500" spc="-10" dirty="0">
                          <a:solidFill>
                            <a:srgbClr val="001F5F"/>
                          </a:solidFill>
                          <a:latin typeface="Trebuchet MS"/>
                          <a:cs typeface="Trebuchet MS"/>
                        </a:rPr>
                        <a:t>Tamtama </a:t>
                      </a:r>
                      <a:r>
                        <a:rPr sz="1500" dirty="0">
                          <a:solidFill>
                            <a:srgbClr val="001F5F"/>
                          </a:solidFill>
                          <a:latin typeface="Trebuchet MS"/>
                          <a:cs typeface="Trebuchet MS"/>
                        </a:rPr>
                        <a:t>dan</a:t>
                      </a:r>
                      <a:r>
                        <a:rPr sz="1500" spc="-35" dirty="0">
                          <a:solidFill>
                            <a:srgbClr val="001F5F"/>
                          </a:solidFill>
                          <a:latin typeface="Trebuchet MS"/>
                          <a:cs typeface="Trebuchet MS"/>
                        </a:rPr>
                        <a:t> </a:t>
                      </a:r>
                      <a:r>
                        <a:rPr sz="1500" dirty="0">
                          <a:solidFill>
                            <a:srgbClr val="001F5F"/>
                          </a:solidFill>
                          <a:latin typeface="Trebuchet MS"/>
                          <a:cs typeface="Trebuchet MS"/>
                        </a:rPr>
                        <a:t>Bintara,</a:t>
                      </a:r>
                      <a:r>
                        <a:rPr sz="1500" spc="-40" dirty="0">
                          <a:solidFill>
                            <a:srgbClr val="001F5F"/>
                          </a:solidFill>
                          <a:latin typeface="Trebuchet MS"/>
                          <a:cs typeface="Trebuchet MS"/>
                        </a:rPr>
                        <a:t> </a:t>
                      </a:r>
                      <a:r>
                        <a:rPr sz="1500" dirty="0">
                          <a:solidFill>
                            <a:srgbClr val="001F5F"/>
                          </a:solidFill>
                          <a:latin typeface="Trebuchet MS"/>
                          <a:cs typeface="Trebuchet MS"/>
                        </a:rPr>
                        <a:t>dan</a:t>
                      </a:r>
                      <a:r>
                        <a:rPr sz="1500" spc="-30" dirty="0">
                          <a:solidFill>
                            <a:srgbClr val="001F5F"/>
                          </a:solidFill>
                          <a:latin typeface="Trebuchet MS"/>
                          <a:cs typeface="Trebuchet MS"/>
                        </a:rPr>
                        <a:t> </a:t>
                      </a:r>
                      <a:r>
                        <a:rPr sz="1500" spc="-10" dirty="0">
                          <a:solidFill>
                            <a:srgbClr val="001F5F"/>
                          </a:solidFill>
                          <a:latin typeface="Trebuchet MS"/>
                          <a:cs typeface="Trebuchet MS"/>
                        </a:rPr>
                        <a:t>Pensiunannya</a:t>
                      </a:r>
                      <a:endParaRPr sz="1500">
                        <a:latin typeface="Trebuchet MS"/>
                        <a:cs typeface="Trebuchet MS"/>
                      </a:endParaRPr>
                    </a:p>
                  </a:txBody>
                  <a:tcPr marL="0" marR="0" marT="0"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a:lnSpc>
                          <a:spcPct val="100000"/>
                        </a:lnSpc>
                        <a:spcBef>
                          <a:spcPts val="45"/>
                        </a:spcBef>
                      </a:pPr>
                      <a:endParaRPr sz="1500">
                        <a:latin typeface="Times New Roman"/>
                        <a:cs typeface="Times New Roman"/>
                      </a:endParaRPr>
                    </a:p>
                    <a:p>
                      <a:pPr marL="1905" algn="ctr">
                        <a:lnSpc>
                          <a:spcPct val="100000"/>
                        </a:lnSpc>
                      </a:pPr>
                      <a:r>
                        <a:rPr sz="1500" spc="-25" dirty="0">
                          <a:solidFill>
                            <a:srgbClr val="001F5F"/>
                          </a:solidFill>
                          <a:latin typeface="Trebuchet MS"/>
                          <a:cs typeface="Trebuchet MS"/>
                        </a:rPr>
                        <a:t>0%</a:t>
                      </a:r>
                      <a:endParaRPr sz="1500">
                        <a:latin typeface="Trebuchet MS"/>
                        <a:cs typeface="Trebuchet MS"/>
                      </a:endParaRPr>
                    </a:p>
                  </a:txBody>
                  <a:tcPr marL="0" marR="0" marT="4643"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668655">
                <a:tc>
                  <a:txBody>
                    <a:bodyPr/>
                    <a:lstStyle/>
                    <a:p>
                      <a:pPr marL="68580" marR="61594" algn="just">
                        <a:lnSpc>
                          <a:spcPts val="2160"/>
                        </a:lnSpc>
                      </a:pPr>
                      <a:r>
                        <a:rPr sz="1500" dirty="0">
                          <a:solidFill>
                            <a:srgbClr val="1F3863"/>
                          </a:solidFill>
                          <a:latin typeface="Trebuchet MS"/>
                          <a:cs typeface="Trebuchet MS"/>
                        </a:rPr>
                        <a:t>Jumlah</a:t>
                      </a:r>
                      <a:r>
                        <a:rPr sz="1500" spc="75" dirty="0">
                          <a:solidFill>
                            <a:srgbClr val="1F3863"/>
                          </a:solidFill>
                          <a:latin typeface="Trebuchet MS"/>
                          <a:cs typeface="Trebuchet MS"/>
                        </a:rPr>
                        <a:t> </a:t>
                      </a:r>
                      <a:r>
                        <a:rPr sz="1500" dirty="0">
                          <a:solidFill>
                            <a:srgbClr val="1F3863"/>
                          </a:solidFill>
                          <a:latin typeface="Trebuchet MS"/>
                          <a:cs typeface="Trebuchet MS"/>
                        </a:rPr>
                        <a:t>bruto</a:t>
                      </a:r>
                      <a:r>
                        <a:rPr sz="1500" spc="70" dirty="0">
                          <a:solidFill>
                            <a:srgbClr val="1F3863"/>
                          </a:solidFill>
                          <a:latin typeface="Trebuchet MS"/>
                          <a:cs typeface="Trebuchet MS"/>
                        </a:rPr>
                        <a:t> </a:t>
                      </a:r>
                      <a:r>
                        <a:rPr sz="1500" dirty="0">
                          <a:solidFill>
                            <a:srgbClr val="1F3863"/>
                          </a:solidFill>
                          <a:latin typeface="Trebuchet MS"/>
                          <a:cs typeface="Trebuchet MS"/>
                        </a:rPr>
                        <a:t>honorarium</a:t>
                      </a:r>
                      <a:r>
                        <a:rPr sz="1500" spc="75" dirty="0">
                          <a:solidFill>
                            <a:srgbClr val="1F3863"/>
                          </a:solidFill>
                          <a:latin typeface="Trebuchet MS"/>
                          <a:cs typeface="Trebuchet MS"/>
                        </a:rPr>
                        <a:t> </a:t>
                      </a:r>
                      <a:r>
                        <a:rPr sz="1500" dirty="0">
                          <a:solidFill>
                            <a:srgbClr val="1F3863"/>
                          </a:solidFill>
                          <a:latin typeface="Trebuchet MS"/>
                          <a:cs typeface="Trebuchet MS"/>
                        </a:rPr>
                        <a:t>atau</a:t>
                      </a:r>
                      <a:r>
                        <a:rPr sz="1500" spc="75" dirty="0">
                          <a:solidFill>
                            <a:srgbClr val="1F3863"/>
                          </a:solidFill>
                          <a:latin typeface="Trebuchet MS"/>
                          <a:cs typeface="Trebuchet MS"/>
                        </a:rPr>
                        <a:t> </a:t>
                      </a:r>
                      <a:r>
                        <a:rPr sz="1500" dirty="0">
                          <a:solidFill>
                            <a:srgbClr val="1F3863"/>
                          </a:solidFill>
                          <a:latin typeface="Trebuchet MS"/>
                          <a:cs typeface="Trebuchet MS"/>
                        </a:rPr>
                        <a:t>imbalan</a:t>
                      </a:r>
                      <a:r>
                        <a:rPr sz="1500" spc="80" dirty="0">
                          <a:solidFill>
                            <a:srgbClr val="1F3863"/>
                          </a:solidFill>
                          <a:latin typeface="Trebuchet MS"/>
                          <a:cs typeface="Trebuchet MS"/>
                        </a:rPr>
                        <a:t> </a:t>
                      </a:r>
                      <a:r>
                        <a:rPr sz="1500" dirty="0">
                          <a:solidFill>
                            <a:srgbClr val="1F3863"/>
                          </a:solidFill>
                          <a:latin typeface="Trebuchet MS"/>
                          <a:cs typeface="Trebuchet MS"/>
                        </a:rPr>
                        <a:t>lain</a:t>
                      </a:r>
                      <a:r>
                        <a:rPr sz="1500" spc="75" dirty="0">
                          <a:solidFill>
                            <a:srgbClr val="1F3863"/>
                          </a:solidFill>
                          <a:latin typeface="Trebuchet MS"/>
                          <a:cs typeface="Trebuchet MS"/>
                        </a:rPr>
                        <a:t> </a:t>
                      </a:r>
                      <a:r>
                        <a:rPr sz="1500" dirty="0">
                          <a:solidFill>
                            <a:srgbClr val="1F3863"/>
                          </a:solidFill>
                          <a:latin typeface="Trebuchet MS"/>
                          <a:cs typeface="Trebuchet MS"/>
                        </a:rPr>
                        <a:t>bagi</a:t>
                      </a:r>
                      <a:r>
                        <a:rPr sz="1500" spc="60" dirty="0">
                          <a:solidFill>
                            <a:srgbClr val="1F3863"/>
                          </a:solidFill>
                          <a:latin typeface="Trebuchet MS"/>
                          <a:cs typeface="Trebuchet MS"/>
                        </a:rPr>
                        <a:t> </a:t>
                      </a:r>
                      <a:r>
                        <a:rPr sz="1500" dirty="0">
                          <a:solidFill>
                            <a:srgbClr val="1F3863"/>
                          </a:solidFill>
                          <a:latin typeface="Trebuchet MS"/>
                          <a:cs typeface="Trebuchet MS"/>
                        </a:rPr>
                        <a:t>PNS</a:t>
                      </a:r>
                      <a:r>
                        <a:rPr sz="1500" spc="70" dirty="0">
                          <a:solidFill>
                            <a:srgbClr val="1F3863"/>
                          </a:solidFill>
                          <a:latin typeface="Trebuchet MS"/>
                          <a:cs typeface="Trebuchet MS"/>
                        </a:rPr>
                        <a:t> </a:t>
                      </a:r>
                      <a:r>
                        <a:rPr sz="1500" dirty="0">
                          <a:solidFill>
                            <a:srgbClr val="1F3863"/>
                          </a:solidFill>
                          <a:latin typeface="Trebuchet MS"/>
                          <a:cs typeface="Trebuchet MS"/>
                        </a:rPr>
                        <a:t>Golongan</a:t>
                      </a:r>
                      <a:r>
                        <a:rPr sz="1500" spc="80" dirty="0">
                          <a:solidFill>
                            <a:srgbClr val="1F3863"/>
                          </a:solidFill>
                          <a:latin typeface="Trebuchet MS"/>
                          <a:cs typeface="Trebuchet MS"/>
                        </a:rPr>
                        <a:t> </a:t>
                      </a:r>
                      <a:r>
                        <a:rPr sz="1500" dirty="0">
                          <a:solidFill>
                            <a:srgbClr val="1F3863"/>
                          </a:solidFill>
                          <a:latin typeface="Trebuchet MS"/>
                          <a:cs typeface="Trebuchet MS"/>
                        </a:rPr>
                        <a:t>III,</a:t>
                      </a:r>
                      <a:r>
                        <a:rPr sz="1500" spc="70" dirty="0">
                          <a:solidFill>
                            <a:srgbClr val="1F3863"/>
                          </a:solidFill>
                          <a:latin typeface="Trebuchet MS"/>
                          <a:cs typeface="Trebuchet MS"/>
                        </a:rPr>
                        <a:t> </a:t>
                      </a:r>
                      <a:r>
                        <a:rPr sz="1500" spc="-10" dirty="0">
                          <a:solidFill>
                            <a:srgbClr val="1F3863"/>
                          </a:solidFill>
                          <a:latin typeface="Trebuchet MS"/>
                          <a:cs typeface="Trebuchet MS"/>
                        </a:rPr>
                        <a:t>Anggota </a:t>
                      </a:r>
                      <a:r>
                        <a:rPr sz="1500" dirty="0">
                          <a:solidFill>
                            <a:srgbClr val="1F3863"/>
                          </a:solidFill>
                          <a:latin typeface="Trebuchet MS"/>
                          <a:cs typeface="Trebuchet MS"/>
                        </a:rPr>
                        <a:t>TNI</a:t>
                      </a:r>
                      <a:r>
                        <a:rPr sz="1500" spc="320" dirty="0">
                          <a:solidFill>
                            <a:srgbClr val="1F3863"/>
                          </a:solidFill>
                          <a:latin typeface="Trebuchet MS"/>
                          <a:cs typeface="Trebuchet MS"/>
                        </a:rPr>
                        <a:t>  </a:t>
                      </a:r>
                      <a:r>
                        <a:rPr sz="1500" dirty="0">
                          <a:solidFill>
                            <a:srgbClr val="1F3863"/>
                          </a:solidFill>
                          <a:latin typeface="Trebuchet MS"/>
                          <a:cs typeface="Trebuchet MS"/>
                        </a:rPr>
                        <a:t>dan</a:t>
                      </a:r>
                      <a:r>
                        <a:rPr sz="1500" spc="320" dirty="0">
                          <a:solidFill>
                            <a:srgbClr val="1F3863"/>
                          </a:solidFill>
                          <a:latin typeface="Trebuchet MS"/>
                          <a:cs typeface="Trebuchet MS"/>
                        </a:rPr>
                        <a:t>  </a:t>
                      </a:r>
                      <a:r>
                        <a:rPr sz="1500" dirty="0">
                          <a:solidFill>
                            <a:srgbClr val="1F3863"/>
                          </a:solidFill>
                          <a:latin typeface="Trebuchet MS"/>
                          <a:cs typeface="Trebuchet MS"/>
                        </a:rPr>
                        <a:t>Anggota</a:t>
                      </a:r>
                      <a:r>
                        <a:rPr sz="1500" spc="315" dirty="0">
                          <a:solidFill>
                            <a:srgbClr val="1F3863"/>
                          </a:solidFill>
                          <a:latin typeface="Trebuchet MS"/>
                          <a:cs typeface="Trebuchet MS"/>
                        </a:rPr>
                        <a:t>  </a:t>
                      </a:r>
                      <a:r>
                        <a:rPr sz="1500" dirty="0">
                          <a:solidFill>
                            <a:srgbClr val="1F3863"/>
                          </a:solidFill>
                          <a:latin typeface="Trebuchet MS"/>
                          <a:cs typeface="Trebuchet MS"/>
                        </a:rPr>
                        <a:t>POLRI</a:t>
                      </a:r>
                      <a:r>
                        <a:rPr sz="1500" spc="320" dirty="0">
                          <a:solidFill>
                            <a:srgbClr val="1F3863"/>
                          </a:solidFill>
                          <a:latin typeface="Trebuchet MS"/>
                          <a:cs typeface="Trebuchet MS"/>
                        </a:rPr>
                        <a:t>  </a:t>
                      </a:r>
                      <a:r>
                        <a:rPr sz="1500" dirty="0">
                          <a:solidFill>
                            <a:srgbClr val="1F3863"/>
                          </a:solidFill>
                          <a:latin typeface="Trebuchet MS"/>
                          <a:cs typeface="Trebuchet MS"/>
                        </a:rPr>
                        <a:t>Golongan</a:t>
                      </a:r>
                      <a:r>
                        <a:rPr sz="1500" spc="315" dirty="0">
                          <a:solidFill>
                            <a:srgbClr val="1F3863"/>
                          </a:solidFill>
                          <a:latin typeface="Trebuchet MS"/>
                          <a:cs typeface="Trebuchet MS"/>
                        </a:rPr>
                        <a:t>  </a:t>
                      </a:r>
                      <a:r>
                        <a:rPr sz="1500" dirty="0">
                          <a:solidFill>
                            <a:srgbClr val="1F3863"/>
                          </a:solidFill>
                          <a:latin typeface="Trebuchet MS"/>
                          <a:cs typeface="Trebuchet MS"/>
                        </a:rPr>
                        <a:t>Pangkat</a:t>
                      </a:r>
                      <a:r>
                        <a:rPr sz="1500" spc="320" dirty="0">
                          <a:solidFill>
                            <a:srgbClr val="1F3863"/>
                          </a:solidFill>
                          <a:latin typeface="Trebuchet MS"/>
                          <a:cs typeface="Trebuchet MS"/>
                        </a:rPr>
                        <a:t>  </a:t>
                      </a:r>
                      <a:r>
                        <a:rPr sz="1500" dirty="0">
                          <a:solidFill>
                            <a:srgbClr val="1F3863"/>
                          </a:solidFill>
                          <a:latin typeface="Trebuchet MS"/>
                          <a:cs typeface="Trebuchet MS"/>
                        </a:rPr>
                        <a:t>Perwira</a:t>
                      </a:r>
                      <a:r>
                        <a:rPr sz="1500" spc="315" dirty="0">
                          <a:solidFill>
                            <a:srgbClr val="1F3863"/>
                          </a:solidFill>
                          <a:latin typeface="Trebuchet MS"/>
                          <a:cs typeface="Trebuchet MS"/>
                        </a:rPr>
                        <a:t>  </a:t>
                      </a:r>
                      <a:r>
                        <a:rPr sz="1500" dirty="0">
                          <a:solidFill>
                            <a:srgbClr val="1F3863"/>
                          </a:solidFill>
                          <a:latin typeface="Trebuchet MS"/>
                          <a:cs typeface="Trebuchet MS"/>
                        </a:rPr>
                        <a:t>Pertama,</a:t>
                      </a:r>
                      <a:r>
                        <a:rPr sz="1500" spc="315" dirty="0">
                          <a:solidFill>
                            <a:srgbClr val="1F3863"/>
                          </a:solidFill>
                          <a:latin typeface="Trebuchet MS"/>
                          <a:cs typeface="Trebuchet MS"/>
                        </a:rPr>
                        <a:t>  </a:t>
                      </a:r>
                      <a:r>
                        <a:rPr sz="1500" spc="-25" dirty="0">
                          <a:solidFill>
                            <a:srgbClr val="1F3863"/>
                          </a:solidFill>
                          <a:latin typeface="Trebuchet MS"/>
                          <a:cs typeface="Trebuchet MS"/>
                        </a:rPr>
                        <a:t>dan </a:t>
                      </a:r>
                      <a:r>
                        <a:rPr sz="1500" spc="-10" dirty="0">
                          <a:solidFill>
                            <a:srgbClr val="1F3863"/>
                          </a:solidFill>
                          <a:latin typeface="Trebuchet MS"/>
                          <a:cs typeface="Trebuchet MS"/>
                        </a:rPr>
                        <a:t>pensiunannya</a:t>
                      </a:r>
                      <a:endParaRPr sz="1500">
                        <a:latin typeface="Trebuchet MS"/>
                        <a:cs typeface="Trebuchet MS"/>
                      </a:endParaRPr>
                    </a:p>
                  </a:txBody>
                  <a:tcPr marL="0" marR="0" marT="0"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a:lnSpc>
                          <a:spcPct val="100000"/>
                        </a:lnSpc>
                        <a:spcBef>
                          <a:spcPts val="45"/>
                        </a:spcBef>
                      </a:pPr>
                      <a:endParaRPr sz="1500">
                        <a:latin typeface="Times New Roman"/>
                        <a:cs typeface="Times New Roman"/>
                      </a:endParaRPr>
                    </a:p>
                    <a:p>
                      <a:pPr marL="1905" algn="ctr">
                        <a:lnSpc>
                          <a:spcPct val="100000"/>
                        </a:lnSpc>
                      </a:pPr>
                      <a:r>
                        <a:rPr sz="1500" spc="-25" dirty="0">
                          <a:solidFill>
                            <a:srgbClr val="001F5F"/>
                          </a:solidFill>
                          <a:latin typeface="Trebuchet MS"/>
                          <a:cs typeface="Trebuchet MS"/>
                        </a:rPr>
                        <a:t>5%</a:t>
                      </a:r>
                      <a:endParaRPr sz="1500">
                        <a:latin typeface="Trebuchet MS"/>
                        <a:cs typeface="Trebuchet MS"/>
                      </a:endParaRPr>
                    </a:p>
                  </a:txBody>
                  <a:tcPr marL="0" marR="0" marT="4643"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r h="668655">
                <a:tc>
                  <a:txBody>
                    <a:bodyPr/>
                    <a:lstStyle/>
                    <a:p>
                      <a:pPr marL="68580">
                        <a:lnSpc>
                          <a:spcPts val="2115"/>
                        </a:lnSpc>
                        <a:tabLst>
                          <a:tab pos="949325" algn="l"/>
                          <a:tab pos="1649095" algn="l"/>
                          <a:tab pos="2967355" algn="l"/>
                          <a:tab pos="3567429" algn="l"/>
                          <a:tab pos="4529455" algn="l"/>
                          <a:tab pos="5050790" algn="l"/>
                          <a:tab pos="5622290" algn="l"/>
                          <a:tab pos="6550659" algn="l"/>
                          <a:tab pos="7495540" algn="l"/>
                        </a:tabLst>
                      </a:pPr>
                      <a:r>
                        <a:rPr sz="1500" spc="-10" dirty="0">
                          <a:solidFill>
                            <a:srgbClr val="1F3863"/>
                          </a:solidFill>
                          <a:latin typeface="Trebuchet MS"/>
                          <a:cs typeface="Trebuchet MS"/>
                        </a:rPr>
                        <a:t>Jumlah</a:t>
                      </a:r>
                      <a:r>
                        <a:rPr sz="1500" dirty="0">
                          <a:solidFill>
                            <a:srgbClr val="1F3863"/>
                          </a:solidFill>
                          <a:latin typeface="Trebuchet MS"/>
                          <a:cs typeface="Trebuchet MS"/>
                        </a:rPr>
                        <a:t>	</a:t>
                      </a:r>
                      <a:r>
                        <a:rPr sz="1500" spc="-20" dirty="0">
                          <a:solidFill>
                            <a:srgbClr val="1F3863"/>
                          </a:solidFill>
                          <a:latin typeface="Trebuchet MS"/>
                          <a:cs typeface="Trebuchet MS"/>
                        </a:rPr>
                        <a:t>bruto</a:t>
                      </a:r>
                      <a:r>
                        <a:rPr sz="1500" dirty="0">
                          <a:solidFill>
                            <a:srgbClr val="1F3863"/>
                          </a:solidFill>
                          <a:latin typeface="Trebuchet MS"/>
                          <a:cs typeface="Trebuchet MS"/>
                        </a:rPr>
                        <a:t>	</a:t>
                      </a:r>
                      <a:r>
                        <a:rPr sz="1500" spc="-10" dirty="0">
                          <a:solidFill>
                            <a:srgbClr val="1F3863"/>
                          </a:solidFill>
                          <a:latin typeface="Trebuchet MS"/>
                          <a:cs typeface="Trebuchet MS"/>
                        </a:rPr>
                        <a:t>honorarium</a:t>
                      </a:r>
                      <a:r>
                        <a:rPr sz="1500" dirty="0">
                          <a:solidFill>
                            <a:srgbClr val="1F3863"/>
                          </a:solidFill>
                          <a:latin typeface="Trebuchet MS"/>
                          <a:cs typeface="Trebuchet MS"/>
                        </a:rPr>
                        <a:t>	</a:t>
                      </a:r>
                      <a:r>
                        <a:rPr sz="1500" spc="-20" dirty="0">
                          <a:solidFill>
                            <a:srgbClr val="1F3863"/>
                          </a:solidFill>
                          <a:latin typeface="Trebuchet MS"/>
                          <a:cs typeface="Trebuchet MS"/>
                        </a:rPr>
                        <a:t>atau</a:t>
                      </a:r>
                      <a:r>
                        <a:rPr sz="1500" dirty="0">
                          <a:solidFill>
                            <a:srgbClr val="1F3863"/>
                          </a:solidFill>
                          <a:latin typeface="Trebuchet MS"/>
                          <a:cs typeface="Trebuchet MS"/>
                        </a:rPr>
                        <a:t>	</a:t>
                      </a:r>
                      <a:r>
                        <a:rPr sz="1500" spc="-10" dirty="0">
                          <a:solidFill>
                            <a:srgbClr val="1F3863"/>
                          </a:solidFill>
                          <a:latin typeface="Trebuchet MS"/>
                          <a:cs typeface="Trebuchet MS"/>
                        </a:rPr>
                        <a:t>imbalan</a:t>
                      </a:r>
                      <a:r>
                        <a:rPr sz="1500" dirty="0">
                          <a:solidFill>
                            <a:srgbClr val="1F3863"/>
                          </a:solidFill>
                          <a:latin typeface="Trebuchet MS"/>
                          <a:cs typeface="Trebuchet MS"/>
                        </a:rPr>
                        <a:t>	</a:t>
                      </a:r>
                      <a:r>
                        <a:rPr sz="1500" spc="-20" dirty="0">
                          <a:solidFill>
                            <a:srgbClr val="1F3863"/>
                          </a:solidFill>
                          <a:latin typeface="Trebuchet MS"/>
                          <a:cs typeface="Trebuchet MS"/>
                        </a:rPr>
                        <a:t>lain</a:t>
                      </a:r>
                      <a:r>
                        <a:rPr sz="1500" dirty="0">
                          <a:solidFill>
                            <a:srgbClr val="1F3863"/>
                          </a:solidFill>
                          <a:latin typeface="Trebuchet MS"/>
                          <a:cs typeface="Trebuchet MS"/>
                        </a:rPr>
                        <a:t>	</a:t>
                      </a:r>
                      <a:r>
                        <a:rPr sz="1500" spc="-20" dirty="0">
                          <a:solidFill>
                            <a:srgbClr val="1F3863"/>
                          </a:solidFill>
                          <a:latin typeface="Trebuchet MS"/>
                          <a:cs typeface="Trebuchet MS"/>
                        </a:rPr>
                        <a:t>bagi</a:t>
                      </a:r>
                      <a:r>
                        <a:rPr sz="1500" dirty="0">
                          <a:solidFill>
                            <a:srgbClr val="1F3863"/>
                          </a:solidFill>
                          <a:latin typeface="Trebuchet MS"/>
                          <a:cs typeface="Trebuchet MS"/>
                        </a:rPr>
                        <a:t>	</a:t>
                      </a:r>
                      <a:r>
                        <a:rPr sz="1500" spc="-10" dirty="0">
                          <a:solidFill>
                            <a:srgbClr val="1F3863"/>
                          </a:solidFill>
                          <a:latin typeface="Trebuchet MS"/>
                          <a:cs typeface="Trebuchet MS"/>
                        </a:rPr>
                        <a:t>Pejabat</a:t>
                      </a:r>
                      <a:r>
                        <a:rPr sz="1500" dirty="0">
                          <a:solidFill>
                            <a:srgbClr val="1F3863"/>
                          </a:solidFill>
                          <a:latin typeface="Trebuchet MS"/>
                          <a:cs typeface="Trebuchet MS"/>
                        </a:rPr>
                        <a:t>	</a:t>
                      </a:r>
                      <a:r>
                        <a:rPr sz="1500" spc="-10" dirty="0">
                          <a:solidFill>
                            <a:srgbClr val="1F3863"/>
                          </a:solidFill>
                          <a:latin typeface="Trebuchet MS"/>
                          <a:cs typeface="Trebuchet MS"/>
                        </a:rPr>
                        <a:t>Negara,</a:t>
                      </a:r>
                      <a:r>
                        <a:rPr sz="1500" dirty="0">
                          <a:solidFill>
                            <a:srgbClr val="1F3863"/>
                          </a:solidFill>
                          <a:latin typeface="Trebuchet MS"/>
                          <a:cs typeface="Trebuchet MS"/>
                        </a:rPr>
                        <a:t>	</a:t>
                      </a:r>
                      <a:r>
                        <a:rPr sz="1500" spc="-25" dirty="0">
                          <a:solidFill>
                            <a:srgbClr val="1F3863"/>
                          </a:solidFill>
                          <a:latin typeface="Trebuchet MS"/>
                          <a:cs typeface="Trebuchet MS"/>
                        </a:rPr>
                        <a:t>PNS</a:t>
                      </a:r>
                      <a:endParaRPr sz="1500">
                        <a:latin typeface="Trebuchet MS"/>
                        <a:cs typeface="Trebuchet MS"/>
                      </a:endParaRPr>
                    </a:p>
                    <a:p>
                      <a:pPr marL="68580" marR="62230">
                        <a:lnSpc>
                          <a:spcPct val="100000"/>
                        </a:lnSpc>
                      </a:pPr>
                      <a:r>
                        <a:rPr sz="1500" dirty="0">
                          <a:solidFill>
                            <a:srgbClr val="1F3863"/>
                          </a:solidFill>
                          <a:latin typeface="Trebuchet MS"/>
                          <a:cs typeface="Trebuchet MS"/>
                        </a:rPr>
                        <a:t>Golongan</a:t>
                      </a:r>
                      <a:r>
                        <a:rPr sz="1500" spc="340" dirty="0">
                          <a:solidFill>
                            <a:srgbClr val="1F3863"/>
                          </a:solidFill>
                          <a:latin typeface="Trebuchet MS"/>
                          <a:cs typeface="Trebuchet MS"/>
                        </a:rPr>
                        <a:t> </a:t>
                      </a:r>
                      <a:r>
                        <a:rPr sz="1500" dirty="0">
                          <a:solidFill>
                            <a:srgbClr val="1F3863"/>
                          </a:solidFill>
                          <a:latin typeface="Trebuchet MS"/>
                          <a:cs typeface="Trebuchet MS"/>
                        </a:rPr>
                        <a:t>IV,</a:t>
                      </a:r>
                      <a:r>
                        <a:rPr sz="1500" spc="360" dirty="0">
                          <a:solidFill>
                            <a:srgbClr val="1F3863"/>
                          </a:solidFill>
                          <a:latin typeface="Trebuchet MS"/>
                          <a:cs typeface="Trebuchet MS"/>
                        </a:rPr>
                        <a:t> </a:t>
                      </a:r>
                      <a:r>
                        <a:rPr sz="1500" dirty="0">
                          <a:solidFill>
                            <a:srgbClr val="1F3863"/>
                          </a:solidFill>
                          <a:latin typeface="Trebuchet MS"/>
                          <a:cs typeface="Trebuchet MS"/>
                        </a:rPr>
                        <a:t>Anggota</a:t>
                      </a:r>
                      <a:r>
                        <a:rPr sz="1500" spc="345" dirty="0">
                          <a:solidFill>
                            <a:srgbClr val="1F3863"/>
                          </a:solidFill>
                          <a:latin typeface="Trebuchet MS"/>
                          <a:cs typeface="Trebuchet MS"/>
                        </a:rPr>
                        <a:t> </a:t>
                      </a:r>
                      <a:r>
                        <a:rPr sz="1500" dirty="0">
                          <a:solidFill>
                            <a:srgbClr val="1F3863"/>
                          </a:solidFill>
                          <a:latin typeface="Trebuchet MS"/>
                          <a:cs typeface="Trebuchet MS"/>
                        </a:rPr>
                        <a:t>TNI</a:t>
                      </a:r>
                      <a:r>
                        <a:rPr sz="1500" spc="355" dirty="0">
                          <a:solidFill>
                            <a:srgbClr val="1F3863"/>
                          </a:solidFill>
                          <a:latin typeface="Trebuchet MS"/>
                          <a:cs typeface="Trebuchet MS"/>
                        </a:rPr>
                        <a:t> </a:t>
                      </a:r>
                      <a:r>
                        <a:rPr sz="1500" dirty="0">
                          <a:solidFill>
                            <a:srgbClr val="1F3863"/>
                          </a:solidFill>
                          <a:latin typeface="Trebuchet MS"/>
                          <a:cs typeface="Trebuchet MS"/>
                        </a:rPr>
                        <a:t>dan</a:t>
                      </a:r>
                      <a:r>
                        <a:rPr sz="1500" spc="345" dirty="0">
                          <a:solidFill>
                            <a:srgbClr val="1F3863"/>
                          </a:solidFill>
                          <a:latin typeface="Trebuchet MS"/>
                          <a:cs typeface="Trebuchet MS"/>
                        </a:rPr>
                        <a:t> </a:t>
                      </a:r>
                      <a:r>
                        <a:rPr sz="1500" dirty="0">
                          <a:solidFill>
                            <a:srgbClr val="1F3863"/>
                          </a:solidFill>
                          <a:latin typeface="Trebuchet MS"/>
                          <a:cs typeface="Trebuchet MS"/>
                        </a:rPr>
                        <a:t>Anggota</a:t>
                      </a:r>
                      <a:r>
                        <a:rPr sz="1500" spc="345" dirty="0">
                          <a:solidFill>
                            <a:srgbClr val="1F3863"/>
                          </a:solidFill>
                          <a:latin typeface="Trebuchet MS"/>
                          <a:cs typeface="Trebuchet MS"/>
                        </a:rPr>
                        <a:t> </a:t>
                      </a:r>
                      <a:r>
                        <a:rPr sz="1500" dirty="0">
                          <a:solidFill>
                            <a:srgbClr val="1F3863"/>
                          </a:solidFill>
                          <a:latin typeface="Trebuchet MS"/>
                          <a:cs typeface="Trebuchet MS"/>
                        </a:rPr>
                        <a:t>POLRI</a:t>
                      </a:r>
                      <a:r>
                        <a:rPr sz="1500" spc="350" dirty="0">
                          <a:solidFill>
                            <a:srgbClr val="1F3863"/>
                          </a:solidFill>
                          <a:latin typeface="Trebuchet MS"/>
                          <a:cs typeface="Trebuchet MS"/>
                        </a:rPr>
                        <a:t> </a:t>
                      </a:r>
                      <a:r>
                        <a:rPr sz="1500" dirty="0">
                          <a:solidFill>
                            <a:srgbClr val="1F3863"/>
                          </a:solidFill>
                          <a:latin typeface="Trebuchet MS"/>
                          <a:cs typeface="Trebuchet MS"/>
                        </a:rPr>
                        <a:t>Golongan</a:t>
                      </a:r>
                      <a:r>
                        <a:rPr sz="1500" spc="360" dirty="0">
                          <a:solidFill>
                            <a:srgbClr val="1F3863"/>
                          </a:solidFill>
                          <a:latin typeface="Trebuchet MS"/>
                          <a:cs typeface="Trebuchet MS"/>
                        </a:rPr>
                        <a:t> </a:t>
                      </a:r>
                      <a:r>
                        <a:rPr sz="1500" dirty="0">
                          <a:solidFill>
                            <a:srgbClr val="1F3863"/>
                          </a:solidFill>
                          <a:latin typeface="Trebuchet MS"/>
                          <a:cs typeface="Trebuchet MS"/>
                        </a:rPr>
                        <a:t>Pangkat</a:t>
                      </a:r>
                      <a:r>
                        <a:rPr sz="1500" spc="345" dirty="0">
                          <a:solidFill>
                            <a:srgbClr val="1F3863"/>
                          </a:solidFill>
                          <a:latin typeface="Trebuchet MS"/>
                          <a:cs typeface="Trebuchet MS"/>
                        </a:rPr>
                        <a:t> </a:t>
                      </a:r>
                      <a:r>
                        <a:rPr sz="1500" spc="-10" dirty="0">
                          <a:solidFill>
                            <a:srgbClr val="1F3863"/>
                          </a:solidFill>
                          <a:latin typeface="Trebuchet MS"/>
                          <a:cs typeface="Trebuchet MS"/>
                        </a:rPr>
                        <a:t>Perwira </a:t>
                      </a:r>
                      <a:r>
                        <a:rPr sz="1500" dirty="0">
                          <a:solidFill>
                            <a:srgbClr val="1F3863"/>
                          </a:solidFill>
                          <a:latin typeface="Trebuchet MS"/>
                          <a:cs typeface="Trebuchet MS"/>
                        </a:rPr>
                        <a:t>Menengah</a:t>
                      </a:r>
                      <a:r>
                        <a:rPr sz="1500" spc="-55" dirty="0">
                          <a:solidFill>
                            <a:srgbClr val="1F3863"/>
                          </a:solidFill>
                          <a:latin typeface="Trebuchet MS"/>
                          <a:cs typeface="Trebuchet MS"/>
                        </a:rPr>
                        <a:t> </a:t>
                      </a:r>
                      <a:r>
                        <a:rPr sz="1500" dirty="0">
                          <a:solidFill>
                            <a:srgbClr val="1F3863"/>
                          </a:solidFill>
                          <a:latin typeface="Trebuchet MS"/>
                          <a:cs typeface="Trebuchet MS"/>
                        </a:rPr>
                        <a:t>dan</a:t>
                      </a:r>
                      <a:r>
                        <a:rPr sz="1500" spc="-80" dirty="0">
                          <a:solidFill>
                            <a:srgbClr val="1F3863"/>
                          </a:solidFill>
                          <a:latin typeface="Trebuchet MS"/>
                          <a:cs typeface="Trebuchet MS"/>
                        </a:rPr>
                        <a:t> </a:t>
                      </a:r>
                      <a:r>
                        <a:rPr sz="1500" spc="-10" dirty="0">
                          <a:solidFill>
                            <a:srgbClr val="1F3863"/>
                          </a:solidFill>
                          <a:latin typeface="Trebuchet MS"/>
                          <a:cs typeface="Trebuchet MS"/>
                        </a:rPr>
                        <a:t>Perwira</a:t>
                      </a:r>
                      <a:r>
                        <a:rPr sz="1500" spc="-105" dirty="0">
                          <a:solidFill>
                            <a:srgbClr val="1F3863"/>
                          </a:solidFill>
                          <a:latin typeface="Trebuchet MS"/>
                          <a:cs typeface="Trebuchet MS"/>
                        </a:rPr>
                        <a:t> </a:t>
                      </a:r>
                      <a:r>
                        <a:rPr sz="1500" dirty="0">
                          <a:solidFill>
                            <a:srgbClr val="1F3863"/>
                          </a:solidFill>
                          <a:latin typeface="Trebuchet MS"/>
                          <a:cs typeface="Trebuchet MS"/>
                        </a:rPr>
                        <a:t>Tinggi,</a:t>
                      </a:r>
                      <a:r>
                        <a:rPr sz="1500" spc="-75" dirty="0">
                          <a:solidFill>
                            <a:srgbClr val="1F3863"/>
                          </a:solidFill>
                          <a:latin typeface="Trebuchet MS"/>
                          <a:cs typeface="Trebuchet MS"/>
                        </a:rPr>
                        <a:t> </a:t>
                      </a:r>
                      <a:r>
                        <a:rPr sz="1500" dirty="0">
                          <a:solidFill>
                            <a:srgbClr val="1F3863"/>
                          </a:solidFill>
                          <a:latin typeface="Trebuchet MS"/>
                          <a:cs typeface="Trebuchet MS"/>
                        </a:rPr>
                        <a:t>dan</a:t>
                      </a:r>
                      <a:r>
                        <a:rPr sz="1500" spc="-75" dirty="0">
                          <a:solidFill>
                            <a:srgbClr val="1F3863"/>
                          </a:solidFill>
                          <a:latin typeface="Trebuchet MS"/>
                          <a:cs typeface="Trebuchet MS"/>
                        </a:rPr>
                        <a:t> </a:t>
                      </a:r>
                      <a:r>
                        <a:rPr sz="1500" spc="-10" dirty="0">
                          <a:solidFill>
                            <a:srgbClr val="1F3863"/>
                          </a:solidFill>
                          <a:latin typeface="Trebuchet MS"/>
                          <a:cs typeface="Trebuchet MS"/>
                        </a:rPr>
                        <a:t>Pensiunannya</a:t>
                      </a:r>
                      <a:endParaRPr sz="1500">
                        <a:latin typeface="Trebuchet MS"/>
                        <a:cs typeface="Trebuchet MS"/>
                      </a:endParaRPr>
                    </a:p>
                  </a:txBody>
                  <a:tcPr marL="0" marR="0" marT="0"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a:lnSpc>
                          <a:spcPct val="100000"/>
                        </a:lnSpc>
                        <a:spcBef>
                          <a:spcPts val="50"/>
                        </a:spcBef>
                      </a:pPr>
                      <a:endParaRPr sz="1500" dirty="0">
                        <a:latin typeface="Times New Roman"/>
                        <a:cs typeface="Times New Roman"/>
                      </a:endParaRPr>
                    </a:p>
                    <a:p>
                      <a:pPr marL="3810" algn="ctr">
                        <a:lnSpc>
                          <a:spcPct val="100000"/>
                        </a:lnSpc>
                      </a:pPr>
                      <a:r>
                        <a:rPr sz="1500" spc="-25" dirty="0">
                          <a:solidFill>
                            <a:srgbClr val="001F5F"/>
                          </a:solidFill>
                          <a:latin typeface="Trebuchet MS"/>
                          <a:cs typeface="Trebuchet MS"/>
                        </a:rPr>
                        <a:t>15%</a:t>
                      </a:r>
                      <a:endParaRPr sz="1500" dirty="0">
                        <a:latin typeface="Trebuchet MS"/>
                        <a:cs typeface="Trebuchet MS"/>
                      </a:endParaRPr>
                    </a:p>
                  </a:txBody>
                  <a:tcPr marL="0" marR="0" marT="5159"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94250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70191" y="1486186"/>
            <a:ext cx="2625709" cy="866156"/>
          </a:xfrm>
          <a:prstGeom prst="rect">
            <a:avLst/>
          </a:prstGeom>
        </p:spPr>
      </p:pic>
      <p:sp>
        <p:nvSpPr>
          <p:cNvPr id="3" name="object 3"/>
          <p:cNvSpPr txBox="1"/>
          <p:nvPr/>
        </p:nvSpPr>
        <p:spPr>
          <a:xfrm>
            <a:off x="1123403" y="1757981"/>
            <a:ext cx="1922899" cy="310502"/>
          </a:xfrm>
          <a:prstGeom prst="rect">
            <a:avLst/>
          </a:prstGeom>
        </p:spPr>
        <p:txBody>
          <a:bodyPr vert="horz" wrap="square" lIns="0" tIns="10319" rIns="0" bIns="0" rtlCol="0">
            <a:spAutoFit/>
          </a:bodyPr>
          <a:lstStyle/>
          <a:p>
            <a:pPr marL="10319" marR="4128" indent="87709">
              <a:spcBef>
                <a:spcPts val="81"/>
              </a:spcBef>
            </a:pPr>
            <a:r>
              <a:rPr sz="975" b="1" spc="-20" dirty="0">
                <a:solidFill>
                  <a:srgbClr val="FFFFFF"/>
                </a:solidFill>
                <a:latin typeface="Trebuchet MS"/>
                <a:cs typeface="Trebuchet MS"/>
              </a:rPr>
              <a:t>PEGAWAI</a:t>
            </a:r>
            <a:r>
              <a:rPr sz="975" b="1" spc="-28" dirty="0">
                <a:solidFill>
                  <a:srgbClr val="FFFFFF"/>
                </a:solidFill>
                <a:latin typeface="Trebuchet MS"/>
                <a:cs typeface="Trebuchet MS"/>
              </a:rPr>
              <a:t> </a:t>
            </a:r>
            <a:r>
              <a:rPr sz="975" b="1" spc="-16" dirty="0">
                <a:solidFill>
                  <a:srgbClr val="FFFFFF"/>
                </a:solidFill>
                <a:latin typeface="Trebuchet MS"/>
                <a:cs typeface="Trebuchet MS"/>
              </a:rPr>
              <a:t>TETAP</a:t>
            </a:r>
            <a:r>
              <a:rPr sz="975" b="1" spc="-33" dirty="0">
                <a:solidFill>
                  <a:srgbClr val="FFFFFF"/>
                </a:solidFill>
                <a:latin typeface="Trebuchet MS"/>
                <a:cs typeface="Trebuchet MS"/>
              </a:rPr>
              <a:t> </a:t>
            </a:r>
            <a:r>
              <a:rPr sz="975" b="1" dirty="0">
                <a:solidFill>
                  <a:srgbClr val="FFFFFF"/>
                </a:solidFill>
                <a:latin typeface="Trebuchet MS"/>
                <a:cs typeface="Trebuchet MS"/>
              </a:rPr>
              <a:t>&amp;</a:t>
            </a:r>
            <a:r>
              <a:rPr sz="975" b="1" spc="-24" dirty="0">
                <a:solidFill>
                  <a:srgbClr val="FFFFFF"/>
                </a:solidFill>
                <a:latin typeface="Trebuchet MS"/>
                <a:cs typeface="Trebuchet MS"/>
              </a:rPr>
              <a:t> </a:t>
            </a:r>
            <a:r>
              <a:rPr sz="975" b="1" spc="-8" dirty="0">
                <a:solidFill>
                  <a:srgbClr val="FFFFFF"/>
                </a:solidFill>
                <a:latin typeface="Trebuchet MS"/>
                <a:cs typeface="Trebuchet MS"/>
              </a:rPr>
              <a:t>PENSIUNAN PNS/TNI/POLRI/PEJABAT</a:t>
            </a:r>
            <a:r>
              <a:rPr sz="975" b="1" spc="-20" dirty="0">
                <a:solidFill>
                  <a:srgbClr val="FFFFFF"/>
                </a:solidFill>
                <a:latin typeface="Trebuchet MS"/>
                <a:cs typeface="Trebuchet MS"/>
              </a:rPr>
              <a:t> </a:t>
            </a:r>
            <a:r>
              <a:rPr sz="975" b="1" spc="-8" dirty="0">
                <a:solidFill>
                  <a:srgbClr val="FFFFFF"/>
                </a:solidFill>
                <a:latin typeface="Trebuchet MS"/>
                <a:cs typeface="Trebuchet MS"/>
              </a:rPr>
              <a:t>NEGARA</a:t>
            </a:r>
            <a:endParaRPr sz="975">
              <a:latin typeface="Trebuchet MS"/>
              <a:cs typeface="Trebuchet MS"/>
            </a:endParaRPr>
          </a:p>
        </p:txBody>
      </p:sp>
      <p:pic>
        <p:nvPicPr>
          <p:cNvPr id="4" name="object 4"/>
          <p:cNvPicPr/>
          <p:nvPr/>
        </p:nvPicPr>
        <p:blipFill>
          <a:blip r:embed="rId3" cstate="print"/>
          <a:stretch>
            <a:fillRect/>
          </a:stretch>
        </p:blipFill>
        <p:spPr>
          <a:xfrm>
            <a:off x="756570" y="4439412"/>
            <a:ext cx="2677716" cy="384476"/>
          </a:xfrm>
          <a:prstGeom prst="rect">
            <a:avLst/>
          </a:prstGeom>
        </p:spPr>
      </p:pic>
      <p:sp>
        <p:nvSpPr>
          <p:cNvPr id="5" name="object 5"/>
          <p:cNvSpPr txBox="1"/>
          <p:nvPr/>
        </p:nvSpPr>
        <p:spPr>
          <a:xfrm>
            <a:off x="1613233" y="4545489"/>
            <a:ext cx="966351" cy="160461"/>
          </a:xfrm>
          <a:prstGeom prst="rect">
            <a:avLst/>
          </a:prstGeom>
        </p:spPr>
        <p:txBody>
          <a:bodyPr vert="horz" wrap="square" lIns="0" tIns="10319" rIns="0" bIns="0" rtlCol="0">
            <a:spAutoFit/>
          </a:bodyPr>
          <a:lstStyle/>
          <a:p>
            <a:pPr marL="10319">
              <a:spcBef>
                <a:spcPts val="81"/>
              </a:spcBef>
            </a:pPr>
            <a:r>
              <a:rPr sz="975" b="1" dirty="0">
                <a:solidFill>
                  <a:srgbClr val="FFFFFF"/>
                </a:solidFill>
                <a:latin typeface="Trebuchet MS"/>
                <a:cs typeface="Trebuchet MS"/>
              </a:rPr>
              <a:t>BUKAN</a:t>
            </a:r>
            <a:r>
              <a:rPr sz="975" b="1" spc="-28" dirty="0">
                <a:solidFill>
                  <a:srgbClr val="FFFFFF"/>
                </a:solidFill>
                <a:latin typeface="Trebuchet MS"/>
                <a:cs typeface="Trebuchet MS"/>
              </a:rPr>
              <a:t> </a:t>
            </a:r>
            <a:r>
              <a:rPr sz="975" b="1" spc="-8" dirty="0">
                <a:solidFill>
                  <a:srgbClr val="FFFFFF"/>
                </a:solidFill>
                <a:latin typeface="Trebuchet MS"/>
                <a:cs typeface="Trebuchet MS"/>
              </a:rPr>
              <a:t>PEGAWAI</a:t>
            </a:r>
            <a:endParaRPr sz="975">
              <a:latin typeface="Trebuchet MS"/>
              <a:cs typeface="Trebuchet MS"/>
            </a:endParaRPr>
          </a:p>
        </p:txBody>
      </p:sp>
      <p:pic>
        <p:nvPicPr>
          <p:cNvPr id="6" name="object 6"/>
          <p:cNvPicPr/>
          <p:nvPr/>
        </p:nvPicPr>
        <p:blipFill>
          <a:blip r:embed="rId4" cstate="print"/>
          <a:stretch>
            <a:fillRect/>
          </a:stretch>
        </p:blipFill>
        <p:spPr>
          <a:xfrm>
            <a:off x="3951256" y="1475031"/>
            <a:ext cx="2051161" cy="412966"/>
          </a:xfrm>
          <a:prstGeom prst="rect">
            <a:avLst/>
          </a:prstGeom>
        </p:spPr>
      </p:pic>
      <p:sp>
        <p:nvSpPr>
          <p:cNvPr id="7" name="object 7"/>
          <p:cNvSpPr txBox="1"/>
          <p:nvPr/>
        </p:nvSpPr>
        <p:spPr>
          <a:xfrm>
            <a:off x="4424370" y="1519928"/>
            <a:ext cx="1107718"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Setiap</a:t>
            </a:r>
            <a:r>
              <a:rPr sz="975" b="1" spc="-12" dirty="0">
                <a:latin typeface="Trebuchet MS"/>
                <a:cs typeface="Trebuchet MS"/>
              </a:rPr>
              <a:t> </a:t>
            </a:r>
            <a:r>
              <a:rPr sz="975" b="1" dirty="0">
                <a:latin typeface="Trebuchet MS"/>
                <a:cs typeface="Trebuchet MS"/>
              </a:rPr>
              <a:t>masa</a:t>
            </a:r>
            <a:r>
              <a:rPr sz="975" b="1" spc="-20" dirty="0">
                <a:latin typeface="Trebuchet MS"/>
                <a:cs typeface="Trebuchet MS"/>
              </a:rPr>
              <a:t> </a:t>
            </a:r>
            <a:r>
              <a:rPr sz="975" b="1" spc="-8" dirty="0">
                <a:latin typeface="Trebuchet MS"/>
                <a:cs typeface="Trebuchet MS"/>
              </a:rPr>
              <a:t>pajak,</a:t>
            </a:r>
            <a:endParaRPr sz="975">
              <a:latin typeface="Trebuchet MS"/>
              <a:cs typeface="Trebuchet MS"/>
            </a:endParaRPr>
          </a:p>
        </p:txBody>
      </p:sp>
      <p:sp>
        <p:nvSpPr>
          <p:cNvPr id="8" name="object 8"/>
          <p:cNvSpPr txBox="1"/>
          <p:nvPr/>
        </p:nvSpPr>
        <p:spPr>
          <a:xfrm>
            <a:off x="4195294" y="1668518"/>
            <a:ext cx="1602502" cy="160461"/>
          </a:xfrm>
          <a:prstGeom prst="rect">
            <a:avLst/>
          </a:prstGeom>
        </p:spPr>
        <p:txBody>
          <a:bodyPr vert="horz" wrap="square" lIns="0" tIns="10319" rIns="0" bIns="0" rtlCol="0">
            <a:spAutoFit/>
          </a:bodyPr>
          <a:lstStyle/>
          <a:p>
            <a:pPr marL="10319">
              <a:spcBef>
                <a:spcPts val="81"/>
              </a:spcBef>
            </a:pPr>
            <a:r>
              <a:rPr sz="975" dirty="0">
                <a:latin typeface="Trebuchet MS"/>
                <a:cs typeface="Trebuchet MS"/>
              </a:rPr>
              <a:t>kecuali</a:t>
            </a:r>
            <a:r>
              <a:rPr sz="975" spc="-37" dirty="0">
                <a:latin typeface="Trebuchet MS"/>
                <a:cs typeface="Trebuchet MS"/>
              </a:rPr>
              <a:t> </a:t>
            </a:r>
            <a:r>
              <a:rPr sz="975" b="1" dirty="0">
                <a:latin typeface="Trebuchet MS"/>
                <a:cs typeface="Trebuchet MS"/>
              </a:rPr>
              <a:t>masa</a:t>
            </a:r>
            <a:r>
              <a:rPr sz="975" b="1" spc="-12" dirty="0">
                <a:latin typeface="Trebuchet MS"/>
                <a:cs typeface="Trebuchet MS"/>
              </a:rPr>
              <a:t> </a:t>
            </a:r>
            <a:r>
              <a:rPr sz="975" b="1" dirty="0">
                <a:latin typeface="Trebuchet MS"/>
                <a:cs typeface="Trebuchet MS"/>
              </a:rPr>
              <a:t>pajak</a:t>
            </a:r>
            <a:r>
              <a:rPr sz="975" b="1" spc="-12" dirty="0">
                <a:latin typeface="Trebuchet MS"/>
                <a:cs typeface="Trebuchet MS"/>
              </a:rPr>
              <a:t> </a:t>
            </a:r>
            <a:r>
              <a:rPr sz="975" b="1" spc="-8" dirty="0">
                <a:latin typeface="Trebuchet MS"/>
                <a:cs typeface="Trebuchet MS"/>
              </a:rPr>
              <a:t>terakhir</a:t>
            </a:r>
            <a:endParaRPr sz="975">
              <a:latin typeface="Trebuchet MS"/>
              <a:cs typeface="Trebuchet MS"/>
            </a:endParaRPr>
          </a:p>
        </p:txBody>
      </p:sp>
      <p:pic>
        <p:nvPicPr>
          <p:cNvPr id="9" name="object 9"/>
          <p:cNvPicPr/>
          <p:nvPr/>
        </p:nvPicPr>
        <p:blipFill>
          <a:blip r:embed="rId5" cstate="print"/>
          <a:stretch>
            <a:fillRect/>
          </a:stretch>
        </p:blipFill>
        <p:spPr>
          <a:xfrm>
            <a:off x="4044125" y="4418351"/>
            <a:ext cx="2052399" cy="427825"/>
          </a:xfrm>
          <a:prstGeom prst="rect">
            <a:avLst/>
          </a:prstGeom>
        </p:spPr>
      </p:pic>
      <p:sp>
        <p:nvSpPr>
          <p:cNvPr id="10" name="object 10"/>
          <p:cNvSpPr txBox="1"/>
          <p:nvPr/>
        </p:nvSpPr>
        <p:spPr>
          <a:xfrm>
            <a:off x="4248746" y="4471194"/>
            <a:ext cx="1647388" cy="310502"/>
          </a:xfrm>
          <a:prstGeom prst="rect">
            <a:avLst/>
          </a:prstGeom>
        </p:spPr>
        <p:txBody>
          <a:bodyPr vert="horz" wrap="square" lIns="0" tIns="10319" rIns="0" bIns="0" rtlCol="0">
            <a:spAutoFit/>
          </a:bodyPr>
          <a:lstStyle/>
          <a:p>
            <a:pPr marL="438547" marR="4128" indent="-428744">
              <a:spcBef>
                <a:spcPts val="81"/>
              </a:spcBef>
            </a:pPr>
            <a:r>
              <a:rPr sz="975" b="1" dirty="0">
                <a:latin typeface="Trebuchet MS"/>
                <a:cs typeface="Trebuchet MS"/>
              </a:rPr>
              <a:t>Setiap</a:t>
            </a:r>
            <a:r>
              <a:rPr sz="975" b="1" spc="-28" dirty="0">
                <a:latin typeface="Trebuchet MS"/>
                <a:cs typeface="Trebuchet MS"/>
              </a:rPr>
              <a:t> </a:t>
            </a:r>
            <a:r>
              <a:rPr sz="975" b="1" dirty="0">
                <a:latin typeface="Trebuchet MS"/>
                <a:cs typeface="Trebuchet MS"/>
              </a:rPr>
              <a:t>Masa</a:t>
            </a:r>
            <a:r>
              <a:rPr sz="975" b="1" spc="-33" dirty="0">
                <a:latin typeface="Trebuchet MS"/>
                <a:cs typeface="Trebuchet MS"/>
              </a:rPr>
              <a:t> </a:t>
            </a:r>
            <a:r>
              <a:rPr sz="975" b="1" dirty="0">
                <a:latin typeface="Trebuchet MS"/>
                <a:cs typeface="Trebuchet MS"/>
              </a:rPr>
              <a:t>Pajak</a:t>
            </a:r>
            <a:r>
              <a:rPr sz="975" b="1" spc="-28" dirty="0">
                <a:latin typeface="Trebuchet MS"/>
                <a:cs typeface="Trebuchet MS"/>
              </a:rPr>
              <a:t> </a:t>
            </a:r>
            <a:r>
              <a:rPr sz="975" b="1" dirty="0">
                <a:latin typeface="Trebuchet MS"/>
                <a:cs typeface="Trebuchet MS"/>
              </a:rPr>
              <a:t>atau</a:t>
            </a:r>
            <a:r>
              <a:rPr sz="975" b="1" spc="-33" dirty="0">
                <a:latin typeface="Trebuchet MS"/>
                <a:cs typeface="Trebuchet MS"/>
              </a:rPr>
              <a:t> </a:t>
            </a:r>
            <a:r>
              <a:rPr sz="975" b="1" spc="-16" dirty="0">
                <a:latin typeface="Trebuchet MS"/>
                <a:cs typeface="Trebuchet MS"/>
              </a:rPr>
              <a:t>pada </a:t>
            </a:r>
            <a:r>
              <a:rPr sz="975" b="1" dirty="0">
                <a:latin typeface="Trebuchet MS"/>
                <a:cs typeface="Trebuchet MS"/>
              </a:rPr>
              <a:t>saat</a:t>
            </a:r>
            <a:r>
              <a:rPr sz="975" b="1" spc="-8" dirty="0">
                <a:latin typeface="Trebuchet MS"/>
                <a:cs typeface="Trebuchet MS"/>
              </a:rPr>
              <a:t> terutang</a:t>
            </a:r>
            <a:endParaRPr sz="975">
              <a:latin typeface="Trebuchet MS"/>
              <a:cs typeface="Trebuchet MS"/>
            </a:endParaRPr>
          </a:p>
        </p:txBody>
      </p:sp>
      <p:pic>
        <p:nvPicPr>
          <p:cNvPr id="11" name="object 11"/>
          <p:cNvPicPr/>
          <p:nvPr/>
        </p:nvPicPr>
        <p:blipFill>
          <a:blip r:embed="rId6" cstate="print"/>
          <a:stretch>
            <a:fillRect/>
          </a:stretch>
        </p:blipFill>
        <p:spPr>
          <a:xfrm>
            <a:off x="6684074" y="1471316"/>
            <a:ext cx="2254234" cy="416681"/>
          </a:xfrm>
          <a:prstGeom prst="rect">
            <a:avLst/>
          </a:prstGeom>
        </p:spPr>
      </p:pic>
      <p:sp>
        <p:nvSpPr>
          <p:cNvPr id="12" name="object 12"/>
          <p:cNvSpPr txBox="1"/>
          <p:nvPr/>
        </p:nvSpPr>
        <p:spPr>
          <a:xfrm>
            <a:off x="6848347" y="1592468"/>
            <a:ext cx="1928574"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TER</a:t>
            </a:r>
            <a:r>
              <a:rPr sz="975" b="1" spc="-16" dirty="0">
                <a:latin typeface="Trebuchet MS"/>
                <a:cs typeface="Trebuchet MS"/>
              </a:rPr>
              <a:t> </a:t>
            </a:r>
            <a:r>
              <a:rPr sz="975" b="1" dirty="0">
                <a:latin typeface="Trebuchet MS"/>
                <a:cs typeface="Trebuchet MS"/>
              </a:rPr>
              <a:t>Bulanan X</a:t>
            </a:r>
            <a:r>
              <a:rPr sz="975" b="1" spc="-20" dirty="0">
                <a:latin typeface="Trebuchet MS"/>
                <a:cs typeface="Trebuchet MS"/>
              </a:rPr>
              <a:t> </a:t>
            </a:r>
            <a:r>
              <a:rPr sz="975" b="1" spc="-8" dirty="0">
                <a:latin typeface="Trebuchet MS"/>
                <a:cs typeface="Trebuchet MS"/>
              </a:rPr>
              <a:t>Penghasilan</a:t>
            </a:r>
            <a:r>
              <a:rPr sz="975" b="1" spc="-4" dirty="0">
                <a:latin typeface="Trebuchet MS"/>
                <a:cs typeface="Trebuchet MS"/>
              </a:rPr>
              <a:t> </a:t>
            </a:r>
            <a:r>
              <a:rPr sz="975" b="1" spc="-16" dirty="0">
                <a:latin typeface="Trebuchet MS"/>
                <a:cs typeface="Trebuchet MS"/>
              </a:rPr>
              <a:t>Bruto</a:t>
            </a:r>
            <a:endParaRPr sz="975">
              <a:latin typeface="Trebuchet MS"/>
              <a:cs typeface="Trebuchet MS"/>
            </a:endParaRPr>
          </a:p>
        </p:txBody>
      </p:sp>
      <p:pic>
        <p:nvPicPr>
          <p:cNvPr id="13" name="object 13"/>
          <p:cNvPicPr/>
          <p:nvPr/>
        </p:nvPicPr>
        <p:blipFill>
          <a:blip r:embed="rId7" cstate="print"/>
          <a:stretch>
            <a:fillRect/>
          </a:stretch>
        </p:blipFill>
        <p:spPr>
          <a:xfrm>
            <a:off x="6679121" y="4422066"/>
            <a:ext cx="2265378" cy="436493"/>
          </a:xfrm>
          <a:prstGeom prst="rect">
            <a:avLst/>
          </a:prstGeom>
        </p:spPr>
      </p:pic>
      <p:sp>
        <p:nvSpPr>
          <p:cNvPr id="14" name="object 14"/>
          <p:cNvSpPr txBox="1"/>
          <p:nvPr/>
        </p:nvSpPr>
        <p:spPr>
          <a:xfrm>
            <a:off x="6902625" y="4553950"/>
            <a:ext cx="1820743"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Ph</a:t>
            </a:r>
            <a:r>
              <a:rPr sz="975" b="1" spc="-28" dirty="0">
                <a:latin typeface="Trebuchet MS"/>
                <a:cs typeface="Trebuchet MS"/>
              </a:rPr>
              <a:t> </a:t>
            </a:r>
            <a:r>
              <a:rPr sz="975" b="1" dirty="0">
                <a:latin typeface="Trebuchet MS"/>
                <a:cs typeface="Trebuchet MS"/>
              </a:rPr>
              <a:t>Bruto</a:t>
            </a:r>
            <a:r>
              <a:rPr sz="975" b="1" spc="-33" dirty="0">
                <a:latin typeface="Trebuchet MS"/>
                <a:cs typeface="Trebuchet MS"/>
              </a:rPr>
              <a:t> </a:t>
            </a:r>
            <a:r>
              <a:rPr sz="975" b="1" dirty="0">
                <a:latin typeface="Trebuchet MS"/>
                <a:cs typeface="Trebuchet MS"/>
              </a:rPr>
              <a:t>X</a:t>
            </a:r>
            <a:r>
              <a:rPr sz="975" b="1" spc="-20" dirty="0">
                <a:latin typeface="Trebuchet MS"/>
                <a:cs typeface="Trebuchet MS"/>
              </a:rPr>
              <a:t> </a:t>
            </a:r>
            <a:r>
              <a:rPr sz="975" b="1" dirty="0">
                <a:latin typeface="Trebuchet MS"/>
                <a:cs typeface="Trebuchet MS"/>
              </a:rPr>
              <a:t>50%</a:t>
            </a:r>
            <a:r>
              <a:rPr sz="975" b="1" spc="-24" dirty="0">
                <a:latin typeface="Trebuchet MS"/>
                <a:cs typeface="Trebuchet MS"/>
              </a:rPr>
              <a:t> </a:t>
            </a:r>
            <a:r>
              <a:rPr sz="975" b="1" dirty="0">
                <a:latin typeface="Trebuchet MS"/>
                <a:cs typeface="Trebuchet MS"/>
              </a:rPr>
              <a:t>X</a:t>
            </a:r>
            <a:r>
              <a:rPr sz="975" b="1" spc="-41" dirty="0">
                <a:latin typeface="Trebuchet MS"/>
                <a:cs typeface="Trebuchet MS"/>
              </a:rPr>
              <a:t> </a:t>
            </a:r>
            <a:r>
              <a:rPr sz="975" b="1" spc="-16" dirty="0">
                <a:latin typeface="Trebuchet MS"/>
                <a:cs typeface="Trebuchet MS"/>
              </a:rPr>
              <a:t>Tarif</a:t>
            </a:r>
            <a:r>
              <a:rPr sz="975" b="1" spc="-20" dirty="0">
                <a:latin typeface="Trebuchet MS"/>
                <a:cs typeface="Trebuchet MS"/>
              </a:rPr>
              <a:t> </a:t>
            </a:r>
            <a:r>
              <a:rPr sz="975" b="1" dirty="0">
                <a:latin typeface="Trebuchet MS"/>
                <a:cs typeface="Trebuchet MS"/>
              </a:rPr>
              <a:t>Pasal</a:t>
            </a:r>
            <a:r>
              <a:rPr sz="975" b="1" spc="-28" dirty="0">
                <a:latin typeface="Trebuchet MS"/>
                <a:cs typeface="Trebuchet MS"/>
              </a:rPr>
              <a:t> </a:t>
            </a:r>
            <a:r>
              <a:rPr sz="975" b="1" spc="-20" dirty="0">
                <a:latin typeface="Trebuchet MS"/>
                <a:cs typeface="Trebuchet MS"/>
              </a:rPr>
              <a:t>17</a:t>
            </a:r>
            <a:endParaRPr sz="975">
              <a:latin typeface="Trebuchet MS"/>
              <a:cs typeface="Trebuchet MS"/>
            </a:endParaRPr>
          </a:p>
        </p:txBody>
      </p:sp>
      <p:pic>
        <p:nvPicPr>
          <p:cNvPr id="15" name="object 15"/>
          <p:cNvPicPr/>
          <p:nvPr/>
        </p:nvPicPr>
        <p:blipFill>
          <a:blip r:embed="rId8" cstate="print"/>
          <a:stretch>
            <a:fillRect/>
          </a:stretch>
        </p:blipFill>
        <p:spPr>
          <a:xfrm>
            <a:off x="757809" y="2999328"/>
            <a:ext cx="2661618" cy="1355264"/>
          </a:xfrm>
          <a:prstGeom prst="rect">
            <a:avLst/>
          </a:prstGeom>
        </p:spPr>
      </p:pic>
      <p:sp>
        <p:nvSpPr>
          <p:cNvPr id="16" name="object 16"/>
          <p:cNvSpPr txBox="1"/>
          <p:nvPr/>
        </p:nvSpPr>
        <p:spPr>
          <a:xfrm>
            <a:off x="1433480" y="3589828"/>
            <a:ext cx="1312029" cy="160461"/>
          </a:xfrm>
          <a:prstGeom prst="rect">
            <a:avLst/>
          </a:prstGeom>
        </p:spPr>
        <p:txBody>
          <a:bodyPr vert="horz" wrap="square" lIns="0" tIns="10319" rIns="0" bIns="0" rtlCol="0">
            <a:spAutoFit/>
          </a:bodyPr>
          <a:lstStyle/>
          <a:p>
            <a:pPr marL="10319">
              <a:spcBef>
                <a:spcPts val="81"/>
              </a:spcBef>
            </a:pPr>
            <a:r>
              <a:rPr sz="975" b="1" spc="-16" dirty="0">
                <a:solidFill>
                  <a:srgbClr val="FFFFFF"/>
                </a:solidFill>
                <a:latin typeface="Trebuchet MS"/>
                <a:cs typeface="Trebuchet MS"/>
              </a:rPr>
              <a:t>PEGAWAI</a:t>
            </a:r>
            <a:r>
              <a:rPr sz="975" b="1" spc="-49" dirty="0">
                <a:solidFill>
                  <a:srgbClr val="FFFFFF"/>
                </a:solidFill>
                <a:latin typeface="Trebuchet MS"/>
                <a:cs typeface="Trebuchet MS"/>
              </a:rPr>
              <a:t> </a:t>
            </a:r>
            <a:r>
              <a:rPr sz="975" b="1" dirty="0">
                <a:solidFill>
                  <a:srgbClr val="FFFFFF"/>
                </a:solidFill>
                <a:latin typeface="Trebuchet MS"/>
                <a:cs typeface="Trebuchet MS"/>
              </a:rPr>
              <a:t>TIDAK</a:t>
            </a:r>
            <a:r>
              <a:rPr sz="975" b="1" spc="-49" dirty="0">
                <a:solidFill>
                  <a:srgbClr val="FFFFFF"/>
                </a:solidFill>
                <a:latin typeface="Trebuchet MS"/>
                <a:cs typeface="Trebuchet MS"/>
              </a:rPr>
              <a:t> </a:t>
            </a:r>
            <a:r>
              <a:rPr sz="975" b="1" spc="-16" dirty="0">
                <a:solidFill>
                  <a:srgbClr val="FFFFFF"/>
                </a:solidFill>
                <a:latin typeface="Trebuchet MS"/>
                <a:cs typeface="Trebuchet MS"/>
              </a:rPr>
              <a:t>TETAP</a:t>
            </a:r>
            <a:endParaRPr sz="975">
              <a:latin typeface="Trebuchet MS"/>
              <a:cs typeface="Trebuchet MS"/>
            </a:endParaRPr>
          </a:p>
        </p:txBody>
      </p:sp>
      <p:pic>
        <p:nvPicPr>
          <p:cNvPr id="17" name="object 17"/>
          <p:cNvPicPr/>
          <p:nvPr/>
        </p:nvPicPr>
        <p:blipFill>
          <a:blip r:embed="rId9" cstate="print"/>
          <a:stretch>
            <a:fillRect/>
          </a:stretch>
        </p:blipFill>
        <p:spPr>
          <a:xfrm>
            <a:off x="6684073" y="3019107"/>
            <a:ext cx="2251758" cy="290401"/>
          </a:xfrm>
          <a:prstGeom prst="rect">
            <a:avLst/>
          </a:prstGeom>
        </p:spPr>
      </p:pic>
      <p:sp>
        <p:nvSpPr>
          <p:cNvPr id="18" name="object 18"/>
          <p:cNvSpPr txBox="1"/>
          <p:nvPr/>
        </p:nvSpPr>
        <p:spPr>
          <a:xfrm>
            <a:off x="6922436" y="3077647"/>
            <a:ext cx="1777921"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0%</a:t>
            </a:r>
            <a:r>
              <a:rPr sz="975" b="1" spc="-20"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spc="-4" dirty="0">
                <a:latin typeface="Trebuchet MS"/>
                <a:cs typeface="Trebuchet MS"/>
              </a:rPr>
              <a:t> </a:t>
            </a:r>
            <a:r>
              <a:rPr sz="975" b="1" dirty="0">
                <a:latin typeface="Trebuchet MS"/>
                <a:cs typeface="Trebuchet MS"/>
              </a:rPr>
              <a:t>Bruto</a:t>
            </a:r>
            <a:r>
              <a:rPr sz="975" b="1" spc="-16" dirty="0">
                <a:latin typeface="Trebuchet MS"/>
                <a:cs typeface="Trebuchet MS"/>
              </a:rPr>
              <a:t> </a:t>
            </a:r>
            <a:r>
              <a:rPr sz="975" b="1" spc="-8" dirty="0">
                <a:latin typeface="Trebuchet MS"/>
                <a:cs typeface="Trebuchet MS"/>
              </a:rPr>
              <a:t>Harian</a:t>
            </a:r>
            <a:endParaRPr sz="975">
              <a:latin typeface="Trebuchet MS"/>
              <a:cs typeface="Trebuchet MS"/>
            </a:endParaRPr>
          </a:p>
        </p:txBody>
      </p:sp>
      <p:pic>
        <p:nvPicPr>
          <p:cNvPr id="19" name="object 19"/>
          <p:cNvPicPr/>
          <p:nvPr/>
        </p:nvPicPr>
        <p:blipFill>
          <a:blip r:embed="rId10" cstate="print"/>
          <a:stretch>
            <a:fillRect/>
          </a:stretch>
        </p:blipFill>
        <p:spPr>
          <a:xfrm>
            <a:off x="3941349" y="1978989"/>
            <a:ext cx="2061067" cy="384497"/>
          </a:xfrm>
          <a:prstGeom prst="rect">
            <a:avLst/>
          </a:prstGeom>
        </p:spPr>
      </p:pic>
      <p:sp>
        <p:nvSpPr>
          <p:cNvPr id="20" name="object 20"/>
          <p:cNvSpPr txBox="1"/>
          <p:nvPr/>
        </p:nvSpPr>
        <p:spPr>
          <a:xfrm>
            <a:off x="4086019" y="2084054"/>
            <a:ext cx="1773793"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Masa</a:t>
            </a:r>
            <a:r>
              <a:rPr sz="975" b="1" spc="-24" dirty="0">
                <a:latin typeface="Trebuchet MS"/>
                <a:cs typeface="Trebuchet MS"/>
              </a:rPr>
              <a:t> </a:t>
            </a:r>
            <a:r>
              <a:rPr sz="975" b="1" dirty="0">
                <a:latin typeface="Trebuchet MS"/>
                <a:cs typeface="Trebuchet MS"/>
              </a:rPr>
              <a:t>pajak</a:t>
            </a:r>
            <a:r>
              <a:rPr sz="975" b="1" spc="-12" dirty="0">
                <a:latin typeface="Trebuchet MS"/>
                <a:cs typeface="Trebuchet MS"/>
              </a:rPr>
              <a:t> </a:t>
            </a:r>
            <a:r>
              <a:rPr sz="975" b="1" spc="-8" dirty="0">
                <a:latin typeface="Trebuchet MS"/>
                <a:cs typeface="Trebuchet MS"/>
              </a:rPr>
              <a:t>terakhir/desember</a:t>
            </a:r>
            <a:endParaRPr sz="975">
              <a:latin typeface="Trebuchet MS"/>
              <a:cs typeface="Trebuchet MS"/>
            </a:endParaRPr>
          </a:p>
        </p:txBody>
      </p:sp>
      <p:pic>
        <p:nvPicPr>
          <p:cNvPr id="21" name="object 21"/>
          <p:cNvPicPr/>
          <p:nvPr/>
        </p:nvPicPr>
        <p:blipFill>
          <a:blip r:embed="rId11" cstate="print"/>
          <a:stretch>
            <a:fillRect/>
          </a:stretch>
        </p:blipFill>
        <p:spPr>
          <a:xfrm>
            <a:off x="6684074" y="1975274"/>
            <a:ext cx="2254234" cy="384497"/>
          </a:xfrm>
          <a:prstGeom prst="rect">
            <a:avLst/>
          </a:prstGeom>
        </p:spPr>
      </p:pic>
      <p:sp>
        <p:nvSpPr>
          <p:cNvPr id="22" name="object 22"/>
          <p:cNvSpPr txBox="1"/>
          <p:nvPr/>
        </p:nvSpPr>
        <p:spPr>
          <a:xfrm>
            <a:off x="7019742" y="2080092"/>
            <a:ext cx="1585476" cy="160461"/>
          </a:xfrm>
          <a:prstGeom prst="rect">
            <a:avLst/>
          </a:prstGeom>
        </p:spPr>
        <p:txBody>
          <a:bodyPr vert="horz" wrap="square" lIns="0" tIns="10319" rIns="0" bIns="0" rtlCol="0">
            <a:spAutoFit/>
          </a:bodyPr>
          <a:lstStyle/>
          <a:p>
            <a:pPr marL="10319">
              <a:spcBef>
                <a:spcPts val="81"/>
              </a:spcBef>
            </a:pPr>
            <a:r>
              <a:rPr sz="975" b="1" spc="-16" dirty="0">
                <a:latin typeface="Trebuchet MS"/>
                <a:cs typeface="Trebuchet MS"/>
              </a:rPr>
              <a:t>Tarif</a:t>
            </a:r>
            <a:r>
              <a:rPr sz="975" b="1" spc="-12" dirty="0">
                <a:latin typeface="Trebuchet MS"/>
                <a:cs typeface="Trebuchet MS"/>
              </a:rPr>
              <a:t> </a:t>
            </a:r>
            <a:r>
              <a:rPr sz="975" b="1" dirty="0">
                <a:latin typeface="Trebuchet MS"/>
                <a:cs typeface="Trebuchet MS"/>
              </a:rPr>
              <a:t>Ps.</a:t>
            </a:r>
            <a:r>
              <a:rPr sz="975" b="1" spc="-24" dirty="0">
                <a:latin typeface="Trebuchet MS"/>
                <a:cs typeface="Trebuchet MS"/>
              </a:rPr>
              <a:t> </a:t>
            </a:r>
            <a:r>
              <a:rPr sz="975" b="1" dirty="0">
                <a:latin typeface="Trebuchet MS"/>
                <a:cs typeface="Trebuchet MS"/>
              </a:rPr>
              <a:t>17</a:t>
            </a:r>
            <a:r>
              <a:rPr sz="975" b="1" spc="264" dirty="0">
                <a:latin typeface="Trebuchet MS"/>
                <a:cs typeface="Trebuchet MS"/>
              </a:rPr>
              <a:t> </a:t>
            </a:r>
            <a:r>
              <a:rPr sz="975" b="1" dirty="0">
                <a:latin typeface="Trebuchet MS"/>
                <a:cs typeface="Trebuchet MS"/>
              </a:rPr>
              <a:t>X</a:t>
            </a:r>
            <a:r>
              <a:rPr sz="975" b="1" spc="-16" dirty="0">
                <a:latin typeface="Trebuchet MS"/>
                <a:cs typeface="Trebuchet MS"/>
              </a:rPr>
              <a:t> </a:t>
            </a:r>
            <a:r>
              <a:rPr sz="975" b="1" dirty="0">
                <a:latin typeface="Trebuchet MS"/>
                <a:cs typeface="Trebuchet MS"/>
              </a:rPr>
              <a:t>PKP</a:t>
            </a:r>
            <a:r>
              <a:rPr sz="975" b="1" spc="-33" dirty="0">
                <a:latin typeface="Trebuchet MS"/>
                <a:cs typeface="Trebuchet MS"/>
              </a:rPr>
              <a:t> </a:t>
            </a:r>
            <a:r>
              <a:rPr sz="975" b="1" spc="-8" dirty="0">
                <a:latin typeface="Trebuchet MS"/>
                <a:cs typeface="Trebuchet MS"/>
              </a:rPr>
              <a:t>Setahun</a:t>
            </a:r>
            <a:endParaRPr sz="975">
              <a:latin typeface="Trebuchet MS"/>
              <a:cs typeface="Trebuchet MS"/>
            </a:endParaRPr>
          </a:p>
        </p:txBody>
      </p:sp>
      <p:pic>
        <p:nvPicPr>
          <p:cNvPr id="23" name="object 23"/>
          <p:cNvPicPr/>
          <p:nvPr/>
        </p:nvPicPr>
        <p:blipFill>
          <a:blip r:embed="rId12" cstate="print"/>
          <a:stretch>
            <a:fillRect/>
          </a:stretch>
        </p:blipFill>
        <p:spPr>
          <a:xfrm>
            <a:off x="3707320" y="3010472"/>
            <a:ext cx="1121235" cy="933021"/>
          </a:xfrm>
          <a:prstGeom prst="rect">
            <a:avLst/>
          </a:prstGeom>
        </p:spPr>
      </p:pic>
      <p:sp>
        <p:nvSpPr>
          <p:cNvPr id="24" name="object 24"/>
          <p:cNvSpPr txBox="1"/>
          <p:nvPr/>
        </p:nvSpPr>
        <p:spPr>
          <a:xfrm>
            <a:off x="3866435" y="3315907"/>
            <a:ext cx="804863" cy="310502"/>
          </a:xfrm>
          <a:prstGeom prst="rect">
            <a:avLst/>
          </a:prstGeom>
        </p:spPr>
        <p:txBody>
          <a:bodyPr vert="horz" wrap="square" lIns="0" tIns="10319" rIns="0" bIns="0" rtlCol="0">
            <a:spAutoFit/>
          </a:bodyPr>
          <a:lstStyle/>
          <a:p>
            <a:pPr algn="ctr">
              <a:spcBef>
                <a:spcPts val="81"/>
              </a:spcBef>
            </a:pPr>
            <a:r>
              <a:rPr sz="975" b="1" dirty="0">
                <a:latin typeface="Trebuchet MS"/>
                <a:cs typeface="Trebuchet MS"/>
              </a:rPr>
              <a:t>Tidak</a:t>
            </a:r>
            <a:r>
              <a:rPr sz="975" b="1" spc="-57" dirty="0">
                <a:latin typeface="Trebuchet MS"/>
                <a:cs typeface="Trebuchet MS"/>
              </a:rPr>
              <a:t> </a:t>
            </a:r>
            <a:r>
              <a:rPr sz="975" b="1" spc="-8" dirty="0">
                <a:latin typeface="Trebuchet MS"/>
                <a:cs typeface="Trebuchet MS"/>
              </a:rPr>
              <a:t>dibayar</a:t>
            </a:r>
            <a:endParaRPr sz="975">
              <a:latin typeface="Trebuchet MS"/>
              <a:cs typeface="Trebuchet MS"/>
            </a:endParaRPr>
          </a:p>
          <a:p>
            <a:pPr marL="2064" algn="ctr"/>
            <a:r>
              <a:rPr sz="975" b="1" spc="-8" dirty="0">
                <a:latin typeface="Trebuchet MS"/>
                <a:cs typeface="Trebuchet MS"/>
              </a:rPr>
              <a:t>bulanan</a:t>
            </a:r>
            <a:endParaRPr sz="975">
              <a:latin typeface="Trebuchet MS"/>
              <a:cs typeface="Trebuchet MS"/>
            </a:endParaRPr>
          </a:p>
        </p:txBody>
      </p:sp>
      <p:pic>
        <p:nvPicPr>
          <p:cNvPr id="25" name="object 25"/>
          <p:cNvPicPr/>
          <p:nvPr/>
        </p:nvPicPr>
        <p:blipFill>
          <a:blip r:embed="rId13" cstate="print"/>
          <a:stretch>
            <a:fillRect/>
          </a:stretch>
        </p:blipFill>
        <p:spPr>
          <a:xfrm>
            <a:off x="4938141" y="3010461"/>
            <a:ext cx="1604152" cy="292856"/>
          </a:xfrm>
          <a:prstGeom prst="rect">
            <a:avLst/>
          </a:prstGeom>
        </p:spPr>
      </p:pic>
      <p:sp>
        <p:nvSpPr>
          <p:cNvPr id="26" name="object 26"/>
          <p:cNvSpPr txBox="1"/>
          <p:nvPr/>
        </p:nvSpPr>
        <p:spPr>
          <a:xfrm>
            <a:off x="5146270" y="3070010"/>
            <a:ext cx="1190784"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&lt;=</a:t>
            </a:r>
            <a:r>
              <a:rPr sz="975" b="1" spc="-12" dirty="0">
                <a:latin typeface="Trebuchet MS"/>
                <a:cs typeface="Trebuchet MS"/>
              </a:rPr>
              <a:t> </a:t>
            </a:r>
            <a:r>
              <a:rPr sz="975" b="1" dirty="0">
                <a:latin typeface="Trebuchet MS"/>
                <a:cs typeface="Trebuchet MS"/>
              </a:rPr>
              <a:t>Rp450.000</a:t>
            </a:r>
            <a:r>
              <a:rPr sz="975" b="1" spc="-41" dirty="0">
                <a:latin typeface="Trebuchet MS"/>
                <a:cs typeface="Trebuchet MS"/>
              </a:rPr>
              <a:t> </a:t>
            </a:r>
            <a:r>
              <a:rPr sz="975" b="1" dirty="0">
                <a:latin typeface="Trebuchet MS"/>
                <a:cs typeface="Trebuchet MS"/>
              </a:rPr>
              <a:t>/</a:t>
            </a:r>
            <a:r>
              <a:rPr sz="975" b="1" spc="-4" dirty="0">
                <a:latin typeface="Trebuchet MS"/>
                <a:cs typeface="Trebuchet MS"/>
              </a:rPr>
              <a:t> </a:t>
            </a:r>
            <a:r>
              <a:rPr sz="975" b="1" spc="-16" dirty="0">
                <a:latin typeface="Trebuchet MS"/>
                <a:cs typeface="Trebuchet MS"/>
              </a:rPr>
              <a:t>Hari</a:t>
            </a:r>
            <a:endParaRPr sz="975">
              <a:latin typeface="Trebuchet MS"/>
              <a:cs typeface="Trebuchet MS"/>
            </a:endParaRPr>
          </a:p>
        </p:txBody>
      </p:sp>
      <p:pic>
        <p:nvPicPr>
          <p:cNvPr id="27" name="object 27"/>
          <p:cNvPicPr/>
          <p:nvPr/>
        </p:nvPicPr>
        <p:blipFill>
          <a:blip r:embed="rId14" cstate="print"/>
          <a:stretch>
            <a:fillRect/>
          </a:stretch>
        </p:blipFill>
        <p:spPr>
          <a:xfrm>
            <a:off x="4938141" y="3333644"/>
            <a:ext cx="1604152" cy="331242"/>
          </a:xfrm>
          <a:prstGeom prst="rect">
            <a:avLst/>
          </a:prstGeom>
        </p:spPr>
      </p:pic>
      <p:sp>
        <p:nvSpPr>
          <p:cNvPr id="28" name="object 28"/>
          <p:cNvSpPr txBox="1"/>
          <p:nvPr/>
        </p:nvSpPr>
        <p:spPr>
          <a:xfrm>
            <a:off x="5182901" y="3337988"/>
            <a:ext cx="1116489" cy="310502"/>
          </a:xfrm>
          <a:prstGeom prst="rect">
            <a:avLst/>
          </a:prstGeom>
        </p:spPr>
        <p:txBody>
          <a:bodyPr vert="horz" wrap="square" lIns="0" tIns="10319" rIns="0" bIns="0" rtlCol="0">
            <a:spAutoFit/>
          </a:bodyPr>
          <a:lstStyle/>
          <a:p>
            <a:pPr marL="2064" algn="ctr">
              <a:spcBef>
                <a:spcPts val="81"/>
              </a:spcBef>
            </a:pPr>
            <a:r>
              <a:rPr sz="975" b="1" dirty="0">
                <a:latin typeface="Trebuchet MS"/>
                <a:cs typeface="Trebuchet MS"/>
              </a:rPr>
              <a:t>&gt; </a:t>
            </a:r>
            <a:r>
              <a:rPr sz="975" b="1" spc="-8" dirty="0">
                <a:latin typeface="Trebuchet MS"/>
                <a:cs typeface="Trebuchet MS"/>
              </a:rPr>
              <a:t>Rp450.000-</a:t>
            </a:r>
            <a:endParaRPr sz="975">
              <a:latin typeface="Trebuchet MS"/>
              <a:cs typeface="Trebuchet MS"/>
            </a:endParaRPr>
          </a:p>
          <a:p>
            <a:pPr algn="ctr">
              <a:lnSpc>
                <a:spcPct val="100000"/>
              </a:lnSpc>
            </a:pPr>
            <a:r>
              <a:rPr sz="975" b="1" dirty="0">
                <a:latin typeface="Trebuchet MS"/>
                <a:cs typeface="Trebuchet MS"/>
              </a:rPr>
              <a:t>Rp2.500.000</a:t>
            </a:r>
            <a:r>
              <a:rPr sz="975" b="1" spc="-53" dirty="0">
                <a:latin typeface="Trebuchet MS"/>
                <a:cs typeface="Trebuchet MS"/>
              </a:rPr>
              <a:t> </a:t>
            </a:r>
            <a:r>
              <a:rPr sz="975" b="1" dirty="0">
                <a:latin typeface="Trebuchet MS"/>
                <a:cs typeface="Trebuchet MS"/>
              </a:rPr>
              <a:t>/</a:t>
            </a:r>
            <a:r>
              <a:rPr sz="975" b="1" spc="-12" dirty="0">
                <a:latin typeface="Trebuchet MS"/>
                <a:cs typeface="Trebuchet MS"/>
              </a:rPr>
              <a:t> </a:t>
            </a:r>
            <a:r>
              <a:rPr sz="975" b="1" spc="-16" dirty="0">
                <a:latin typeface="Trebuchet MS"/>
                <a:cs typeface="Trebuchet MS"/>
              </a:rPr>
              <a:t>hari</a:t>
            </a:r>
            <a:endParaRPr sz="975">
              <a:latin typeface="Trebuchet MS"/>
              <a:cs typeface="Trebuchet MS"/>
            </a:endParaRPr>
          </a:p>
        </p:txBody>
      </p:sp>
      <p:pic>
        <p:nvPicPr>
          <p:cNvPr id="29" name="object 29"/>
          <p:cNvPicPr/>
          <p:nvPr/>
        </p:nvPicPr>
        <p:blipFill>
          <a:blip r:embed="rId15" cstate="print"/>
          <a:stretch>
            <a:fillRect/>
          </a:stretch>
        </p:blipFill>
        <p:spPr>
          <a:xfrm>
            <a:off x="6691502" y="3696442"/>
            <a:ext cx="2252996" cy="278007"/>
          </a:xfrm>
          <a:prstGeom prst="rect">
            <a:avLst/>
          </a:prstGeom>
        </p:spPr>
      </p:pic>
      <p:sp>
        <p:nvSpPr>
          <p:cNvPr id="30" name="object 30"/>
          <p:cNvSpPr txBox="1"/>
          <p:nvPr/>
        </p:nvSpPr>
        <p:spPr>
          <a:xfrm>
            <a:off x="6907784" y="3748324"/>
            <a:ext cx="1823323" cy="160461"/>
          </a:xfrm>
          <a:prstGeom prst="rect">
            <a:avLst/>
          </a:prstGeom>
        </p:spPr>
        <p:txBody>
          <a:bodyPr vert="horz" wrap="square" lIns="0" tIns="10319" rIns="0" bIns="0" rtlCol="0">
            <a:spAutoFit/>
          </a:bodyPr>
          <a:lstStyle/>
          <a:p>
            <a:pPr marL="10319">
              <a:spcBef>
                <a:spcPts val="81"/>
              </a:spcBef>
            </a:pPr>
            <a:r>
              <a:rPr sz="975" b="1" spc="-16" dirty="0">
                <a:latin typeface="Trebuchet MS"/>
                <a:cs typeface="Trebuchet MS"/>
              </a:rPr>
              <a:t>Tarif</a:t>
            </a:r>
            <a:r>
              <a:rPr sz="975" b="1" spc="-20" dirty="0">
                <a:latin typeface="Trebuchet MS"/>
                <a:cs typeface="Trebuchet MS"/>
              </a:rPr>
              <a:t> </a:t>
            </a:r>
            <a:r>
              <a:rPr sz="975" b="1" dirty="0">
                <a:latin typeface="Trebuchet MS"/>
                <a:cs typeface="Trebuchet MS"/>
              </a:rPr>
              <a:t>Pasal</a:t>
            </a:r>
            <a:r>
              <a:rPr sz="975" b="1" spc="-24" dirty="0">
                <a:latin typeface="Trebuchet MS"/>
                <a:cs typeface="Trebuchet MS"/>
              </a:rPr>
              <a:t> </a:t>
            </a:r>
            <a:r>
              <a:rPr sz="975" b="1" dirty="0">
                <a:latin typeface="Trebuchet MS"/>
                <a:cs typeface="Trebuchet MS"/>
              </a:rPr>
              <a:t>17</a:t>
            </a:r>
            <a:r>
              <a:rPr sz="975" b="1" spc="-28" dirty="0">
                <a:latin typeface="Trebuchet MS"/>
                <a:cs typeface="Trebuchet MS"/>
              </a:rPr>
              <a:t> </a:t>
            </a:r>
            <a:r>
              <a:rPr sz="975" b="1" dirty="0">
                <a:latin typeface="Trebuchet MS"/>
                <a:cs typeface="Trebuchet MS"/>
              </a:rPr>
              <a:t>X</a:t>
            </a:r>
            <a:r>
              <a:rPr sz="975" b="1" spc="-16" dirty="0">
                <a:latin typeface="Trebuchet MS"/>
                <a:cs typeface="Trebuchet MS"/>
              </a:rPr>
              <a:t> </a:t>
            </a:r>
            <a:r>
              <a:rPr sz="975" b="1" dirty="0">
                <a:latin typeface="Trebuchet MS"/>
                <a:cs typeface="Trebuchet MS"/>
              </a:rPr>
              <a:t>50%</a:t>
            </a:r>
            <a:r>
              <a:rPr sz="975" b="1" spc="-37" dirty="0">
                <a:latin typeface="Trebuchet MS"/>
                <a:cs typeface="Trebuchet MS"/>
              </a:rPr>
              <a:t> </a:t>
            </a:r>
            <a:r>
              <a:rPr sz="975" b="1" dirty="0">
                <a:latin typeface="Trebuchet MS"/>
                <a:cs typeface="Trebuchet MS"/>
              </a:rPr>
              <a:t>X</a:t>
            </a:r>
            <a:r>
              <a:rPr sz="975" b="1" spc="-12" dirty="0">
                <a:latin typeface="Trebuchet MS"/>
                <a:cs typeface="Trebuchet MS"/>
              </a:rPr>
              <a:t> </a:t>
            </a:r>
            <a:r>
              <a:rPr sz="975" b="1" dirty="0">
                <a:latin typeface="Trebuchet MS"/>
                <a:cs typeface="Trebuchet MS"/>
              </a:rPr>
              <a:t>Ph</a:t>
            </a:r>
            <a:r>
              <a:rPr sz="975" b="1" spc="-20" dirty="0">
                <a:latin typeface="Trebuchet MS"/>
                <a:cs typeface="Trebuchet MS"/>
              </a:rPr>
              <a:t> </a:t>
            </a:r>
            <a:r>
              <a:rPr sz="975" b="1" spc="-16" dirty="0">
                <a:latin typeface="Trebuchet MS"/>
                <a:cs typeface="Trebuchet MS"/>
              </a:rPr>
              <a:t>Bruto</a:t>
            </a:r>
            <a:endParaRPr sz="975">
              <a:latin typeface="Trebuchet MS"/>
              <a:cs typeface="Trebuchet MS"/>
            </a:endParaRPr>
          </a:p>
        </p:txBody>
      </p:sp>
      <p:pic>
        <p:nvPicPr>
          <p:cNvPr id="31" name="object 31"/>
          <p:cNvPicPr/>
          <p:nvPr/>
        </p:nvPicPr>
        <p:blipFill>
          <a:blip r:embed="rId16" cstate="print"/>
          <a:stretch>
            <a:fillRect/>
          </a:stretch>
        </p:blipFill>
        <p:spPr>
          <a:xfrm>
            <a:off x="3713512" y="4055524"/>
            <a:ext cx="2828782" cy="279256"/>
          </a:xfrm>
          <a:prstGeom prst="rect">
            <a:avLst/>
          </a:prstGeom>
        </p:spPr>
      </p:pic>
      <p:sp>
        <p:nvSpPr>
          <p:cNvPr id="32" name="object 32"/>
          <p:cNvSpPr txBox="1"/>
          <p:nvPr/>
        </p:nvSpPr>
        <p:spPr>
          <a:xfrm>
            <a:off x="4651692" y="4089812"/>
            <a:ext cx="956032"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Dibayar</a:t>
            </a:r>
            <a:r>
              <a:rPr sz="975" b="1" spc="-24" dirty="0">
                <a:latin typeface="Trebuchet MS"/>
                <a:cs typeface="Trebuchet MS"/>
              </a:rPr>
              <a:t> </a:t>
            </a:r>
            <a:r>
              <a:rPr sz="975" b="1" spc="-8" dirty="0">
                <a:latin typeface="Trebuchet MS"/>
                <a:cs typeface="Trebuchet MS"/>
              </a:rPr>
              <a:t>bulanan</a:t>
            </a:r>
            <a:endParaRPr sz="975">
              <a:latin typeface="Trebuchet MS"/>
              <a:cs typeface="Trebuchet MS"/>
            </a:endParaRPr>
          </a:p>
        </p:txBody>
      </p:sp>
      <p:pic>
        <p:nvPicPr>
          <p:cNvPr id="33" name="object 33"/>
          <p:cNvPicPr/>
          <p:nvPr/>
        </p:nvPicPr>
        <p:blipFill>
          <a:blip r:embed="rId17" cstate="print"/>
          <a:stretch>
            <a:fillRect/>
          </a:stretch>
        </p:blipFill>
        <p:spPr>
          <a:xfrm>
            <a:off x="6684073" y="4036949"/>
            <a:ext cx="2251758" cy="286686"/>
          </a:xfrm>
          <a:prstGeom prst="rect">
            <a:avLst/>
          </a:prstGeom>
        </p:spPr>
      </p:pic>
      <p:sp>
        <p:nvSpPr>
          <p:cNvPr id="34" name="object 34"/>
          <p:cNvSpPr txBox="1"/>
          <p:nvPr/>
        </p:nvSpPr>
        <p:spPr>
          <a:xfrm>
            <a:off x="6880336" y="4093321"/>
            <a:ext cx="1860471" cy="160461"/>
          </a:xfrm>
          <a:prstGeom prst="rect">
            <a:avLst/>
          </a:prstGeom>
        </p:spPr>
        <p:txBody>
          <a:bodyPr vert="horz" wrap="square" lIns="0" tIns="10319" rIns="0" bIns="0" rtlCol="0">
            <a:spAutoFit/>
          </a:bodyPr>
          <a:lstStyle/>
          <a:p>
            <a:pPr marL="10319">
              <a:spcBef>
                <a:spcPts val="81"/>
              </a:spcBef>
            </a:pPr>
            <a:r>
              <a:rPr sz="975" b="1" spc="-16" dirty="0">
                <a:latin typeface="Trebuchet MS"/>
                <a:cs typeface="Trebuchet MS"/>
              </a:rPr>
              <a:t>Tarif</a:t>
            </a:r>
            <a:r>
              <a:rPr sz="975" b="1" spc="-24" dirty="0">
                <a:latin typeface="Trebuchet MS"/>
                <a:cs typeface="Trebuchet MS"/>
              </a:rPr>
              <a:t> </a:t>
            </a:r>
            <a:r>
              <a:rPr sz="975" b="1" dirty="0">
                <a:latin typeface="Trebuchet MS"/>
                <a:cs typeface="Trebuchet MS"/>
              </a:rPr>
              <a:t>Efektif</a:t>
            </a:r>
            <a:r>
              <a:rPr sz="975" b="1" spc="-28" dirty="0">
                <a:latin typeface="Trebuchet MS"/>
                <a:cs typeface="Trebuchet MS"/>
              </a:rPr>
              <a:t> </a:t>
            </a:r>
            <a:r>
              <a:rPr sz="975" b="1" dirty="0">
                <a:latin typeface="Trebuchet MS"/>
                <a:cs typeface="Trebuchet MS"/>
              </a:rPr>
              <a:t>Bulanan</a:t>
            </a:r>
            <a:r>
              <a:rPr sz="975" b="1" spc="-20" dirty="0">
                <a:latin typeface="Trebuchet MS"/>
                <a:cs typeface="Trebuchet MS"/>
              </a:rPr>
              <a:t> </a:t>
            </a:r>
            <a:r>
              <a:rPr sz="975" b="1" dirty="0">
                <a:latin typeface="Trebuchet MS"/>
                <a:cs typeface="Trebuchet MS"/>
              </a:rPr>
              <a:t>X</a:t>
            </a:r>
            <a:r>
              <a:rPr sz="975" b="1" spc="-16" dirty="0">
                <a:latin typeface="Trebuchet MS"/>
                <a:cs typeface="Trebuchet MS"/>
              </a:rPr>
              <a:t> </a:t>
            </a:r>
            <a:r>
              <a:rPr sz="975" b="1" dirty="0">
                <a:latin typeface="Trebuchet MS"/>
                <a:cs typeface="Trebuchet MS"/>
              </a:rPr>
              <a:t>Ph</a:t>
            </a:r>
            <a:r>
              <a:rPr sz="975" b="1" spc="-37" dirty="0">
                <a:latin typeface="Trebuchet MS"/>
                <a:cs typeface="Trebuchet MS"/>
              </a:rPr>
              <a:t> </a:t>
            </a:r>
            <a:r>
              <a:rPr sz="975" b="1" spc="-16" dirty="0">
                <a:latin typeface="Trebuchet MS"/>
                <a:cs typeface="Trebuchet MS"/>
              </a:rPr>
              <a:t>Bruto</a:t>
            </a:r>
            <a:endParaRPr sz="975">
              <a:latin typeface="Trebuchet MS"/>
              <a:cs typeface="Trebuchet MS"/>
            </a:endParaRPr>
          </a:p>
        </p:txBody>
      </p:sp>
      <p:pic>
        <p:nvPicPr>
          <p:cNvPr id="35" name="object 35"/>
          <p:cNvPicPr/>
          <p:nvPr/>
        </p:nvPicPr>
        <p:blipFill>
          <a:blip r:embed="rId18" cstate="print"/>
          <a:stretch>
            <a:fillRect/>
          </a:stretch>
        </p:blipFill>
        <p:spPr>
          <a:xfrm>
            <a:off x="770191" y="2414873"/>
            <a:ext cx="2620756" cy="525637"/>
          </a:xfrm>
          <a:prstGeom prst="rect">
            <a:avLst/>
          </a:prstGeom>
        </p:spPr>
      </p:pic>
      <p:sp>
        <p:nvSpPr>
          <p:cNvPr id="36" name="object 36"/>
          <p:cNvSpPr txBox="1"/>
          <p:nvPr/>
        </p:nvSpPr>
        <p:spPr>
          <a:xfrm>
            <a:off x="987711" y="2460235"/>
            <a:ext cx="2187575" cy="423746"/>
          </a:xfrm>
          <a:prstGeom prst="rect">
            <a:avLst/>
          </a:prstGeom>
        </p:spPr>
        <p:txBody>
          <a:bodyPr vert="horz" wrap="square" lIns="0" tIns="10835" rIns="0" bIns="0" rtlCol="0">
            <a:spAutoFit/>
          </a:bodyPr>
          <a:lstStyle/>
          <a:p>
            <a:pPr marL="10319" marR="4128" algn="ctr">
              <a:spcBef>
                <a:spcPts val="85"/>
              </a:spcBef>
            </a:pPr>
            <a:r>
              <a:rPr sz="894" b="1" dirty="0">
                <a:solidFill>
                  <a:srgbClr val="FFFFFF"/>
                </a:solidFill>
                <a:latin typeface="Trebuchet MS"/>
                <a:cs typeface="Trebuchet MS"/>
              </a:rPr>
              <a:t>ANGGOTA</a:t>
            </a:r>
            <a:r>
              <a:rPr sz="894" b="1" spc="-28" dirty="0">
                <a:solidFill>
                  <a:srgbClr val="FFFFFF"/>
                </a:solidFill>
                <a:latin typeface="Trebuchet MS"/>
                <a:cs typeface="Trebuchet MS"/>
              </a:rPr>
              <a:t> </a:t>
            </a:r>
            <a:r>
              <a:rPr sz="894" b="1" dirty="0">
                <a:solidFill>
                  <a:srgbClr val="FFFFFF"/>
                </a:solidFill>
                <a:latin typeface="Trebuchet MS"/>
                <a:cs typeface="Trebuchet MS"/>
              </a:rPr>
              <a:t>DEWAN</a:t>
            </a:r>
            <a:r>
              <a:rPr sz="894" b="1" spc="-8" dirty="0">
                <a:solidFill>
                  <a:srgbClr val="FFFFFF"/>
                </a:solidFill>
                <a:latin typeface="Trebuchet MS"/>
                <a:cs typeface="Trebuchet MS"/>
              </a:rPr>
              <a:t> KOMISARIS/PENGAWAS </a:t>
            </a:r>
            <a:r>
              <a:rPr sz="894" b="1" dirty="0">
                <a:solidFill>
                  <a:srgbClr val="FFFFFF"/>
                </a:solidFill>
                <a:latin typeface="Trebuchet MS"/>
                <a:cs typeface="Trebuchet MS"/>
              </a:rPr>
              <a:t>YANG</a:t>
            </a:r>
            <a:r>
              <a:rPr sz="894" b="1" spc="-24" dirty="0">
                <a:solidFill>
                  <a:srgbClr val="FFFFFF"/>
                </a:solidFill>
                <a:latin typeface="Trebuchet MS"/>
                <a:cs typeface="Trebuchet MS"/>
              </a:rPr>
              <a:t> </a:t>
            </a:r>
            <a:r>
              <a:rPr sz="894" b="1" dirty="0">
                <a:solidFill>
                  <a:srgbClr val="FFFFFF"/>
                </a:solidFill>
                <a:latin typeface="Trebuchet MS"/>
                <a:cs typeface="Trebuchet MS"/>
              </a:rPr>
              <a:t>MENERIMA</a:t>
            </a:r>
            <a:r>
              <a:rPr sz="894" b="1" spc="-45" dirty="0">
                <a:solidFill>
                  <a:srgbClr val="FFFFFF"/>
                </a:solidFill>
                <a:latin typeface="Trebuchet MS"/>
                <a:cs typeface="Trebuchet MS"/>
              </a:rPr>
              <a:t> </a:t>
            </a:r>
            <a:r>
              <a:rPr sz="894" b="1" dirty="0">
                <a:solidFill>
                  <a:srgbClr val="FFFFFF"/>
                </a:solidFill>
                <a:latin typeface="Trebuchet MS"/>
                <a:cs typeface="Trebuchet MS"/>
              </a:rPr>
              <a:t>PENGHASILAN</a:t>
            </a:r>
            <a:r>
              <a:rPr sz="894" b="1" spc="-45" dirty="0">
                <a:solidFill>
                  <a:srgbClr val="FFFFFF"/>
                </a:solidFill>
                <a:latin typeface="Trebuchet MS"/>
                <a:cs typeface="Trebuchet MS"/>
              </a:rPr>
              <a:t> </a:t>
            </a:r>
            <a:r>
              <a:rPr sz="894" b="1" spc="-16" dirty="0">
                <a:solidFill>
                  <a:srgbClr val="FFFFFF"/>
                </a:solidFill>
                <a:latin typeface="Trebuchet MS"/>
                <a:cs typeface="Trebuchet MS"/>
              </a:rPr>
              <a:t>TIDAK </a:t>
            </a:r>
            <a:r>
              <a:rPr sz="894" b="1" spc="-8" dirty="0">
                <a:solidFill>
                  <a:srgbClr val="FFFFFF"/>
                </a:solidFill>
                <a:latin typeface="Trebuchet MS"/>
                <a:cs typeface="Trebuchet MS"/>
              </a:rPr>
              <a:t>TERATUR</a:t>
            </a:r>
            <a:endParaRPr sz="894">
              <a:latin typeface="Trebuchet MS"/>
              <a:cs typeface="Trebuchet MS"/>
            </a:endParaRPr>
          </a:p>
        </p:txBody>
      </p:sp>
      <p:pic>
        <p:nvPicPr>
          <p:cNvPr id="37" name="object 37"/>
          <p:cNvPicPr/>
          <p:nvPr/>
        </p:nvPicPr>
        <p:blipFill>
          <a:blip r:embed="rId19" cstate="print"/>
          <a:stretch>
            <a:fillRect/>
          </a:stretch>
        </p:blipFill>
        <p:spPr>
          <a:xfrm>
            <a:off x="3941349" y="2481728"/>
            <a:ext cx="2061067" cy="401822"/>
          </a:xfrm>
          <a:prstGeom prst="rect">
            <a:avLst/>
          </a:prstGeom>
        </p:spPr>
      </p:pic>
      <p:sp>
        <p:nvSpPr>
          <p:cNvPr id="38" name="object 38"/>
          <p:cNvSpPr txBox="1"/>
          <p:nvPr/>
        </p:nvSpPr>
        <p:spPr>
          <a:xfrm>
            <a:off x="4451303" y="2596276"/>
            <a:ext cx="1043742"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Setiap</a:t>
            </a:r>
            <a:r>
              <a:rPr sz="975" b="1" spc="-16" dirty="0">
                <a:latin typeface="Trebuchet MS"/>
                <a:cs typeface="Trebuchet MS"/>
              </a:rPr>
              <a:t> </a:t>
            </a:r>
            <a:r>
              <a:rPr sz="975" b="1" dirty="0">
                <a:latin typeface="Trebuchet MS"/>
                <a:cs typeface="Trebuchet MS"/>
              </a:rPr>
              <a:t>Masa</a:t>
            </a:r>
            <a:r>
              <a:rPr sz="975" b="1" spc="-20" dirty="0">
                <a:latin typeface="Trebuchet MS"/>
                <a:cs typeface="Trebuchet MS"/>
              </a:rPr>
              <a:t> </a:t>
            </a:r>
            <a:r>
              <a:rPr sz="975" b="1" spc="-16" dirty="0">
                <a:latin typeface="Trebuchet MS"/>
                <a:cs typeface="Trebuchet MS"/>
              </a:rPr>
              <a:t>Pajak</a:t>
            </a:r>
            <a:endParaRPr sz="975">
              <a:latin typeface="Trebuchet MS"/>
              <a:cs typeface="Trebuchet MS"/>
            </a:endParaRPr>
          </a:p>
        </p:txBody>
      </p:sp>
      <p:pic>
        <p:nvPicPr>
          <p:cNvPr id="39" name="object 39"/>
          <p:cNvPicPr/>
          <p:nvPr/>
        </p:nvPicPr>
        <p:blipFill>
          <a:blip r:embed="rId20" cstate="print"/>
          <a:stretch>
            <a:fillRect/>
          </a:stretch>
        </p:blipFill>
        <p:spPr>
          <a:xfrm>
            <a:off x="4044125" y="5430012"/>
            <a:ext cx="2062305" cy="457554"/>
          </a:xfrm>
          <a:prstGeom prst="rect">
            <a:avLst/>
          </a:prstGeom>
        </p:spPr>
      </p:pic>
      <p:sp>
        <p:nvSpPr>
          <p:cNvPr id="40" name="object 40"/>
          <p:cNvSpPr txBox="1"/>
          <p:nvPr/>
        </p:nvSpPr>
        <p:spPr>
          <a:xfrm>
            <a:off x="4555109" y="5571998"/>
            <a:ext cx="1043226"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Setiap</a:t>
            </a:r>
            <a:r>
              <a:rPr sz="975" b="1" spc="-16" dirty="0">
                <a:latin typeface="Trebuchet MS"/>
                <a:cs typeface="Trebuchet MS"/>
              </a:rPr>
              <a:t> </a:t>
            </a:r>
            <a:r>
              <a:rPr sz="975" b="1" dirty="0">
                <a:latin typeface="Trebuchet MS"/>
                <a:cs typeface="Trebuchet MS"/>
              </a:rPr>
              <a:t>Masa</a:t>
            </a:r>
            <a:r>
              <a:rPr sz="975" b="1" spc="-20" dirty="0">
                <a:latin typeface="Trebuchet MS"/>
                <a:cs typeface="Trebuchet MS"/>
              </a:rPr>
              <a:t> </a:t>
            </a:r>
            <a:r>
              <a:rPr sz="975" b="1" spc="-16" dirty="0">
                <a:latin typeface="Trebuchet MS"/>
                <a:cs typeface="Trebuchet MS"/>
              </a:rPr>
              <a:t>Pajak</a:t>
            </a:r>
            <a:endParaRPr sz="975">
              <a:latin typeface="Trebuchet MS"/>
              <a:cs typeface="Trebuchet MS"/>
            </a:endParaRPr>
          </a:p>
        </p:txBody>
      </p:sp>
      <p:pic>
        <p:nvPicPr>
          <p:cNvPr id="41" name="object 41"/>
          <p:cNvPicPr/>
          <p:nvPr/>
        </p:nvPicPr>
        <p:blipFill>
          <a:blip r:embed="rId21" cstate="print"/>
          <a:stretch>
            <a:fillRect/>
          </a:stretch>
        </p:blipFill>
        <p:spPr>
          <a:xfrm>
            <a:off x="6677882" y="2455735"/>
            <a:ext cx="2256710" cy="458771"/>
          </a:xfrm>
          <a:prstGeom prst="rect">
            <a:avLst/>
          </a:prstGeom>
        </p:spPr>
      </p:pic>
      <p:sp>
        <p:nvSpPr>
          <p:cNvPr id="42" name="object 42"/>
          <p:cNvSpPr txBox="1"/>
          <p:nvPr/>
        </p:nvSpPr>
        <p:spPr>
          <a:xfrm>
            <a:off x="6824821" y="2598237"/>
            <a:ext cx="1965722"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TER</a:t>
            </a:r>
            <a:r>
              <a:rPr sz="975" b="1" spc="-12" dirty="0">
                <a:latin typeface="Trebuchet MS"/>
                <a:cs typeface="Trebuchet MS"/>
              </a:rPr>
              <a:t> </a:t>
            </a:r>
            <a:r>
              <a:rPr sz="975" b="1" dirty="0">
                <a:latin typeface="Trebuchet MS"/>
                <a:cs typeface="Trebuchet MS"/>
              </a:rPr>
              <a:t>Bulanan</a:t>
            </a:r>
            <a:r>
              <a:rPr sz="975" b="1" spc="276" dirty="0">
                <a:latin typeface="Trebuchet MS"/>
                <a:cs typeface="Trebuchet MS"/>
              </a:rPr>
              <a:t> </a:t>
            </a:r>
            <a:r>
              <a:rPr sz="975" b="1" dirty="0">
                <a:latin typeface="Trebuchet MS"/>
                <a:cs typeface="Trebuchet MS"/>
              </a:rPr>
              <a:t>X</a:t>
            </a:r>
            <a:r>
              <a:rPr sz="975" b="1" spc="-16" dirty="0">
                <a:latin typeface="Trebuchet MS"/>
                <a:cs typeface="Trebuchet MS"/>
              </a:rPr>
              <a:t> </a:t>
            </a:r>
            <a:r>
              <a:rPr sz="975" b="1" spc="-8" dirty="0">
                <a:latin typeface="Trebuchet MS"/>
                <a:cs typeface="Trebuchet MS"/>
              </a:rPr>
              <a:t>Penghasilan</a:t>
            </a:r>
            <a:r>
              <a:rPr sz="975" b="1" dirty="0">
                <a:latin typeface="Trebuchet MS"/>
                <a:cs typeface="Trebuchet MS"/>
              </a:rPr>
              <a:t> </a:t>
            </a:r>
            <a:r>
              <a:rPr sz="975" b="1" spc="-16" dirty="0">
                <a:latin typeface="Trebuchet MS"/>
                <a:cs typeface="Trebuchet MS"/>
              </a:rPr>
              <a:t>Bruto</a:t>
            </a:r>
            <a:endParaRPr sz="975">
              <a:latin typeface="Trebuchet MS"/>
              <a:cs typeface="Trebuchet MS"/>
            </a:endParaRPr>
          </a:p>
        </p:txBody>
      </p:sp>
      <p:pic>
        <p:nvPicPr>
          <p:cNvPr id="43" name="object 43"/>
          <p:cNvPicPr/>
          <p:nvPr/>
        </p:nvPicPr>
        <p:blipFill>
          <a:blip r:embed="rId22" cstate="print"/>
          <a:stretch>
            <a:fillRect/>
          </a:stretch>
        </p:blipFill>
        <p:spPr>
          <a:xfrm>
            <a:off x="777621" y="4952047"/>
            <a:ext cx="2651712" cy="396869"/>
          </a:xfrm>
          <a:prstGeom prst="rect">
            <a:avLst/>
          </a:prstGeom>
        </p:spPr>
      </p:pic>
      <p:sp>
        <p:nvSpPr>
          <p:cNvPr id="44" name="object 44"/>
          <p:cNvSpPr txBox="1"/>
          <p:nvPr/>
        </p:nvSpPr>
        <p:spPr>
          <a:xfrm>
            <a:off x="1554107" y="5064068"/>
            <a:ext cx="1099979" cy="160461"/>
          </a:xfrm>
          <a:prstGeom prst="rect">
            <a:avLst/>
          </a:prstGeom>
        </p:spPr>
        <p:txBody>
          <a:bodyPr vert="horz" wrap="square" lIns="0" tIns="10319" rIns="0" bIns="0" rtlCol="0">
            <a:spAutoFit/>
          </a:bodyPr>
          <a:lstStyle/>
          <a:p>
            <a:pPr marL="10319">
              <a:spcBef>
                <a:spcPts val="81"/>
              </a:spcBef>
            </a:pPr>
            <a:r>
              <a:rPr sz="975" b="1" spc="-24" dirty="0">
                <a:solidFill>
                  <a:srgbClr val="FFFFFF"/>
                </a:solidFill>
                <a:latin typeface="Trebuchet MS"/>
                <a:cs typeface="Trebuchet MS"/>
              </a:rPr>
              <a:t>PESERTA</a:t>
            </a:r>
            <a:r>
              <a:rPr sz="975" b="1" spc="-45" dirty="0">
                <a:solidFill>
                  <a:srgbClr val="FFFFFF"/>
                </a:solidFill>
                <a:latin typeface="Trebuchet MS"/>
                <a:cs typeface="Trebuchet MS"/>
              </a:rPr>
              <a:t> </a:t>
            </a:r>
            <a:r>
              <a:rPr sz="975" b="1" spc="-20" dirty="0">
                <a:solidFill>
                  <a:srgbClr val="FFFFFF"/>
                </a:solidFill>
                <a:latin typeface="Trebuchet MS"/>
                <a:cs typeface="Trebuchet MS"/>
              </a:rPr>
              <a:t>KEGIATAN</a:t>
            </a:r>
            <a:endParaRPr sz="975">
              <a:latin typeface="Trebuchet MS"/>
              <a:cs typeface="Trebuchet MS"/>
            </a:endParaRPr>
          </a:p>
        </p:txBody>
      </p:sp>
      <p:pic>
        <p:nvPicPr>
          <p:cNvPr id="45" name="object 45"/>
          <p:cNvPicPr/>
          <p:nvPr/>
        </p:nvPicPr>
        <p:blipFill>
          <a:blip r:embed="rId23" cstate="print"/>
          <a:stretch>
            <a:fillRect/>
          </a:stretch>
        </p:blipFill>
        <p:spPr>
          <a:xfrm>
            <a:off x="777621" y="5416391"/>
            <a:ext cx="2656665" cy="477345"/>
          </a:xfrm>
          <a:prstGeom prst="rect">
            <a:avLst/>
          </a:prstGeom>
        </p:spPr>
      </p:pic>
      <p:sp>
        <p:nvSpPr>
          <p:cNvPr id="46" name="object 46"/>
          <p:cNvSpPr txBox="1"/>
          <p:nvPr/>
        </p:nvSpPr>
        <p:spPr>
          <a:xfrm>
            <a:off x="922826" y="5489282"/>
            <a:ext cx="2368153" cy="310502"/>
          </a:xfrm>
          <a:prstGeom prst="rect">
            <a:avLst/>
          </a:prstGeom>
        </p:spPr>
        <p:txBody>
          <a:bodyPr vert="horz" wrap="square" lIns="0" tIns="10319" rIns="0" bIns="0" rtlCol="0">
            <a:spAutoFit/>
          </a:bodyPr>
          <a:lstStyle/>
          <a:p>
            <a:pPr marL="370443" marR="4128" indent="-360640">
              <a:spcBef>
                <a:spcPts val="81"/>
              </a:spcBef>
            </a:pPr>
            <a:r>
              <a:rPr sz="975" b="1" dirty="0">
                <a:solidFill>
                  <a:srgbClr val="FFFFFF"/>
                </a:solidFill>
                <a:latin typeface="Trebuchet MS"/>
                <a:cs typeface="Trebuchet MS"/>
              </a:rPr>
              <a:t>PENARIKAN</a:t>
            </a:r>
            <a:r>
              <a:rPr sz="975" b="1" spc="-45" dirty="0">
                <a:solidFill>
                  <a:srgbClr val="FFFFFF"/>
                </a:solidFill>
                <a:latin typeface="Trebuchet MS"/>
                <a:cs typeface="Trebuchet MS"/>
              </a:rPr>
              <a:t> </a:t>
            </a:r>
            <a:r>
              <a:rPr sz="975" b="1" dirty="0">
                <a:solidFill>
                  <a:srgbClr val="FFFFFF"/>
                </a:solidFill>
                <a:latin typeface="Trebuchet MS"/>
                <a:cs typeface="Trebuchet MS"/>
              </a:rPr>
              <a:t>DANA</a:t>
            </a:r>
            <a:r>
              <a:rPr sz="975" b="1" spc="-73" dirty="0">
                <a:solidFill>
                  <a:srgbClr val="FFFFFF"/>
                </a:solidFill>
                <a:latin typeface="Trebuchet MS"/>
                <a:cs typeface="Trebuchet MS"/>
              </a:rPr>
              <a:t> </a:t>
            </a:r>
            <a:r>
              <a:rPr sz="975" b="1" dirty="0">
                <a:solidFill>
                  <a:srgbClr val="FFFFFF"/>
                </a:solidFill>
                <a:latin typeface="Trebuchet MS"/>
                <a:cs typeface="Trebuchet MS"/>
              </a:rPr>
              <a:t>PENSIUN</a:t>
            </a:r>
            <a:r>
              <a:rPr sz="975" b="1" spc="-53" dirty="0">
                <a:solidFill>
                  <a:srgbClr val="FFFFFF"/>
                </a:solidFill>
                <a:latin typeface="Trebuchet MS"/>
                <a:cs typeface="Trebuchet MS"/>
              </a:rPr>
              <a:t> </a:t>
            </a:r>
            <a:r>
              <a:rPr sz="975" b="1" spc="-20" dirty="0">
                <a:solidFill>
                  <a:srgbClr val="FFFFFF"/>
                </a:solidFill>
                <a:latin typeface="Trebuchet MS"/>
                <a:cs typeface="Trebuchet MS"/>
              </a:rPr>
              <a:t>DIAWAL</a:t>
            </a:r>
            <a:r>
              <a:rPr sz="975" b="1" spc="-53" dirty="0">
                <a:solidFill>
                  <a:srgbClr val="FFFFFF"/>
                </a:solidFill>
                <a:latin typeface="Trebuchet MS"/>
                <a:cs typeface="Trebuchet MS"/>
              </a:rPr>
              <a:t> </a:t>
            </a:r>
            <a:r>
              <a:rPr sz="975" b="1" spc="-16" dirty="0">
                <a:solidFill>
                  <a:srgbClr val="FFFFFF"/>
                </a:solidFill>
                <a:latin typeface="Trebuchet MS"/>
                <a:cs typeface="Trebuchet MS"/>
              </a:rPr>
              <a:t>OLEH PEGAWAI,</a:t>
            </a:r>
            <a:r>
              <a:rPr sz="975" b="1" spc="-33" dirty="0">
                <a:solidFill>
                  <a:srgbClr val="FFFFFF"/>
                </a:solidFill>
                <a:latin typeface="Trebuchet MS"/>
                <a:cs typeface="Trebuchet MS"/>
              </a:rPr>
              <a:t> </a:t>
            </a:r>
            <a:r>
              <a:rPr sz="975" b="1" spc="-16" dirty="0">
                <a:solidFill>
                  <a:srgbClr val="FFFFFF"/>
                </a:solidFill>
                <a:latin typeface="Trebuchet MS"/>
                <a:cs typeface="Trebuchet MS"/>
              </a:rPr>
              <a:t>MANTAN</a:t>
            </a:r>
            <a:r>
              <a:rPr sz="975" b="1" spc="-33" dirty="0">
                <a:solidFill>
                  <a:srgbClr val="FFFFFF"/>
                </a:solidFill>
                <a:latin typeface="Trebuchet MS"/>
                <a:cs typeface="Trebuchet MS"/>
              </a:rPr>
              <a:t> </a:t>
            </a:r>
            <a:r>
              <a:rPr sz="975" b="1" spc="-8" dirty="0">
                <a:solidFill>
                  <a:srgbClr val="FFFFFF"/>
                </a:solidFill>
                <a:latin typeface="Trebuchet MS"/>
                <a:cs typeface="Trebuchet MS"/>
              </a:rPr>
              <a:t>PEGAWAI</a:t>
            </a:r>
            <a:endParaRPr sz="975">
              <a:latin typeface="Trebuchet MS"/>
              <a:cs typeface="Trebuchet MS"/>
            </a:endParaRPr>
          </a:p>
        </p:txBody>
      </p:sp>
      <p:pic>
        <p:nvPicPr>
          <p:cNvPr id="47" name="object 47"/>
          <p:cNvPicPr/>
          <p:nvPr/>
        </p:nvPicPr>
        <p:blipFill>
          <a:blip r:embed="rId21" cstate="print"/>
          <a:stretch>
            <a:fillRect/>
          </a:stretch>
        </p:blipFill>
        <p:spPr>
          <a:xfrm>
            <a:off x="6663022" y="5443632"/>
            <a:ext cx="2256711" cy="457533"/>
          </a:xfrm>
          <a:prstGeom prst="rect">
            <a:avLst/>
          </a:prstGeom>
        </p:spPr>
      </p:pic>
      <p:sp>
        <p:nvSpPr>
          <p:cNvPr id="48" name="object 48"/>
          <p:cNvSpPr txBox="1"/>
          <p:nvPr/>
        </p:nvSpPr>
        <p:spPr>
          <a:xfrm>
            <a:off x="6809240" y="5585619"/>
            <a:ext cx="1967786" cy="160461"/>
          </a:xfrm>
          <a:prstGeom prst="rect">
            <a:avLst/>
          </a:prstGeom>
        </p:spPr>
        <p:txBody>
          <a:bodyPr vert="horz" wrap="square" lIns="0" tIns="10319" rIns="0" bIns="0" rtlCol="0">
            <a:spAutoFit/>
          </a:bodyPr>
          <a:lstStyle/>
          <a:p>
            <a:pPr marL="10319">
              <a:spcBef>
                <a:spcPts val="81"/>
              </a:spcBef>
            </a:pPr>
            <a:r>
              <a:rPr sz="975" b="1" spc="-8" dirty="0">
                <a:latin typeface="Trebuchet MS"/>
                <a:cs typeface="Trebuchet MS"/>
              </a:rPr>
              <a:t>Penghasilan</a:t>
            </a:r>
            <a:r>
              <a:rPr sz="975" b="1" spc="-12" dirty="0">
                <a:latin typeface="Trebuchet MS"/>
                <a:cs typeface="Trebuchet MS"/>
              </a:rPr>
              <a:t> </a:t>
            </a:r>
            <a:r>
              <a:rPr sz="975" b="1" dirty="0">
                <a:latin typeface="Trebuchet MS"/>
                <a:cs typeface="Trebuchet MS"/>
              </a:rPr>
              <a:t>Bruto</a:t>
            </a:r>
            <a:r>
              <a:rPr sz="975" b="1" spc="-41" dirty="0">
                <a:latin typeface="Trebuchet MS"/>
                <a:cs typeface="Trebuchet MS"/>
              </a:rPr>
              <a:t> </a:t>
            </a:r>
            <a:r>
              <a:rPr sz="975" b="1" dirty="0">
                <a:latin typeface="Trebuchet MS"/>
                <a:cs typeface="Trebuchet MS"/>
              </a:rPr>
              <a:t>x</a:t>
            </a:r>
            <a:r>
              <a:rPr sz="975" b="1" spc="-41" dirty="0">
                <a:latin typeface="Trebuchet MS"/>
                <a:cs typeface="Trebuchet MS"/>
              </a:rPr>
              <a:t> </a:t>
            </a:r>
            <a:r>
              <a:rPr sz="975" b="1" spc="-16" dirty="0">
                <a:latin typeface="Trebuchet MS"/>
                <a:cs typeface="Trebuchet MS"/>
              </a:rPr>
              <a:t>Tarif</a:t>
            </a:r>
            <a:r>
              <a:rPr sz="975" b="1" spc="-28" dirty="0">
                <a:latin typeface="Trebuchet MS"/>
                <a:cs typeface="Trebuchet MS"/>
              </a:rPr>
              <a:t> </a:t>
            </a:r>
            <a:r>
              <a:rPr sz="975" b="1" dirty="0">
                <a:latin typeface="Trebuchet MS"/>
                <a:cs typeface="Trebuchet MS"/>
              </a:rPr>
              <a:t>Pasal</a:t>
            </a:r>
            <a:r>
              <a:rPr sz="975" b="1" spc="-33" dirty="0">
                <a:latin typeface="Trebuchet MS"/>
                <a:cs typeface="Trebuchet MS"/>
              </a:rPr>
              <a:t> </a:t>
            </a:r>
            <a:r>
              <a:rPr sz="975" b="1" spc="-20" dirty="0">
                <a:latin typeface="Trebuchet MS"/>
                <a:cs typeface="Trebuchet MS"/>
              </a:rPr>
              <a:t>17</a:t>
            </a:r>
            <a:endParaRPr sz="975">
              <a:latin typeface="Trebuchet MS"/>
              <a:cs typeface="Trebuchet MS"/>
            </a:endParaRPr>
          </a:p>
        </p:txBody>
      </p:sp>
      <p:pic>
        <p:nvPicPr>
          <p:cNvPr id="49" name="object 49"/>
          <p:cNvPicPr/>
          <p:nvPr/>
        </p:nvPicPr>
        <p:blipFill>
          <a:blip r:embed="rId24" cstate="print"/>
          <a:stretch>
            <a:fillRect/>
          </a:stretch>
        </p:blipFill>
        <p:spPr>
          <a:xfrm>
            <a:off x="4044125" y="4944618"/>
            <a:ext cx="2062305" cy="411728"/>
          </a:xfrm>
          <a:prstGeom prst="rect">
            <a:avLst/>
          </a:prstGeom>
        </p:spPr>
      </p:pic>
      <p:sp>
        <p:nvSpPr>
          <p:cNvPr id="50" name="object 50"/>
          <p:cNvSpPr txBox="1"/>
          <p:nvPr/>
        </p:nvSpPr>
        <p:spPr>
          <a:xfrm>
            <a:off x="4252770" y="4989814"/>
            <a:ext cx="1647388" cy="310502"/>
          </a:xfrm>
          <a:prstGeom prst="rect">
            <a:avLst/>
          </a:prstGeom>
        </p:spPr>
        <p:txBody>
          <a:bodyPr vert="horz" wrap="square" lIns="0" tIns="10319" rIns="0" bIns="0" rtlCol="0">
            <a:spAutoFit/>
          </a:bodyPr>
          <a:lstStyle/>
          <a:p>
            <a:pPr marL="434935" marR="4128" indent="-425133">
              <a:spcBef>
                <a:spcPts val="81"/>
              </a:spcBef>
            </a:pPr>
            <a:r>
              <a:rPr sz="975" b="1" dirty="0">
                <a:latin typeface="Trebuchet MS"/>
                <a:cs typeface="Trebuchet MS"/>
              </a:rPr>
              <a:t>Setiap</a:t>
            </a:r>
            <a:r>
              <a:rPr sz="975" b="1" spc="-24" dirty="0">
                <a:latin typeface="Trebuchet MS"/>
                <a:cs typeface="Trebuchet MS"/>
              </a:rPr>
              <a:t> </a:t>
            </a:r>
            <a:r>
              <a:rPr sz="975" b="1" dirty="0">
                <a:latin typeface="Trebuchet MS"/>
                <a:cs typeface="Trebuchet MS"/>
              </a:rPr>
              <a:t>Masa</a:t>
            </a:r>
            <a:r>
              <a:rPr sz="975" b="1" spc="-33" dirty="0">
                <a:latin typeface="Trebuchet MS"/>
                <a:cs typeface="Trebuchet MS"/>
              </a:rPr>
              <a:t> </a:t>
            </a:r>
            <a:r>
              <a:rPr sz="975" b="1" dirty="0">
                <a:latin typeface="Trebuchet MS"/>
                <a:cs typeface="Trebuchet MS"/>
              </a:rPr>
              <a:t>Pajak</a:t>
            </a:r>
            <a:r>
              <a:rPr sz="975" b="1" spc="-28" dirty="0">
                <a:latin typeface="Trebuchet MS"/>
                <a:cs typeface="Trebuchet MS"/>
              </a:rPr>
              <a:t> </a:t>
            </a:r>
            <a:r>
              <a:rPr sz="975" b="1" dirty="0">
                <a:latin typeface="Trebuchet MS"/>
                <a:cs typeface="Trebuchet MS"/>
              </a:rPr>
              <a:t>atau</a:t>
            </a:r>
            <a:r>
              <a:rPr sz="975" b="1" spc="-33" dirty="0">
                <a:latin typeface="Trebuchet MS"/>
                <a:cs typeface="Trebuchet MS"/>
              </a:rPr>
              <a:t> </a:t>
            </a:r>
            <a:r>
              <a:rPr sz="975" b="1" spc="-16" dirty="0">
                <a:latin typeface="Trebuchet MS"/>
                <a:cs typeface="Trebuchet MS"/>
              </a:rPr>
              <a:t>pada </a:t>
            </a:r>
            <a:r>
              <a:rPr sz="975" b="1" dirty="0">
                <a:latin typeface="Trebuchet MS"/>
                <a:cs typeface="Trebuchet MS"/>
              </a:rPr>
              <a:t>Saat</a:t>
            </a:r>
            <a:r>
              <a:rPr sz="975" b="1" spc="-8" dirty="0">
                <a:latin typeface="Trebuchet MS"/>
                <a:cs typeface="Trebuchet MS"/>
              </a:rPr>
              <a:t> terutang</a:t>
            </a:r>
            <a:endParaRPr sz="975">
              <a:latin typeface="Trebuchet MS"/>
              <a:cs typeface="Trebuchet MS"/>
            </a:endParaRPr>
          </a:p>
        </p:txBody>
      </p:sp>
      <p:pic>
        <p:nvPicPr>
          <p:cNvPr id="51" name="object 51"/>
          <p:cNvPicPr/>
          <p:nvPr/>
        </p:nvPicPr>
        <p:blipFill>
          <a:blip r:embed="rId25" cstate="print"/>
          <a:stretch>
            <a:fillRect/>
          </a:stretch>
        </p:blipFill>
        <p:spPr>
          <a:xfrm>
            <a:off x="6682836" y="4944618"/>
            <a:ext cx="2261663" cy="409241"/>
          </a:xfrm>
          <a:prstGeom prst="rect">
            <a:avLst/>
          </a:prstGeom>
        </p:spPr>
      </p:pic>
      <p:sp>
        <p:nvSpPr>
          <p:cNvPr id="52" name="object 52"/>
          <p:cNvSpPr txBox="1"/>
          <p:nvPr/>
        </p:nvSpPr>
        <p:spPr>
          <a:xfrm>
            <a:off x="6831012" y="5062582"/>
            <a:ext cx="1967786" cy="160461"/>
          </a:xfrm>
          <a:prstGeom prst="rect">
            <a:avLst/>
          </a:prstGeom>
        </p:spPr>
        <p:txBody>
          <a:bodyPr vert="horz" wrap="square" lIns="0" tIns="10319" rIns="0" bIns="0" rtlCol="0">
            <a:spAutoFit/>
          </a:bodyPr>
          <a:lstStyle/>
          <a:p>
            <a:pPr marL="10319">
              <a:spcBef>
                <a:spcPts val="81"/>
              </a:spcBef>
            </a:pPr>
            <a:r>
              <a:rPr sz="975" b="1" spc="-8" dirty="0">
                <a:latin typeface="Trebuchet MS"/>
                <a:cs typeface="Trebuchet MS"/>
              </a:rPr>
              <a:t>Penghasilan</a:t>
            </a:r>
            <a:r>
              <a:rPr sz="975" b="1" spc="-12" dirty="0">
                <a:latin typeface="Trebuchet MS"/>
                <a:cs typeface="Trebuchet MS"/>
              </a:rPr>
              <a:t> </a:t>
            </a:r>
            <a:r>
              <a:rPr sz="975" b="1" dirty="0">
                <a:latin typeface="Trebuchet MS"/>
                <a:cs typeface="Trebuchet MS"/>
              </a:rPr>
              <a:t>Bruto</a:t>
            </a:r>
            <a:r>
              <a:rPr sz="975" b="1" spc="-41" dirty="0">
                <a:latin typeface="Trebuchet MS"/>
                <a:cs typeface="Trebuchet MS"/>
              </a:rPr>
              <a:t> </a:t>
            </a:r>
            <a:r>
              <a:rPr sz="975" b="1" dirty="0">
                <a:latin typeface="Trebuchet MS"/>
                <a:cs typeface="Trebuchet MS"/>
              </a:rPr>
              <a:t>x</a:t>
            </a:r>
            <a:r>
              <a:rPr sz="975" b="1" spc="-41" dirty="0">
                <a:latin typeface="Trebuchet MS"/>
                <a:cs typeface="Trebuchet MS"/>
              </a:rPr>
              <a:t> </a:t>
            </a:r>
            <a:r>
              <a:rPr sz="975" b="1" spc="-16" dirty="0">
                <a:latin typeface="Trebuchet MS"/>
                <a:cs typeface="Trebuchet MS"/>
              </a:rPr>
              <a:t>Tarif</a:t>
            </a:r>
            <a:r>
              <a:rPr sz="975" b="1" spc="-28" dirty="0">
                <a:latin typeface="Trebuchet MS"/>
                <a:cs typeface="Trebuchet MS"/>
              </a:rPr>
              <a:t> </a:t>
            </a:r>
            <a:r>
              <a:rPr sz="975" b="1" dirty="0">
                <a:latin typeface="Trebuchet MS"/>
                <a:cs typeface="Trebuchet MS"/>
              </a:rPr>
              <a:t>Pasal</a:t>
            </a:r>
            <a:r>
              <a:rPr sz="975" b="1" spc="-33" dirty="0">
                <a:latin typeface="Trebuchet MS"/>
                <a:cs typeface="Trebuchet MS"/>
              </a:rPr>
              <a:t> </a:t>
            </a:r>
            <a:r>
              <a:rPr sz="975" b="1" spc="-20" dirty="0">
                <a:latin typeface="Trebuchet MS"/>
                <a:cs typeface="Trebuchet MS"/>
              </a:rPr>
              <a:t>17</a:t>
            </a:r>
            <a:endParaRPr sz="975">
              <a:latin typeface="Trebuchet MS"/>
              <a:cs typeface="Trebuchet MS"/>
            </a:endParaRPr>
          </a:p>
        </p:txBody>
      </p:sp>
      <p:sp>
        <p:nvSpPr>
          <p:cNvPr id="53" name="object 53"/>
          <p:cNvSpPr txBox="1">
            <a:spLocks noGrp="1"/>
          </p:cNvSpPr>
          <p:nvPr>
            <p:ph type="title"/>
          </p:nvPr>
        </p:nvSpPr>
        <p:spPr>
          <a:xfrm>
            <a:off x="3441922" y="910955"/>
            <a:ext cx="5476677" cy="473367"/>
          </a:xfrm>
          <a:prstGeom prst="rect">
            <a:avLst/>
          </a:prstGeom>
        </p:spPr>
        <p:txBody>
          <a:bodyPr spcFirstLastPara="1" vert="horz" wrap="square" lIns="0" tIns="10319" rIns="0" bIns="0" rtlCol="0" anchor="ctr" anchorCtr="0">
            <a:spAutoFit/>
          </a:bodyPr>
          <a:lstStyle/>
          <a:p>
            <a:pPr marL="10319">
              <a:spcBef>
                <a:spcPts val="81"/>
              </a:spcBef>
            </a:pPr>
            <a:r>
              <a:rPr sz="2925" spc="-8" dirty="0">
                <a:solidFill>
                  <a:srgbClr val="000000"/>
                </a:solidFill>
              </a:rPr>
              <a:t>Pemotongan</a:t>
            </a:r>
            <a:r>
              <a:rPr sz="2925" spc="-89" dirty="0">
                <a:solidFill>
                  <a:srgbClr val="000000"/>
                </a:solidFill>
              </a:rPr>
              <a:t> </a:t>
            </a:r>
            <a:r>
              <a:rPr sz="2925" dirty="0">
                <a:solidFill>
                  <a:srgbClr val="000000"/>
                </a:solidFill>
              </a:rPr>
              <a:t>PPh</a:t>
            </a:r>
            <a:r>
              <a:rPr sz="2925" spc="-81" dirty="0">
                <a:solidFill>
                  <a:srgbClr val="000000"/>
                </a:solidFill>
              </a:rPr>
              <a:t> </a:t>
            </a:r>
            <a:r>
              <a:rPr sz="2925" dirty="0">
                <a:solidFill>
                  <a:srgbClr val="000000"/>
                </a:solidFill>
              </a:rPr>
              <a:t>21</a:t>
            </a:r>
            <a:r>
              <a:rPr sz="2925" spc="-126" dirty="0">
                <a:solidFill>
                  <a:srgbClr val="000000"/>
                </a:solidFill>
              </a:rPr>
              <a:t> </a:t>
            </a:r>
            <a:r>
              <a:rPr sz="2925" dirty="0">
                <a:solidFill>
                  <a:srgbClr val="006FC0"/>
                </a:solidFill>
              </a:rPr>
              <a:t>Tidak</a:t>
            </a:r>
            <a:r>
              <a:rPr sz="2925" spc="-98" dirty="0">
                <a:solidFill>
                  <a:srgbClr val="006FC0"/>
                </a:solidFill>
              </a:rPr>
              <a:t> </a:t>
            </a:r>
            <a:r>
              <a:rPr sz="2925" spc="-8" dirty="0">
                <a:solidFill>
                  <a:srgbClr val="006FC0"/>
                </a:solidFill>
              </a:rPr>
              <a:t>Final</a:t>
            </a:r>
            <a:endParaRPr sz="2925"/>
          </a:p>
        </p:txBody>
      </p:sp>
      <p:grpSp>
        <p:nvGrpSpPr>
          <p:cNvPr id="54" name="object 54"/>
          <p:cNvGrpSpPr/>
          <p:nvPr/>
        </p:nvGrpSpPr>
        <p:grpSpPr>
          <a:xfrm>
            <a:off x="3397964" y="1486391"/>
            <a:ext cx="3302000" cy="860584"/>
            <a:chOff x="4182109" y="1038097"/>
            <a:chExt cx="4064000" cy="1059180"/>
          </a:xfrm>
        </p:grpSpPr>
        <p:sp>
          <p:nvSpPr>
            <p:cNvPr id="55" name="object 55"/>
            <p:cNvSpPr/>
            <p:nvPr/>
          </p:nvSpPr>
          <p:spPr>
            <a:xfrm>
              <a:off x="4194809" y="1058417"/>
              <a:ext cx="669290" cy="449580"/>
            </a:xfrm>
            <a:custGeom>
              <a:avLst/>
              <a:gdLst/>
              <a:ahLst/>
              <a:cxnLst/>
              <a:rect l="l" t="t" r="r" b="b"/>
              <a:pathLst>
                <a:path w="669289" h="449580">
                  <a:moveTo>
                    <a:pt x="444245" y="0"/>
                  </a:moveTo>
                  <a:lnTo>
                    <a:pt x="444245" y="112395"/>
                  </a:lnTo>
                  <a:lnTo>
                    <a:pt x="0" y="112395"/>
                  </a:lnTo>
                  <a:lnTo>
                    <a:pt x="0" y="337185"/>
                  </a:lnTo>
                  <a:lnTo>
                    <a:pt x="444245" y="337185"/>
                  </a:lnTo>
                  <a:lnTo>
                    <a:pt x="444245" y="449580"/>
                  </a:lnTo>
                  <a:lnTo>
                    <a:pt x="669036" y="224790"/>
                  </a:lnTo>
                  <a:lnTo>
                    <a:pt x="444245" y="0"/>
                  </a:lnTo>
                  <a:close/>
                </a:path>
              </a:pathLst>
            </a:custGeom>
            <a:solidFill>
              <a:srgbClr val="FFFFFF"/>
            </a:solidFill>
          </p:spPr>
          <p:txBody>
            <a:bodyPr wrap="square" lIns="0" tIns="0" rIns="0" bIns="0" rtlCol="0"/>
            <a:lstStyle/>
            <a:p>
              <a:endParaRPr sz="1138"/>
            </a:p>
          </p:txBody>
        </p:sp>
        <p:sp>
          <p:nvSpPr>
            <p:cNvPr id="56" name="object 56"/>
            <p:cNvSpPr/>
            <p:nvPr/>
          </p:nvSpPr>
          <p:spPr>
            <a:xfrm>
              <a:off x="4194809" y="1058417"/>
              <a:ext cx="669290" cy="449580"/>
            </a:xfrm>
            <a:custGeom>
              <a:avLst/>
              <a:gdLst/>
              <a:ahLst/>
              <a:cxnLst/>
              <a:rect l="l" t="t" r="r" b="b"/>
              <a:pathLst>
                <a:path w="669289" h="449580">
                  <a:moveTo>
                    <a:pt x="0" y="112395"/>
                  </a:moveTo>
                  <a:lnTo>
                    <a:pt x="444245" y="112395"/>
                  </a:lnTo>
                  <a:lnTo>
                    <a:pt x="444245" y="0"/>
                  </a:lnTo>
                  <a:lnTo>
                    <a:pt x="669036" y="224790"/>
                  </a:lnTo>
                  <a:lnTo>
                    <a:pt x="444245" y="449580"/>
                  </a:lnTo>
                  <a:lnTo>
                    <a:pt x="444245" y="337185"/>
                  </a:lnTo>
                  <a:lnTo>
                    <a:pt x="0" y="337185"/>
                  </a:lnTo>
                  <a:lnTo>
                    <a:pt x="0" y="112395"/>
                  </a:lnTo>
                  <a:close/>
                </a:path>
              </a:pathLst>
            </a:custGeom>
            <a:ln w="25399">
              <a:solidFill>
                <a:srgbClr val="00AFEF"/>
              </a:solidFill>
            </a:ln>
          </p:spPr>
          <p:txBody>
            <a:bodyPr wrap="square" lIns="0" tIns="0" rIns="0" bIns="0" rtlCol="0"/>
            <a:lstStyle/>
            <a:p>
              <a:endParaRPr sz="1138"/>
            </a:p>
          </p:txBody>
        </p:sp>
        <p:sp>
          <p:nvSpPr>
            <p:cNvPr id="57" name="object 57"/>
            <p:cNvSpPr/>
            <p:nvPr/>
          </p:nvSpPr>
          <p:spPr>
            <a:xfrm>
              <a:off x="7407401" y="1050797"/>
              <a:ext cx="826135" cy="448309"/>
            </a:xfrm>
            <a:custGeom>
              <a:avLst/>
              <a:gdLst/>
              <a:ahLst/>
              <a:cxnLst/>
              <a:rect l="l" t="t" r="r" b="b"/>
              <a:pathLst>
                <a:path w="826134" h="448309">
                  <a:moveTo>
                    <a:pt x="601979" y="0"/>
                  </a:moveTo>
                  <a:lnTo>
                    <a:pt x="601979" y="112013"/>
                  </a:lnTo>
                  <a:lnTo>
                    <a:pt x="0" y="112013"/>
                  </a:lnTo>
                  <a:lnTo>
                    <a:pt x="0" y="336041"/>
                  </a:lnTo>
                  <a:lnTo>
                    <a:pt x="601979" y="336041"/>
                  </a:lnTo>
                  <a:lnTo>
                    <a:pt x="601979" y="448055"/>
                  </a:lnTo>
                  <a:lnTo>
                    <a:pt x="826007" y="224027"/>
                  </a:lnTo>
                  <a:lnTo>
                    <a:pt x="601979" y="0"/>
                  </a:lnTo>
                  <a:close/>
                </a:path>
              </a:pathLst>
            </a:custGeom>
            <a:solidFill>
              <a:srgbClr val="FFFFFF"/>
            </a:solidFill>
          </p:spPr>
          <p:txBody>
            <a:bodyPr wrap="square" lIns="0" tIns="0" rIns="0" bIns="0" rtlCol="0"/>
            <a:lstStyle/>
            <a:p>
              <a:endParaRPr sz="1138"/>
            </a:p>
          </p:txBody>
        </p:sp>
        <p:sp>
          <p:nvSpPr>
            <p:cNvPr id="58" name="object 58"/>
            <p:cNvSpPr/>
            <p:nvPr/>
          </p:nvSpPr>
          <p:spPr>
            <a:xfrm>
              <a:off x="7407401" y="1050797"/>
              <a:ext cx="826135" cy="448309"/>
            </a:xfrm>
            <a:custGeom>
              <a:avLst/>
              <a:gdLst/>
              <a:ahLst/>
              <a:cxnLst/>
              <a:rect l="l" t="t" r="r" b="b"/>
              <a:pathLst>
                <a:path w="826134" h="448309">
                  <a:moveTo>
                    <a:pt x="0" y="112013"/>
                  </a:moveTo>
                  <a:lnTo>
                    <a:pt x="601979" y="112013"/>
                  </a:lnTo>
                  <a:lnTo>
                    <a:pt x="601979" y="0"/>
                  </a:lnTo>
                  <a:lnTo>
                    <a:pt x="826007" y="224027"/>
                  </a:lnTo>
                  <a:lnTo>
                    <a:pt x="601979" y="448055"/>
                  </a:lnTo>
                  <a:lnTo>
                    <a:pt x="601979" y="336041"/>
                  </a:lnTo>
                  <a:lnTo>
                    <a:pt x="0" y="336041"/>
                  </a:lnTo>
                  <a:lnTo>
                    <a:pt x="0" y="112013"/>
                  </a:lnTo>
                  <a:close/>
                </a:path>
              </a:pathLst>
            </a:custGeom>
            <a:ln w="25400">
              <a:solidFill>
                <a:srgbClr val="00AFEF"/>
              </a:solidFill>
            </a:ln>
          </p:spPr>
          <p:txBody>
            <a:bodyPr wrap="square" lIns="0" tIns="0" rIns="0" bIns="0" rtlCol="0"/>
            <a:lstStyle/>
            <a:p>
              <a:endParaRPr sz="1138"/>
            </a:p>
          </p:txBody>
        </p:sp>
        <p:sp>
          <p:nvSpPr>
            <p:cNvPr id="59" name="object 59"/>
            <p:cNvSpPr/>
            <p:nvPr/>
          </p:nvSpPr>
          <p:spPr>
            <a:xfrm>
              <a:off x="7407401" y="1634489"/>
              <a:ext cx="826135" cy="449580"/>
            </a:xfrm>
            <a:custGeom>
              <a:avLst/>
              <a:gdLst/>
              <a:ahLst/>
              <a:cxnLst/>
              <a:rect l="l" t="t" r="r" b="b"/>
              <a:pathLst>
                <a:path w="826134" h="449580">
                  <a:moveTo>
                    <a:pt x="601218" y="0"/>
                  </a:moveTo>
                  <a:lnTo>
                    <a:pt x="601218" y="112395"/>
                  </a:lnTo>
                  <a:lnTo>
                    <a:pt x="0" y="112395"/>
                  </a:lnTo>
                  <a:lnTo>
                    <a:pt x="0" y="337185"/>
                  </a:lnTo>
                  <a:lnTo>
                    <a:pt x="601218" y="337185"/>
                  </a:lnTo>
                  <a:lnTo>
                    <a:pt x="601218" y="449580"/>
                  </a:lnTo>
                  <a:lnTo>
                    <a:pt x="826007" y="224789"/>
                  </a:lnTo>
                  <a:lnTo>
                    <a:pt x="601218" y="0"/>
                  </a:lnTo>
                  <a:close/>
                </a:path>
              </a:pathLst>
            </a:custGeom>
            <a:solidFill>
              <a:srgbClr val="FFFFFF"/>
            </a:solidFill>
          </p:spPr>
          <p:txBody>
            <a:bodyPr wrap="square" lIns="0" tIns="0" rIns="0" bIns="0" rtlCol="0"/>
            <a:lstStyle/>
            <a:p>
              <a:endParaRPr sz="1138"/>
            </a:p>
          </p:txBody>
        </p:sp>
        <p:sp>
          <p:nvSpPr>
            <p:cNvPr id="60" name="object 60"/>
            <p:cNvSpPr/>
            <p:nvPr/>
          </p:nvSpPr>
          <p:spPr>
            <a:xfrm>
              <a:off x="7407401" y="1634489"/>
              <a:ext cx="826135" cy="449580"/>
            </a:xfrm>
            <a:custGeom>
              <a:avLst/>
              <a:gdLst/>
              <a:ahLst/>
              <a:cxnLst/>
              <a:rect l="l" t="t" r="r" b="b"/>
              <a:pathLst>
                <a:path w="826134" h="449580">
                  <a:moveTo>
                    <a:pt x="0" y="112395"/>
                  </a:moveTo>
                  <a:lnTo>
                    <a:pt x="601218" y="112395"/>
                  </a:lnTo>
                  <a:lnTo>
                    <a:pt x="601218" y="0"/>
                  </a:lnTo>
                  <a:lnTo>
                    <a:pt x="826007" y="224789"/>
                  </a:lnTo>
                  <a:lnTo>
                    <a:pt x="601218" y="449580"/>
                  </a:lnTo>
                  <a:lnTo>
                    <a:pt x="601218" y="337185"/>
                  </a:lnTo>
                  <a:lnTo>
                    <a:pt x="0" y="337185"/>
                  </a:lnTo>
                  <a:lnTo>
                    <a:pt x="0" y="112395"/>
                  </a:lnTo>
                  <a:close/>
                </a:path>
              </a:pathLst>
            </a:custGeom>
            <a:ln w="25400">
              <a:solidFill>
                <a:srgbClr val="00AFEF"/>
              </a:solidFill>
            </a:ln>
          </p:spPr>
          <p:txBody>
            <a:bodyPr wrap="square" lIns="0" tIns="0" rIns="0" bIns="0" rtlCol="0"/>
            <a:lstStyle/>
            <a:p>
              <a:endParaRPr sz="1138"/>
            </a:p>
          </p:txBody>
        </p:sp>
        <p:sp>
          <p:nvSpPr>
            <p:cNvPr id="61" name="object 61"/>
            <p:cNvSpPr/>
            <p:nvPr/>
          </p:nvSpPr>
          <p:spPr>
            <a:xfrm>
              <a:off x="4194809" y="1631441"/>
              <a:ext cx="669290" cy="449580"/>
            </a:xfrm>
            <a:custGeom>
              <a:avLst/>
              <a:gdLst/>
              <a:ahLst/>
              <a:cxnLst/>
              <a:rect l="l" t="t" r="r" b="b"/>
              <a:pathLst>
                <a:path w="669289" h="449580">
                  <a:moveTo>
                    <a:pt x="444245" y="0"/>
                  </a:moveTo>
                  <a:lnTo>
                    <a:pt x="444245" y="112395"/>
                  </a:lnTo>
                  <a:lnTo>
                    <a:pt x="0" y="112395"/>
                  </a:lnTo>
                  <a:lnTo>
                    <a:pt x="0" y="337185"/>
                  </a:lnTo>
                  <a:lnTo>
                    <a:pt x="444245" y="337185"/>
                  </a:lnTo>
                  <a:lnTo>
                    <a:pt x="444245" y="449580"/>
                  </a:lnTo>
                  <a:lnTo>
                    <a:pt x="669036" y="224790"/>
                  </a:lnTo>
                  <a:lnTo>
                    <a:pt x="444245" y="0"/>
                  </a:lnTo>
                  <a:close/>
                </a:path>
              </a:pathLst>
            </a:custGeom>
            <a:solidFill>
              <a:srgbClr val="FFFFFF"/>
            </a:solidFill>
          </p:spPr>
          <p:txBody>
            <a:bodyPr wrap="square" lIns="0" tIns="0" rIns="0" bIns="0" rtlCol="0"/>
            <a:lstStyle/>
            <a:p>
              <a:endParaRPr sz="1138"/>
            </a:p>
          </p:txBody>
        </p:sp>
        <p:sp>
          <p:nvSpPr>
            <p:cNvPr id="62" name="object 62"/>
            <p:cNvSpPr/>
            <p:nvPr/>
          </p:nvSpPr>
          <p:spPr>
            <a:xfrm>
              <a:off x="4194809" y="1631441"/>
              <a:ext cx="669290" cy="449580"/>
            </a:xfrm>
            <a:custGeom>
              <a:avLst/>
              <a:gdLst/>
              <a:ahLst/>
              <a:cxnLst/>
              <a:rect l="l" t="t" r="r" b="b"/>
              <a:pathLst>
                <a:path w="669289" h="449580">
                  <a:moveTo>
                    <a:pt x="0" y="112395"/>
                  </a:moveTo>
                  <a:lnTo>
                    <a:pt x="444245" y="112395"/>
                  </a:lnTo>
                  <a:lnTo>
                    <a:pt x="444245" y="0"/>
                  </a:lnTo>
                  <a:lnTo>
                    <a:pt x="669036" y="224790"/>
                  </a:lnTo>
                  <a:lnTo>
                    <a:pt x="444245" y="449580"/>
                  </a:lnTo>
                  <a:lnTo>
                    <a:pt x="444245" y="337185"/>
                  </a:lnTo>
                  <a:lnTo>
                    <a:pt x="0" y="337185"/>
                  </a:lnTo>
                  <a:lnTo>
                    <a:pt x="0" y="112395"/>
                  </a:lnTo>
                  <a:close/>
                </a:path>
              </a:pathLst>
            </a:custGeom>
            <a:ln w="25399">
              <a:solidFill>
                <a:srgbClr val="00AFEF"/>
              </a:solidFill>
            </a:ln>
          </p:spPr>
          <p:txBody>
            <a:bodyPr wrap="square" lIns="0" tIns="0" rIns="0" bIns="0" rtlCol="0"/>
            <a:lstStyle/>
            <a:p>
              <a:endParaRPr sz="1138"/>
            </a:p>
          </p:txBody>
        </p:sp>
      </p:grpSp>
      <p:grpSp>
        <p:nvGrpSpPr>
          <p:cNvPr id="63" name="object 63"/>
          <p:cNvGrpSpPr/>
          <p:nvPr/>
        </p:nvGrpSpPr>
        <p:grpSpPr>
          <a:xfrm>
            <a:off x="3397964" y="2495565"/>
            <a:ext cx="3277235" cy="385921"/>
            <a:chOff x="4182109" y="2280157"/>
            <a:chExt cx="4033520" cy="474980"/>
          </a:xfrm>
        </p:grpSpPr>
        <p:sp>
          <p:nvSpPr>
            <p:cNvPr id="64" name="object 64"/>
            <p:cNvSpPr/>
            <p:nvPr/>
          </p:nvSpPr>
          <p:spPr>
            <a:xfrm>
              <a:off x="4194809" y="2292857"/>
              <a:ext cx="669290" cy="449580"/>
            </a:xfrm>
            <a:custGeom>
              <a:avLst/>
              <a:gdLst/>
              <a:ahLst/>
              <a:cxnLst/>
              <a:rect l="l" t="t" r="r" b="b"/>
              <a:pathLst>
                <a:path w="669289" h="449580">
                  <a:moveTo>
                    <a:pt x="444245" y="0"/>
                  </a:moveTo>
                  <a:lnTo>
                    <a:pt x="444245" y="112394"/>
                  </a:lnTo>
                  <a:lnTo>
                    <a:pt x="0" y="112394"/>
                  </a:lnTo>
                  <a:lnTo>
                    <a:pt x="0" y="337184"/>
                  </a:lnTo>
                  <a:lnTo>
                    <a:pt x="444245" y="337184"/>
                  </a:lnTo>
                  <a:lnTo>
                    <a:pt x="444245" y="449579"/>
                  </a:lnTo>
                  <a:lnTo>
                    <a:pt x="669036" y="224789"/>
                  </a:lnTo>
                  <a:lnTo>
                    <a:pt x="444245" y="0"/>
                  </a:lnTo>
                  <a:close/>
                </a:path>
              </a:pathLst>
            </a:custGeom>
            <a:solidFill>
              <a:srgbClr val="FFFFFF"/>
            </a:solidFill>
          </p:spPr>
          <p:txBody>
            <a:bodyPr wrap="square" lIns="0" tIns="0" rIns="0" bIns="0" rtlCol="0"/>
            <a:lstStyle/>
            <a:p>
              <a:endParaRPr sz="1138"/>
            </a:p>
          </p:txBody>
        </p:sp>
        <p:sp>
          <p:nvSpPr>
            <p:cNvPr id="65" name="object 65"/>
            <p:cNvSpPr/>
            <p:nvPr/>
          </p:nvSpPr>
          <p:spPr>
            <a:xfrm>
              <a:off x="4194809" y="2292857"/>
              <a:ext cx="669290" cy="449580"/>
            </a:xfrm>
            <a:custGeom>
              <a:avLst/>
              <a:gdLst/>
              <a:ahLst/>
              <a:cxnLst/>
              <a:rect l="l" t="t" r="r" b="b"/>
              <a:pathLst>
                <a:path w="669289" h="449580">
                  <a:moveTo>
                    <a:pt x="0" y="112394"/>
                  </a:moveTo>
                  <a:lnTo>
                    <a:pt x="444245" y="112394"/>
                  </a:lnTo>
                  <a:lnTo>
                    <a:pt x="444245" y="0"/>
                  </a:lnTo>
                  <a:lnTo>
                    <a:pt x="669036" y="224789"/>
                  </a:lnTo>
                  <a:lnTo>
                    <a:pt x="444245" y="449579"/>
                  </a:lnTo>
                  <a:lnTo>
                    <a:pt x="444245" y="337184"/>
                  </a:lnTo>
                  <a:lnTo>
                    <a:pt x="0" y="337184"/>
                  </a:lnTo>
                  <a:lnTo>
                    <a:pt x="0" y="112394"/>
                  </a:lnTo>
                  <a:close/>
                </a:path>
              </a:pathLst>
            </a:custGeom>
            <a:ln w="25400">
              <a:solidFill>
                <a:srgbClr val="00AFEF"/>
              </a:solidFill>
            </a:ln>
          </p:spPr>
          <p:txBody>
            <a:bodyPr wrap="square" lIns="0" tIns="0" rIns="0" bIns="0" rtlCol="0"/>
            <a:lstStyle/>
            <a:p>
              <a:endParaRPr sz="1138"/>
            </a:p>
          </p:txBody>
        </p:sp>
        <p:sp>
          <p:nvSpPr>
            <p:cNvPr id="66" name="object 66"/>
            <p:cNvSpPr/>
            <p:nvPr/>
          </p:nvSpPr>
          <p:spPr>
            <a:xfrm>
              <a:off x="7376921" y="2292857"/>
              <a:ext cx="826135" cy="449580"/>
            </a:xfrm>
            <a:custGeom>
              <a:avLst/>
              <a:gdLst/>
              <a:ahLst/>
              <a:cxnLst/>
              <a:rect l="l" t="t" r="r" b="b"/>
              <a:pathLst>
                <a:path w="826134" h="449580">
                  <a:moveTo>
                    <a:pt x="601218" y="0"/>
                  </a:moveTo>
                  <a:lnTo>
                    <a:pt x="601218" y="112394"/>
                  </a:lnTo>
                  <a:lnTo>
                    <a:pt x="0" y="112394"/>
                  </a:lnTo>
                  <a:lnTo>
                    <a:pt x="0" y="337184"/>
                  </a:lnTo>
                  <a:lnTo>
                    <a:pt x="601218" y="337184"/>
                  </a:lnTo>
                  <a:lnTo>
                    <a:pt x="601218" y="449579"/>
                  </a:lnTo>
                  <a:lnTo>
                    <a:pt x="826007" y="224789"/>
                  </a:lnTo>
                  <a:lnTo>
                    <a:pt x="601218" y="0"/>
                  </a:lnTo>
                  <a:close/>
                </a:path>
              </a:pathLst>
            </a:custGeom>
            <a:solidFill>
              <a:srgbClr val="FFFFFF"/>
            </a:solidFill>
          </p:spPr>
          <p:txBody>
            <a:bodyPr wrap="square" lIns="0" tIns="0" rIns="0" bIns="0" rtlCol="0"/>
            <a:lstStyle/>
            <a:p>
              <a:endParaRPr sz="1138"/>
            </a:p>
          </p:txBody>
        </p:sp>
        <p:sp>
          <p:nvSpPr>
            <p:cNvPr id="67" name="object 67"/>
            <p:cNvSpPr/>
            <p:nvPr/>
          </p:nvSpPr>
          <p:spPr>
            <a:xfrm>
              <a:off x="7376921" y="2292857"/>
              <a:ext cx="826135" cy="449580"/>
            </a:xfrm>
            <a:custGeom>
              <a:avLst/>
              <a:gdLst/>
              <a:ahLst/>
              <a:cxnLst/>
              <a:rect l="l" t="t" r="r" b="b"/>
              <a:pathLst>
                <a:path w="826134" h="449580">
                  <a:moveTo>
                    <a:pt x="0" y="112394"/>
                  </a:moveTo>
                  <a:lnTo>
                    <a:pt x="601218" y="112394"/>
                  </a:lnTo>
                  <a:lnTo>
                    <a:pt x="601218" y="0"/>
                  </a:lnTo>
                  <a:lnTo>
                    <a:pt x="826007" y="224789"/>
                  </a:lnTo>
                  <a:lnTo>
                    <a:pt x="601218" y="449579"/>
                  </a:lnTo>
                  <a:lnTo>
                    <a:pt x="601218" y="337184"/>
                  </a:lnTo>
                  <a:lnTo>
                    <a:pt x="0" y="337184"/>
                  </a:lnTo>
                  <a:lnTo>
                    <a:pt x="0" y="112394"/>
                  </a:lnTo>
                  <a:close/>
                </a:path>
              </a:pathLst>
            </a:custGeom>
            <a:ln w="25400">
              <a:solidFill>
                <a:srgbClr val="00AFEF"/>
              </a:solidFill>
            </a:ln>
          </p:spPr>
          <p:txBody>
            <a:bodyPr wrap="square" lIns="0" tIns="0" rIns="0" bIns="0" rtlCol="0"/>
            <a:lstStyle/>
            <a:p>
              <a:endParaRPr sz="1138"/>
            </a:p>
          </p:txBody>
        </p:sp>
      </p:grpSp>
      <p:pic>
        <p:nvPicPr>
          <p:cNvPr id="68" name="object 68"/>
          <p:cNvPicPr/>
          <p:nvPr/>
        </p:nvPicPr>
        <p:blipFill>
          <a:blip r:embed="rId9" cstate="print"/>
          <a:stretch>
            <a:fillRect/>
          </a:stretch>
        </p:blipFill>
        <p:spPr>
          <a:xfrm>
            <a:off x="6684073" y="3349720"/>
            <a:ext cx="2251758" cy="290401"/>
          </a:xfrm>
          <a:prstGeom prst="rect">
            <a:avLst/>
          </a:prstGeom>
        </p:spPr>
      </p:pic>
      <p:sp>
        <p:nvSpPr>
          <p:cNvPr id="69" name="object 69"/>
          <p:cNvSpPr txBox="1"/>
          <p:nvPr/>
        </p:nvSpPr>
        <p:spPr>
          <a:xfrm>
            <a:off x="6863000" y="3407496"/>
            <a:ext cx="1896070"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0,5%</a:t>
            </a:r>
            <a:r>
              <a:rPr sz="975" b="1" spc="-24"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dirty="0">
                <a:latin typeface="Trebuchet MS"/>
                <a:cs typeface="Trebuchet MS"/>
              </a:rPr>
              <a:t> Bruto</a:t>
            </a:r>
            <a:r>
              <a:rPr sz="975" b="1" spc="-12" dirty="0">
                <a:latin typeface="Trebuchet MS"/>
                <a:cs typeface="Trebuchet MS"/>
              </a:rPr>
              <a:t> </a:t>
            </a:r>
            <a:r>
              <a:rPr sz="975" b="1" spc="-8" dirty="0">
                <a:latin typeface="Trebuchet MS"/>
                <a:cs typeface="Trebuchet MS"/>
              </a:rPr>
              <a:t>Harian</a:t>
            </a:r>
            <a:endParaRPr sz="975">
              <a:latin typeface="Trebuchet MS"/>
              <a:cs typeface="Trebuchet MS"/>
            </a:endParaRPr>
          </a:p>
        </p:txBody>
      </p:sp>
      <p:pic>
        <p:nvPicPr>
          <p:cNvPr id="70" name="object 70"/>
          <p:cNvPicPr/>
          <p:nvPr/>
        </p:nvPicPr>
        <p:blipFill>
          <a:blip r:embed="rId14" cstate="print"/>
          <a:stretch>
            <a:fillRect/>
          </a:stretch>
        </p:blipFill>
        <p:spPr>
          <a:xfrm>
            <a:off x="4938141" y="3686545"/>
            <a:ext cx="1604152" cy="331242"/>
          </a:xfrm>
          <a:prstGeom prst="rect">
            <a:avLst/>
          </a:prstGeom>
        </p:spPr>
      </p:pic>
      <p:sp>
        <p:nvSpPr>
          <p:cNvPr id="71" name="object 71"/>
          <p:cNvSpPr txBox="1"/>
          <p:nvPr/>
        </p:nvSpPr>
        <p:spPr>
          <a:xfrm>
            <a:off x="5128419" y="3764937"/>
            <a:ext cx="1226383"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&gt;</a:t>
            </a:r>
            <a:r>
              <a:rPr sz="975" b="1" spc="-16" dirty="0">
                <a:latin typeface="Trebuchet MS"/>
                <a:cs typeface="Trebuchet MS"/>
              </a:rPr>
              <a:t> </a:t>
            </a:r>
            <a:r>
              <a:rPr sz="975" b="1" dirty="0">
                <a:latin typeface="Trebuchet MS"/>
                <a:cs typeface="Trebuchet MS"/>
              </a:rPr>
              <a:t>Rp2.500.000</a:t>
            </a:r>
            <a:r>
              <a:rPr sz="975" b="1" spc="-37" dirty="0">
                <a:latin typeface="Trebuchet MS"/>
                <a:cs typeface="Trebuchet MS"/>
              </a:rPr>
              <a:t> </a:t>
            </a:r>
            <a:r>
              <a:rPr sz="975" b="1" dirty="0">
                <a:latin typeface="Trebuchet MS"/>
                <a:cs typeface="Trebuchet MS"/>
              </a:rPr>
              <a:t>/</a:t>
            </a:r>
            <a:r>
              <a:rPr sz="975" b="1" spc="-12" dirty="0">
                <a:latin typeface="Trebuchet MS"/>
                <a:cs typeface="Trebuchet MS"/>
              </a:rPr>
              <a:t> </a:t>
            </a:r>
            <a:r>
              <a:rPr sz="975" b="1" spc="-16" dirty="0">
                <a:latin typeface="Trebuchet MS"/>
                <a:cs typeface="Trebuchet MS"/>
              </a:rPr>
              <a:t>hari</a:t>
            </a:r>
            <a:endParaRPr sz="975">
              <a:latin typeface="Trebuchet MS"/>
              <a:cs typeface="Trebuchet MS"/>
            </a:endParaRPr>
          </a:p>
        </p:txBody>
      </p:sp>
      <p:grpSp>
        <p:nvGrpSpPr>
          <p:cNvPr id="72" name="object 72"/>
          <p:cNvGrpSpPr/>
          <p:nvPr/>
        </p:nvGrpSpPr>
        <p:grpSpPr>
          <a:xfrm>
            <a:off x="3432635" y="4433427"/>
            <a:ext cx="3252470" cy="393660"/>
            <a:chOff x="4224782" y="4665217"/>
            <a:chExt cx="4003040" cy="484505"/>
          </a:xfrm>
        </p:grpSpPr>
        <p:sp>
          <p:nvSpPr>
            <p:cNvPr id="73" name="object 73"/>
            <p:cNvSpPr/>
            <p:nvPr/>
          </p:nvSpPr>
          <p:spPr>
            <a:xfrm>
              <a:off x="4237482" y="4677917"/>
              <a:ext cx="730250" cy="449580"/>
            </a:xfrm>
            <a:custGeom>
              <a:avLst/>
              <a:gdLst/>
              <a:ahLst/>
              <a:cxnLst/>
              <a:rect l="l" t="t" r="r" b="b"/>
              <a:pathLst>
                <a:path w="730250" h="449579">
                  <a:moveTo>
                    <a:pt x="505205" y="0"/>
                  </a:moveTo>
                  <a:lnTo>
                    <a:pt x="505205" y="112394"/>
                  </a:lnTo>
                  <a:lnTo>
                    <a:pt x="0" y="112394"/>
                  </a:lnTo>
                  <a:lnTo>
                    <a:pt x="0" y="337184"/>
                  </a:lnTo>
                  <a:lnTo>
                    <a:pt x="505205" y="337184"/>
                  </a:lnTo>
                  <a:lnTo>
                    <a:pt x="505205" y="449579"/>
                  </a:lnTo>
                  <a:lnTo>
                    <a:pt x="729995" y="224789"/>
                  </a:lnTo>
                  <a:lnTo>
                    <a:pt x="505205" y="0"/>
                  </a:lnTo>
                  <a:close/>
                </a:path>
              </a:pathLst>
            </a:custGeom>
            <a:solidFill>
              <a:srgbClr val="FFFFFF"/>
            </a:solidFill>
          </p:spPr>
          <p:txBody>
            <a:bodyPr wrap="square" lIns="0" tIns="0" rIns="0" bIns="0" rtlCol="0"/>
            <a:lstStyle/>
            <a:p>
              <a:endParaRPr sz="1138"/>
            </a:p>
          </p:txBody>
        </p:sp>
        <p:sp>
          <p:nvSpPr>
            <p:cNvPr id="74" name="object 74"/>
            <p:cNvSpPr/>
            <p:nvPr/>
          </p:nvSpPr>
          <p:spPr>
            <a:xfrm>
              <a:off x="4237482" y="4677917"/>
              <a:ext cx="730250" cy="449580"/>
            </a:xfrm>
            <a:custGeom>
              <a:avLst/>
              <a:gdLst/>
              <a:ahLst/>
              <a:cxnLst/>
              <a:rect l="l" t="t" r="r" b="b"/>
              <a:pathLst>
                <a:path w="730250" h="449579">
                  <a:moveTo>
                    <a:pt x="0" y="112394"/>
                  </a:moveTo>
                  <a:lnTo>
                    <a:pt x="505205" y="112394"/>
                  </a:lnTo>
                  <a:lnTo>
                    <a:pt x="505205" y="0"/>
                  </a:lnTo>
                  <a:lnTo>
                    <a:pt x="729995" y="224789"/>
                  </a:lnTo>
                  <a:lnTo>
                    <a:pt x="505205" y="449579"/>
                  </a:lnTo>
                  <a:lnTo>
                    <a:pt x="505205" y="337184"/>
                  </a:lnTo>
                  <a:lnTo>
                    <a:pt x="0" y="337184"/>
                  </a:lnTo>
                  <a:lnTo>
                    <a:pt x="0" y="112394"/>
                  </a:lnTo>
                  <a:close/>
                </a:path>
              </a:pathLst>
            </a:custGeom>
            <a:ln w="25400">
              <a:solidFill>
                <a:srgbClr val="00AFEF"/>
              </a:solidFill>
            </a:ln>
          </p:spPr>
          <p:txBody>
            <a:bodyPr wrap="square" lIns="0" tIns="0" rIns="0" bIns="0" rtlCol="0"/>
            <a:lstStyle/>
            <a:p>
              <a:endParaRPr sz="1138"/>
            </a:p>
          </p:txBody>
        </p:sp>
        <p:sp>
          <p:nvSpPr>
            <p:cNvPr id="75" name="object 75"/>
            <p:cNvSpPr/>
            <p:nvPr/>
          </p:nvSpPr>
          <p:spPr>
            <a:xfrm>
              <a:off x="7504938" y="4687061"/>
              <a:ext cx="710565" cy="449580"/>
            </a:xfrm>
            <a:custGeom>
              <a:avLst/>
              <a:gdLst/>
              <a:ahLst/>
              <a:cxnLst/>
              <a:rect l="l" t="t" r="r" b="b"/>
              <a:pathLst>
                <a:path w="710565" h="449579">
                  <a:moveTo>
                    <a:pt x="485393" y="0"/>
                  </a:moveTo>
                  <a:lnTo>
                    <a:pt x="485393" y="112394"/>
                  </a:lnTo>
                  <a:lnTo>
                    <a:pt x="0" y="112394"/>
                  </a:lnTo>
                  <a:lnTo>
                    <a:pt x="0" y="337185"/>
                  </a:lnTo>
                  <a:lnTo>
                    <a:pt x="485393" y="337185"/>
                  </a:lnTo>
                  <a:lnTo>
                    <a:pt x="485393" y="449580"/>
                  </a:lnTo>
                  <a:lnTo>
                    <a:pt x="710183" y="224789"/>
                  </a:lnTo>
                  <a:lnTo>
                    <a:pt x="485393" y="0"/>
                  </a:lnTo>
                  <a:close/>
                </a:path>
              </a:pathLst>
            </a:custGeom>
            <a:solidFill>
              <a:srgbClr val="FFFFFF"/>
            </a:solidFill>
          </p:spPr>
          <p:txBody>
            <a:bodyPr wrap="square" lIns="0" tIns="0" rIns="0" bIns="0" rtlCol="0"/>
            <a:lstStyle/>
            <a:p>
              <a:endParaRPr sz="1138"/>
            </a:p>
          </p:txBody>
        </p:sp>
        <p:sp>
          <p:nvSpPr>
            <p:cNvPr id="76" name="object 76"/>
            <p:cNvSpPr/>
            <p:nvPr/>
          </p:nvSpPr>
          <p:spPr>
            <a:xfrm>
              <a:off x="7504938" y="4687061"/>
              <a:ext cx="710565" cy="449580"/>
            </a:xfrm>
            <a:custGeom>
              <a:avLst/>
              <a:gdLst/>
              <a:ahLst/>
              <a:cxnLst/>
              <a:rect l="l" t="t" r="r" b="b"/>
              <a:pathLst>
                <a:path w="710565" h="449579">
                  <a:moveTo>
                    <a:pt x="0" y="112394"/>
                  </a:moveTo>
                  <a:lnTo>
                    <a:pt x="485393" y="112394"/>
                  </a:lnTo>
                  <a:lnTo>
                    <a:pt x="485393" y="0"/>
                  </a:lnTo>
                  <a:lnTo>
                    <a:pt x="710183" y="224789"/>
                  </a:lnTo>
                  <a:lnTo>
                    <a:pt x="485393" y="449580"/>
                  </a:lnTo>
                  <a:lnTo>
                    <a:pt x="485393" y="337185"/>
                  </a:lnTo>
                  <a:lnTo>
                    <a:pt x="0" y="337185"/>
                  </a:lnTo>
                  <a:lnTo>
                    <a:pt x="0" y="112394"/>
                  </a:lnTo>
                  <a:close/>
                </a:path>
              </a:pathLst>
            </a:custGeom>
            <a:ln w="25400">
              <a:solidFill>
                <a:srgbClr val="00AFEF"/>
              </a:solidFill>
            </a:ln>
          </p:spPr>
          <p:txBody>
            <a:bodyPr wrap="square" lIns="0" tIns="0" rIns="0" bIns="0" rtlCol="0"/>
            <a:lstStyle/>
            <a:p>
              <a:endParaRPr sz="1138"/>
            </a:p>
          </p:txBody>
        </p:sp>
      </p:grpSp>
      <p:grpSp>
        <p:nvGrpSpPr>
          <p:cNvPr id="77" name="object 77"/>
          <p:cNvGrpSpPr/>
          <p:nvPr/>
        </p:nvGrpSpPr>
        <p:grpSpPr>
          <a:xfrm>
            <a:off x="3432635" y="4939872"/>
            <a:ext cx="3252470" cy="393660"/>
            <a:chOff x="4224782" y="5288534"/>
            <a:chExt cx="4003040" cy="484505"/>
          </a:xfrm>
        </p:grpSpPr>
        <p:sp>
          <p:nvSpPr>
            <p:cNvPr id="78" name="object 78"/>
            <p:cNvSpPr/>
            <p:nvPr/>
          </p:nvSpPr>
          <p:spPr>
            <a:xfrm>
              <a:off x="4237482" y="5301234"/>
              <a:ext cx="730250" cy="449580"/>
            </a:xfrm>
            <a:custGeom>
              <a:avLst/>
              <a:gdLst/>
              <a:ahLst/>
              <a:cxnLst/>
              <a:rect l="l" t="t" r="r" b="b"/>
              <a:pathLst>
                <a:path w="730250" h="449579">
                  <a:moveTo>
                    <a:pt x="505205" y="0"/>
                  </a:moveTo>
                  <a:lnTo>
                    <a:pt x="505205" y="112394"/>
                  </a:lnTo>
                  <a:lnTo>
                    <a:pt x="0" y="112394"/>
                  </a:lnTo>
                  <a:lnTo>
                    <a:pt x="0" y="337184"/>
                  </a:lnTo>
                  <a:lnTo>
                    <a:pt x="505205" y="337184"/>
                  </a:lnTo>
                  <a:lnTo>
                    <a:pt x="505205" y="449579"/>
                  </a:lnTo>
                  <a:lnTo>
                    <a:pt x="729995" y="224789"/>
                  </a:lnTo>
                  <a:lnTo>
                    <a:pt x="505205" y="0"/>
                  </a:lnTo>
                  <a:close/>
                </a:path>
              </a:pathLst>
            </a:custGeom>
            <a:solidFill>
              <a:srgbClr val="FFFFFF"/>
            </a:solidFill>
          </p:spPr>
          <p:txBody>
            <a:bodyPr wrap="square" lIns="0" tIns="0" rIns="0" bIns="0" rtlCol="0"/>
            <a:lstStyle/>
            <a:p>
              <a:endParaRPr sz="1138"/>
            </a:p>
          </p:txBody>
        </p:sp>
        <p:sp>
          <p:nvSpPr>
            <p:cNvPr id="79" name="object 79"/>
            <p:cNvSpPr/>
            <p:nvPr/>
          </p:nvSpPr>
          <p:spPr>
            <a:xfrm>
              <a:off x="4237482" y="5301234"/>
              <a:ext cx="730250" cy="449580"/>
            </a:xfrm>
            <a:custGeom>
              <a:avLst/>
              <a:gdLst/>
              <a:ahLst/>
              <a:cxnLst/>
              <a:rect l="l" t="t" r="r" b="b"/>
              <a:pathLst>
                <a:path w="730250" h="449579">
                  <a:moveTo>
                    <a:pt x="0" y="112394"/>
                  </a:moveTo>
                  <a:lnTo>
                    <a:pt x="505205" y="112394"/>
                  </a:lnTo>
                  <a:lnTo>
                    <a:pt x="505205" y="0"/>
                  </a:lnTo>
                  <a:lnTo>
                    <a:pt x="729995" y="224789"/>
                  </a:lnTo>
                  <a:lnTo>
                    <a:pt x="505205" y="449579"/>
                  </a:lnTo>
                  <a:lnTo>
                    <a:pt x="505205" y="337184"/>
                  </a:lnTo>
                  <a:lnTo>
                    <a:pt x="0" y="337184"/>
                  </a:lnTo>
                  <a:lnTo>
                    <a:pt x="0" y="112394"/>
                  </a:lnTo>
                  <a:close/>
                </a:path>
              </a:pathLst>
            </a:custGeom>
            <a:ln w="25400">
              <a:solidFill>
                <a:srgbClr val="00AFEF"/>
              </a:solidFill>
            </a:ln>
          </p:spPr>
          <p:txBody>
            <a:bodyPr wrap="square" lIns="0" tIns="0" rIns="0" bIns="0" rtlCol="0"/>
            <a:lstStyle/>
            <a:p>
              <a:endParaRPr sz="1138"/>
            </a:p>
          </p:txBody>
        </p:sp>
        <p:sp>
          <p:nvSpPr>
            <p:cNvPr id="80" name="object 80"/>
            <p:cNvSpPr/>
            <p:nvPr/>
          </p:nvSpPr>
          <p:spPr>
            <a:xfrm>
              <a:off x="7504938" y="5310378"/>
              <a:ext cx="710565" cy="449580"/>
            </a:xfrm>
            <a:custGeom>
              <a:avLst/>
              <a:gdLst/>
              <a:ahLst/>
              <a:cxnLst/>
              <a:rect l="l" t="t" r="r" b="b"/>
              <a:pathLst>
                <a:path w="710565" h="449579">
                  <a:moveTo>
                    <a:pt x="485393" y="0"/>
                  </a:moveTo>
                  <a:lnTo>
                    <a:pt x="485393" y="112395"/>
                  </a:lnTo>
                  <a:lnTo>
                    <a:pt x="0" y="112395"/>
                  </a:lnTo>
                  <a:lnTo>
                    <a:pt x="0" y="337185"/>
                  </a:lnTo>
                  <a:lnTo>
                    <a:pt x="485393" y="337185"/>
                  </a:lnTo>
                  <a:lnTo>
                    <a:pt x="485393" y="449580"/>
                  </a:lnTo>
                  <a:lnTo>
                    <a:pt x="710183" y="224790"/>
                  </a:lnTo>
                  <a:lnTo>
                    <a:pt x="485393" y="0"/>
                  </a:lnTo>
                  <a:close/>
                </a:path>
              </a:pathLst>
            </a:custGeom>
            <a:solidFill>
              <a:srgbClr val="FFFFFF"/>
            </a:solidFill>
          </p:spPr>
          <p:txBody>
            <a:bodyPr wrap="square" lIns="0" tIns="0" rIns="0" bIns="0" rtlCol="0"/>
            <a:lstStyle/>
            <a:p>
              <a:endParaRPr sz="1138"/>
            </a:p>
          </p:txBody>
        </p:sp>
        <p:sp>
          <p:nvSpPr>
            <p:cNvPr id="81" name="object 81"/>
            <p:cNvSpPr/>
            <p:nvPr/>
          </p:nvSpPr>
          <p:spPr>
            <a:xfrm>
              <a:off x="7504938" y="5310378"/>
              <a:ext cx="710565" cy="449580"/>
            </a:xfrm>
            <a:custGeom>
              <a:avLst/>
              <a:gdLst/>
              <a:ahLst/>
              <a:cxnLst/>
              <a:rect l="l" t="t" r="r" b="b"/>
              <a:pathLst>
                <a:path w="710565" h="449579">
                  <a:moveTo>
                    <a:pt x="0" y="112395"/>
                  </a:moveTo>
                  <a:lnTo>
                    <a:pt x="485393" y="112395"/>
                  </a:lnTo>
                  <a:lnTo>
                    <a:pt x="485393" y="0"/>
                  </a:lnTo>
                  <a:lnTo>
                    <a:pt x="710183" y="224790"/>
                  </a:lnTo>
                  <a:lnTo>
                    <a:pt x="485393" y="449580"/>
                  </a:lnTo>
                  <a:lnTo>
                    <a:pt x="485393" y="337185"/>
                  </a:lnTo>
                  <a:lnTo>
                    <a:pt x="0" y="337185"/>
                  </a:lnTo>
                  <a:lnTo>
                    <a:pt x="0" y="112395"/>
                  </a:lnTo>
                  <a:close/>
                </a:path>
              </a:pathLst>
            </a:custGeom>
            <a:ln w="25400">
              <a:solidFill>
                <a:srgbClr val="00AFEF"/>
              </a:solidFill>
            </a:ln>
          </p:spPr>
          <p:txBody>
            <a:bodyPr wrap="square" lIns="0" tIns="0" rIns="0" bIns="0" rtlCol="0"/>
            <a:lstStyle/>
            <a:p>
              <a:endParaRPr sz="1138"/>
            </a:p>
          </p:txBody>
        </p:sp>
      </p:grpSp>
      <p:grpSp>
        <p:nvGrpSpPr>
          <p:cNvPr id="82" name="object 82"/>
          <p:cNvGrpSpPr/>
          <p:nvPr/>
        </p:nvGrpSpPr>
        <p:grpSpPr>
          <a:xfrm>
            <a:off x="3432635" y="5456221"/>
            <a:ext cx="3252470" cy="406043"/>
            <a:chOff x="4224782" y="5924041"/>
            <a:chExt cx="4003040" cy="499745"/>
          </a:xfrm>
        </p:grpSpPr>
        <p:sp>
          <p:nvSpPr>
            <p:cNvPr id="83" name="object 83"/>
            <p:cNvSpPr/>
            <p:nvPr/>
          </p:nvSpPr>
          <p:spPr>
            <a:xfrm>
              <a:off x="4237482" y="5936741"/>
              <a:ext cx="730250" cy="449580"/>
            </a:xfrm>
            <a:custGeom>
              <a:avLst/>
              <a:gdLst/>
              <a:ahLst/>
              <a:cxnLst/>
              <a:rect l="l" t="t" r="r" b="b"/>
              <a:pathLst>
                <a:path w="730250" h="449579">
                  <a:moveTo>
                    <a:pt x="505205" y="0"/>
                  </a:moveTo>
                  <a:lnTo>
                    <a:pt x="505205" y="112395"/>
                  </a:lnTo>
                  <a:lnTo>
                    <a:pt x="0" y="112395"/>
                  </a:lnTo>
                  <a:lnTo>
                    <a:pt x="0" y="337185"/>
                  </a:lnTo>
                  <a:lnTo>
                    <a:pt x="505205" y="337185"/>
                  </a:lnTo>
                  <a:lnTo>
                    <a:pt x="505205" y="449580"/>
                  </a:lnTo>
                  <a:lnTo>
                    <a:pt x="729995" y="224790"/>
                  </a:lnTo>
                  <a:lnTo>
                    <a:pt x="505205" y="0"/>
                  </a:lnTo>
                  <a:close/>
                </a:path>
              </a:pathLst>
            </a:custGeom>
            <a:solidFill>
              <a:srgbClr val="FFFFFF"/>
            </a:solidFill>
          </p:spPr>
          <p:txBody>
            <a:bodyPr wrap="square" lIns="0" tIns="0" rIns="0" bIns="0" rtlCol="0"/>
            <a:lstStyle/>
            <a:p>
              <a:endParaRPr sz="1138"/>
            </a:p>
          </p:txBody>
        </p:sp>
        <p:sp>
          <p:nvSpPr>
            <p:cNvPr id="84" name="object 84"/>
            <p:cNvSpPr/>
            <p:nvPr/>
          </p:nvSpPr>
          <p:spPr>
            <a:xfrm>
              <a:off x="4237482" y="5936741"/>
              <a:ext cx="730250" cy="449580"/>
            </a:xfrm>
            <a:custGeom>
              <a:avLst/>
              <a:gdLst/>
              <a:ahLst/>
              <a:cxnLst/>
              <a:rect l="l" t="t" r="r" b="b"/>
              <a:pathLst>
                <a:path w="730250" h="449579">
                  <a:moveTo>
                    <a:pt x="0" y="112395"/>
                  </a:moveTo>
                  <a:lnTo>
                    <a:pt x="505205" y="112395"/>
                  </a:lnTo>
                  <a:lnTo>
                    <a:pt x="505205" y="0"/>
                  </a:lnTo>
                  <a:lnTo>
                    <a:pt x="729995" y="224790"/>
                  </a:lnTo>
                  <a:lnTo>
                    <a:pt x="505205" y="449580"/>
                  </a:lnTo>
                  <a:lnTo>
                    <a:pt x="505205" y="337185"/>
                  </a:lnTo>
                  <a:lnTo>
                    <a:pt x="0" y="337185"/>
                  </a:lnTo>
                  <a:lnTo>
                    <a:pt x="0" y="112395"/>
                  </a:lnTo>
                  <a:close/>
                </a:path>
              </a:pathLst>
            </a:custGeom>
            <a:ln w="25400">
              <a:solidFill>
                <a:srgbClr val="00AFEF"/>
              </a:solidFill>
            </a:ln>
          </p:spPr>
          <p:txBody>
            <a:bodyPr wrap="square" lIns="0" tIns="0" rIns="0" bIns="0" rtlCol="0"/>
            <a:lstStyle/>
            <a:p>
              <a:endParaRPr sz="1138"/>
            </a:p>
          </p:txBody>
        </p:sp>
        <p:sp>
          <p:nvSpPr>
            <p:cNvPr id="85" name="object 85"/>
            <p:cNvSpPr/>
            <p:nvPr/>
          </p:nvSpPr>
          <p:spPr>
            <a:xfrm>
              <a:off x="7504938" y="5961125"/>
              <a:ext cx="710565" cy="449580"/>
            </a:xfrm>
            <a:custGeom>
              <a:avLst/>
              <a:gdLst/>
              <a:ahLst/>
              <a:cxnLst/>
              <a:rect l="l" t="t" r="r" b="b"/>
              <a:pathLst>
                <a:path w="710565" h="449579">
                  <a:moveTo>
                    <a:pt x="485393" y="0"/>
                  </a:moveTo>
                  <a:lnTo>
                    <a:pt x="485393" y="112395"/>
                  </a:lnTo>
                  <a:lnTo>
                    <a:pt x="0" y="112395"/>
                  </a:lnTo>
                  <a:lnTo>
                    <a:pt x="0" y="337185"/>
                  </a:lnTo>
                  <a:lnTo>
                    <a:pt x="485393" y="337185"/>
                  </a:lnTo>
                  <a:lnTo>
                    <a:pt x="485393" y="449580"/>
                  </a:lnTo>
                  <a:lnTo>
                    <a:pt x="710183" y="224790"/>
                  </a:lnTo>
                  <a:lnTo>
                    <a:pt x="485393" y="0"/>
                  </a:lnTo>
                  <a:close/>
                </a:path>
              </a:pathLst>
            </a:custGeom>
            <a:solidFill>
              <a:srgbClr val="FFFFFF"/>
            </a:solidFill>
          </p:spPr>
          <p:txBody>
            <a:bodyPr wrap="square" lIns="0" tIns="0" rIns="0" bIns="0" rtlCol="0"/>
            <a:lstStyle/>
            <a:p>
              <a:endParaRPr sz="1138"/>
            </a:p>
          </p:txBody>
        </p:sp>
        <p:sp>
          <p:nvSpPr>
            <p:cNvPr id="86" name="object 86"/>
            <p:cNvSpPr/>
            <p:nvPr/>
          </p:nvSpPr>
          <p:spPr>
            <a:xfrm>
              <a:off x="7504938" y="5961125"/>
              <a:ext cx="710565" cy="449580"/>
            </a:xfrm>
            <a:custGeom>
              <a:avLst/>
              <a:gdLst/>
              <a:ahLst/>
              <a:cxnLst/>
              <a:rect l="l" t="t" r="r" b="b"/>
              <a:pathLst>
                <a:path w="710565" h="449579">
                  <a:moveTo>
                    <a:pt x="0" y="112395"/>
                  </a:moveTo>
                  <a:lnTo>
                    <a:pt x="485393" y="112395"/>
                  </a:lnTo>
                  <a:lnTo>
                    <a:pt x="485393" y="0"/>
                  </a:lnTo>
                  <a:lnTo>
                    <a:pt x="710183" y="224790"/>
                  </a:lnTo>
                  <a:lnTo>
                    <a:pt x="485393" y="449580"/>
                  </a:lnTo>
                  <a:lnTo>
                    <a:pt x="485393" y="337185"/>
                  </a:lnTo>
                  <a:lnTo>
                    <a:pt x="0" y="337185"/>
                  </a:lnTo>
                  <a:lnTo>
                    <a:pt x="0" y="112395"/>
                  </a:lnTo>
                  <a:close/>
                </a:path>
              </a:pathLst>
            </a:custGeom>
            <a:ln w="25400">
              <a:solidFill>
                <a:srgbClr val="00AFEF"/>
              </a:solidFill>
            </a:ln>
          </p:spPr>
          <p:txBody>
            <a:bodyPr wrap="square" lIns="0" tIns="0" rIns="0" bIns="0" rtlCol="0"/>
            <a:lstStyle/>
            <a:p>
              <a:endParaRPr sz="1138"/>
            </a:p>
          </p:txBody>
        </p:sp>
      </p:grpSp>
      <p:grpSp>
        <p:nvGrpSpPr>
          <p:cNvPr id="87" name="object 87"/>
          <p:cNvGrpSpPr/>
          <p:nvPr/>
        </p:nvGrpSpPr>
        <p:grpSpPr>
          <a:xfrm>
            <a:off x="3407871" y="3042872"/>
            <a:ext cx="3292197" cy="1331119"/>
            <a:chOff x="4194302" y="2953766"/>
            <a:chExt cx="4051935" cy="1638300"/>
          </a:xfrm>
        </p:grpSpPr>
        <p:sp>
          <p:nvSpPr>
            <p:cNvPr id="88" name="object 88"/>
            <p:cNvSpPr/>
            <p:nvPr/>
          </p:nvSpPr>
          <p:spPr>
            <a:xfrm>
              <a:off x="4207002" y="3271266"/>
              <a:ext cx="365760" cy="449580"/>
            </a:xfrm>
            <a:custGeom>
              <a:avLst/>
              <a:gdLst/>
              <a:ahLst/>
              <a:cxnLst/>
              <a:rect l="l" t="t" r="r" b="b"/>
              <a:pathLst>
                <a:path w="365760" h="449579">
                  <a:moveTo>
                    <a:pt x="182880" y="0"/>
                  </a:moveTo>
                  <a:lnTo>
                    <a:pt x="182880" y="112395"/>
                  </a:lnTo>
                  <a:lnTo>
                    <a:pt x="0" y="112395"/>
                  </a:lnTo>
                  <a:lnTo>
                    <a:pt x="0" y="337185"/>
                  </a:lnTo>
                  <a:lnTo>
                    <a:pt x="182880" y="337185"/>
                  </a:lnTo>
                  <a:lnTo>
                    <a:pt x="182880" y="449580"/>
                  </a:lnTo>
                  <a:lnTo>
                    <a:pt x="365760" y="224789"/>
                  </a:lnTo>
                  <a:lnTo>
                    <a:pt x="182880" y="0"/>
                  </a:lnTo>
                  <a:close/>
                </a:path>
              </a:pathLst>
            </a:custGeom>
            <a:solidFill>
              <a:srgbClr val="FFFFFF"/>
            </a:solidFill>
          </p:spPr>
          <p:txBody>
            <a:bodyPr wrap="square" lIns="0" tIns="0" rIns="0" bIns="0" rtlCol="0"/>
            <a:lstStyle/>
            <a:p>
              <a:endParaRPr sz="1138"/>
            </a:p>
          </p:txBody>
        </p:sp>
        <p:sp>
          <p:nvSpPr>
            <p:cNvPr id="89" name="object 89"/>
            <p:cNvSpPr/>
            <p:nvPr/>
          </p:nvSpPr>
          <p:spPr>
            <a:xfrm>
              <a:off x="4207002" y="3271266"/>
              <a:ext cx="365760" cy="449580"/>
            </a:xfrm>
            <a:custGeom>
              <a:avLst/>
              <a:gdLst/>
              <a:ahLst/>
              <a:cxnLst/>
              <a:rect l="l" t="t" r="r" b="b"/>
              <a:pathLst>
                <a:path w="365760" h="449579">
                  <a:moveTo>
                    <a:pt x="0" y="112395"/>
                  </a:moveTo>
                  <a:lnTo>
                    <a:pt x="182880" y="112395"/>
                  </a:lnTo>
                  <a:lnTo>
                    <a:pt x="182880" y="0"/>
                  </a:lnTo>
                  <a:lnTo>
                    <a:pt x="365760" y="224789"/>
                  </a:lnTo>
                  <a:lnTo>
                    <a:pt x="182880" y="449580"/>
                  </a:lnTo>
                  <a:lnTo>
                    <a:pt x="182880" y="337185"/>
                  </a:lnTo>
                  <a:lnTo>
                    <a:pt x="0" y="337185"/>
                  </a:lnTo>
                  <a:lnTo>
                    <a:pt x="0" y="112395"/>
                  </a:lnTo>
                  <a:close/>
                </a:path>
              </a:pathLst>
            </a:custGeom>
            <a:ln w="25400">
              <a:solidFill>
                <a:srgbClr val="00AFEF"/>
              </a:solidFill>
            </a:ln>
          </p:spPr>
          <p:txBody>
            <a:bodyPr wrap="square" lIns="0" tIns="0" rIns="0" bIns="0" rtlCol="0"/>
            <a:lstStyle/>
            <a:p>
              <a:endParaRPr sz="1138"/>
            </a:p>
          </p:txBody>
        </p:sp>
        <p:sp>
          <p:nvSpPr>
            <p:cNvPr id="90" name="object 90"/>
            <p:cNvSpPr/>
            <p:nvPr/>
          </p:nvSpPr>
          <p:spPr>
            <a:xfrm>
              <a:off x="4207002" y="4129277"/>
              <a:ext cx="365760" cy="449580"/>
            </a:xfrm>
            <a:custGeom>
              <a:avLst/>
              <a:gdLst/>
              <a:ahLst/>
              <a:cxnLst/>
              <a:rect l="l" t="t" r="r" b="b"/>
              <a:pathLst>
                <a:path w="365760" h="449579">
                  <a:moveTo>
                    <a:pt x="182880" y="0"/>
                  </a:moveTo>
                  <a:lnTo>
                    <a:pt x="182880" y="112395"/>
                  </a:lnTo>
                  <a:lnTo>
                    <a:pt x="0" y="112395"/>
                  </a:lnTo>
                  <a:lnTo>
                    <a:pt x="0" y="337185"/>
                  </a:lnTo>
                  <a:lnTo>
                    <a:pt x="182880" y="337185"/>
                  </a:lnTo>
                  <a:lnTo>
                    <a:pt x="182880" y="449580"/>
                  </a:lnTo>
                  <a:lnTo>
                    <a:pt x="365760" y="224790"/>
                  </a:lnTo>
                  <a:lnTo>
                    <a:pt x="182880" y="0"/>
                  </a:lnTo>
                  <a:close/>
                </a:path>
              </a:pathLst>
            </a:custGeom>
            <a:solidFill>
              <a:srgbClr val="FFFFFF"/>
            </a:solidFill>
          </p:spPr>
          <p:txBody>
            <a:bodyPr wrap="square" lIns="0" tIns="0" rIns="0" bIns="0" rtlCol="0"/>
            <a:lstStyle/>
            <a:p>
              <a:endParaRPr sz="1138"/>
            </a:p>
          </p:txBody>
        </p:sp>
        <p:sp>
          <p:nvSpPr>
            <p:cNvPr id="91" name="object 91"/>
            <p:cNvSpPr/>
            <p:nvPr/>
          </p:nvSpPr>
          <p:spPr>
            <a:xfrm>
              <a:off x="4207002" y="4129277"/>
              <a:ext cx="365760" cy="449580"/>
            </a:xfrm>
            <a:custGeom>
              <a:avLst/>
              <a:gdLst/>
              <a:ahLst/>
              <a:cxnLst/>
              <a:rect l="l" t="t" r="r" b="b"/>
              <a:pathLst>
                <a:path w="365760" h="449579">
                  <a:moveTo>
                    <a:pt x="0" y="112395"/>
                  </a:moveTo>
                  <a:lnTo>
                    <a:pt x="182880" y="112395"/>
                  </a:lnTo>
                  <a:lnTo>
                    <a:pt x="182880" y="0"/>
                  </a:lnTo>
                  <a:lnTo>
                    <a:pt x="365760" y="224790"/>
                  </a:lnTo>
                  <a:lnTo>
                    <a:pt x="182880" y="449580"/>
                  </a:lnTo>
                  <a:lnTo>
                    <a:pt x="182880" y="337185"/>
                  </a:lnTo>
                  <a:lnTo>
                    <a:pt x="0" y="337185"/>
                  </a:lnTo>
                  <a:lnTo>
                    <a:pt x="0" y="112395"/>
                  </a:lnTo>
                  <a:close/>
                </a:path>
              </a:pathLst>
            </a:custGeom>
            <a:ln w="25400">
              <a:solidFill>
                <a:srgbClr val="00AFEF"/>
              </a:solidFill>
            </a:ln>
          </p:spPr>
          <p:txBody>
            <a:bodyPr wrap="square" lIns="0" tIns="0" rIns="0" bIns="0" rtlCol="0"/>
            <a:lstStyle/>
            <a:p>
              <a:endParaRPr sz="1138"/>
            </a:p>
          </p:txBody>
        </p:sp>
        <p:sp>
          <p:nvSpPr>
            <p:cNvPr id="92" name="object 92"/>
            <p:cNvSpPr/>
            <p:nvPr/>
          </p:nvSpPr>
          <p:spPr>
            <a:xfrm>
              <a:off x="8052054" y="2966466"/>
              <a:ext cx="181610" cy="257810"/>
            </a:xfrm>
            <a:custGeom>
              <a:avLst/>
              <a:gdLst/>
              <a:ahLst/>
              <a:cxnLst/>
              <a:rect l="l" t="t" r="r" b="b"/>
              <a:pathLst>
                <a:path w="181609" h="257810">
                  <a:moveTo>
                    <a:pt x="90677" y="0"/>
                  </a:moveTo>
                  <a:lnTo>
                    <a:pt x="90677" y="64388"/>
                  </a:lnTo>
                  <a:lnTo>
                    <a:pt x="0" y="64388"/>
                  </a:lnTo>
                  <a:lnTo>
                    <a:pt x="0" y="193167"/>
                  </a:lnTo>
                  <a:lnTo>
                    <a:pt x="90677" y="193167"/>
                  </a:lnTo>
                  <a:lnTo>
                    <a:pt x="90677" y="257556"/>
                  </a:lnTo>
                  <a:lnTo>
                    <a:pt x="181355" y="128778"/>
                  </a:lnTo>
                  <a:lnTo>
                    <a:pt x="90677" y="0"/>
                  </a:lnTo>
                  <a:close/>
                </a:path>
              </a:pathLst>
            </a:custGeom>
            <a:solidFill>
              <a:srgbClr val="FFFFFF"/>
            </a:solidFill>
          </p:spPr>
          <p:txBody>
            <a:bodyPr wrap="square" lIns="0" tIns="0" rIns="0" bIns="0" rtlCol="0"/>
            <a:lstStyle/>
            <a:p>
              <a:endParaRPr sz="1138"/>
            </a:p>
          </p:txBody>
        </p:sp>
        <p:sp>
          <p:nvSpPr>
            <p:cNvPr id="93" name="object 93"/>
            <p:cNvSpPr/>
            <p:nvPr/>
          </p:nvSpPr>
          <p:spPr>
            <a:xfrm>
              <a:off x="8052054" y="2966466"/>
              <a:ext cx="181610" cy="257810"/>
            </a:xfrm>
            <a:custGeom>
              <a:avLst/>
              <a:gdLst/>
              <a:ahLst/>
              <a:cxnLst/>
              <a:rect l="l" t="t" r="r" b="b"/>
              <a:pathLst>
                <a:path w="181609" h="257810">
                  <a:moveTo>
                    <a:pt x="0" y="64388"/>
                  </a:moveTo>
                  <a:lnTo>
                    <a:pt x="90677" y="64388"/>
                  </a:lnTo>
                  <a:lnTo>
                    <a:pt x="90677" y="0"/>
                  </a:lnTo>
                  <a:lnTo>
                    <a:pt x="181355" y="128778"/>
                  </a:lnTo>
                  <a:lnTo>
                    <a:pt x="90677" y="257556"/>
                  </a:lnTo>
                  <a:lnTo>
                    <a:pt x="90677" y="193167"/>
                  </a:lnTo>
                  <a:lnTo>
                    <a:pt x="0" y="193167"/>
                  </a:lnTo>
                  <a:lnTo>
                    <a:pt x="0" y="64388"/>
                  </a:lnTo>
                  <a:close/>
                </a:path>
              </a:pathLst>
            </a:custGeom>
            <a:ln w="25400">
              <a:solidFill>
                <a:srgbClr val="00AFEF"/>
              </a:solidFill>
            </a:ln>
          </p:spPr>
          <p:txBody>
            <a:bodyPr wrap="square" lIns="0" tIns="0" rIns="0" bIns="0" rtlCol="0"/>
            <a:lstStyle/>
            <a:p>
              <a:endParaRPr sz="1138"/>
            </a:p>
          </p:txBody>
        </p:sp>
        <p:sp>
          <p:nvSpPr>
            <p:cNvPr id="94" name="object 94"/>
            <p:cNvSpPr/>
            <p:nvPr/>
          </p:nvSpPr>
          <p:spPr>
            <a:xfrm>
              <a:off x="8052054" y="3368802"/>
              <a:ext cx="181610" cy="256540"/>
            </a:xfrm>
            <a:custGeom>
              <a:avLst/>
              <a:gdLst/>
              <a:ahLst/>
              <a:cxnLst/>
              <a:rect l="l" t="t" r="r" b="b"/>
              <a:pathLst>
                <a:path w="181609" h="256539">
                  <a:moveTo>
                    <a:pt x="90677" y="0"/>
                  </a:moveTo>
                  <a:lnTo>
                    <a:pt x="90677" y="64008"/>
                  </a:lnTo>
                  <a:lnTo>
                    <a:pt x="0" y="64008"/>
                  </a:lnTo>
                  <a:lnTo>
                    <a:pt x="0" y="192024"/>
                  </a:lnTo>
                  <a:lnTo>
                    <a:pt x="90677" y="192024"/>
                  </a:lnTo>
                  <a:lnTo>
                    <a:pt x="90677" y="256031"/>
                  </a:lnTo>
                  <a:lnTo>
                    <a:pt x="181355" y="128015"/>
                  </a:lnTo>
                  <a:lnTo>
                    <a:pt x="90677" y="0"/>
                  </a:lnTo>
                  <a:close/>
                </a:path>
              </a:pathLst>
            </a:custGeom>
            <a:solidFill>
              <a:srgbClr val="FFFFFF"/>
            </a:solidFill>
          </p:spPr>
          <p:txBody>
            <a:bodyPr wrap="square" lIns="0" tIns="0" rIns="0" bIns="0" rtlCol="0"/>
            <a:lstStyle/>
            <a:p>
              <a:endParaRPr sz="1138"/>
            </a:p>
          </p:txBody>
        </p:sp>
        <p:sp>
          <p:nvSpPr>
            <p:cNvPr id="95" name="object 95"/>
            <p:cNvSpPr/>
            <p:nvPr/>
          </p:nvSpPr>
          <p:spPr>
            <a:xfrm>
              <a:off x="8052054" y="3368802"/>
              <a:ext cx="181610" cy="256540"/>
            </a:xfrm>
            <a:custGeom>
              <a:avLst/>
              <a:gdLst/>
              <a:ahLst/>
              <a:cxnLst/>
              <a:rect l="l" t="t" r="r" b="b"/>
              <a:pathLst>
                <a:path w="181609" h="256539">
                  <a:moveTo>
                    <a:pt x="0" y="64008"/>
                  </a:moveTo>
                  <a:lnTo>
                    <a:pt x="90677" y="64008"/>
                  </a:lnTo>
                  <a:lnTo>
                    <a:pt x="90677" y="0"/>
                  </a:lnTo>
                  <a:lnTo>
                    <a:pt x="181355" y="128015"/>
                  </a:lnTo>
                  <a:lnTo>
                    <a:pt x="90677" y="256031"/>
                  </a:lnTo>
                  <a:lnTo>
                    <a:pt x="90677" y="192024"/>
                  </a:lnTo>
                  <a:lnTo>
                    <a:pt x="0" y="192024"/>
                  </a:lnTo>
                  <a:lnTo>
                    <a:pt x="0" y="64008"/>
                  </a:lnTo>
                  <a:close/>
                </a:path>
              </a:pathLst>
            </a:custGeom>
            <a:ln w="25399">
              <a:solidFill>
                <a:srgbClr val="00AFEF"/>
              </a:solidFill>
            </a:ln>
          </p:spPr>
          <p:txBody>
            <a:bodyPr wrap="square" lIns="0" tIns="0" rIns="0" bIns="0" rtlCol="0"/>
            <a:lstStyle/>
            <a:p>
              <a:endParaRPr sz="1138"/>
            </a:p>
          </p:txBody>
        </p:sp>
        <p:sp>
          <p:nvSpPr>
            <p:cNvPr id="96" name="object 96"/>
            <p:cNvSpPr/>
            <p:nvPr/>
          </p:nvSpPr>
          <p:spPr>
            <a:xfrm>
              <a:off x="8052054" y="3812286"/>
              <a:ext cx="181610" cy="257810"/>
            </a:xfrm>
            <a:custGeom>
              <a:avLst/>
              <a:gdLst/>
              <a:ahLst/>
              <a:cxnLst/>
              <a:rect l="l" t="t" r="r" b="b"/>
              <a:pathLst>
                <a:path w="181609" h="257810">
                  <a:moveTo>
                    <a:pt x="90677" y="0"/>
                  </a:moveTo>
                  <a:lnTo>
                    <a:pt x="90677" y="64388"/>
                  </a:lnTo>
                  <a:lnTo>
                    <a:pt x="0" y="64388"/>
                  </a:lnTo>
                  <a:lnTo>
                    <a:pt x="0" y="193166"/>
                  </a:lnTo>
                  <a:lnTo>
                    <a:pt x="90677" y="193166"/>
                  </a:lnTo>
                  <a:lnTo>
                    <a:pt x="90677" y="257556"/>
                  </a:lnTo>
                  <a:lnTo>
                    <a:pt x="181355" y="128777"/>
                  </a:lnTo>
                  <a:lnTo>
                    <a:pt x="90677" y="0"/>
                  </a:lnTo>
                  <a:close/>
                </a:path>
              </a:pathLst>
            </a:custGeom>
            <a:solidFill>
              <a:srgbClr val="FFFFFF"/>
            </a:solidFill>
          </p:spPr>
          <p:txBody>
            <a:bodyPr wrap="square" lIns="0" tIns="0" rIns="0" bIns="0" rtlCol="0"/>
            <a:lstStyle/>
            <a:p>
              <a:endParaRPr sz="1138"/>
            </a:p>
          </p:txBody>
        </p:sp>
        <p:sp>
          <p:nvSpPr>
            <p:cNvPr id="97" name="object 97"/>
            <p:cNvSpPr/>
            <p:nvPr/>
          </p:nvSpPr>
          <p:spPr>
            <a:xfrm>
              <a:off x="8052054" y="3812286"/>
              <a:ext cx="181610" cy="257810"/>
            </a:xfrm>
            <a:custGeom>
              <a:avLst/>
              <a:gdLst/>
              <a:ahLst/>
              <a:cxnLst/>
              <a:rect l="l" t="t" r="r" b="b"/>
              <a:pathLst>
                <a:path w="181609" h="257810">
                  <a:moveTo>
                    <a:pt x="0" y="64388"/>
                  </a:moveTo>
                  <a:lnTo>
                    <a:pt x="90677" y="64388"/>
                  </a:lnTo>
                  <a:lnTo>
                    <a:pt x="90677" y="0"/>
                  </a:lnTo>
                  <a:lnTo>
                    <a:pt x="181355" y="128777"/>
                  </a:lnTo>
                  <a:lnTo>
                    <a:pt x="90677" y="257556"/>
                  </a:lnTo>
                  <a:lnTo>
                    <a:pt x="90677" y="193166"/>
                  </a:lnTo>
                  <a:lnTo>
                    <a:pt x="0" y="193166"/>
                  </a:lnTo>
                  <a:lnTo>
                    <a:pt x="0" y="64388"/>
                  </a:lnTo>
                  <a:close/>
                </a:path>
              </a:pathLst>
            </a:custGeom>
            <a:ln w="25400">
              <a:solidFill>
                <a:srgbClr val="00AFEF"/>
              </a:solidFill>
            </a:ln>
          </p:spPr>
          <p:txBody>
            <a:bodyPr wrap="square" lIns="0" tIns="0" rIns="0" bIns="0" rtlCol="0"/>
            <a:lstStyle/>
            <a:p>
              <a:endParaRPr sz="1138"/>
            </a:p>
          </p:txBody>
        </p:sp>
        <p:sp>
          <p:nvSpPr>
            <p:cNvPr id="98" name="object 98"/>
            <p:cNvSpPr/>
            <p:nvPr/>
          </p:nvSpPr>
          <p:spPr>
            <a:xfrm>
              <a:off x="8041386" y="4249674"/>
              <a:ext cx="181610" cy="257810"/>
            </a:xfrm>
            <a:custGeom>
              <a:avLst/>
              <a:gdLst/>
              <a:ahLst/>
              <a:cxnLst/>
              <a:rect l="l" t="t" r="r" b="b"/>
              <a:pathLst>
                <a:path w="181609" h="257810">
                  <a:moveTo>
                    <a:pt x="90678" y="0"/>
                  </a:moveTo>
                  <a:lnTo>
                    <a:pt x="90678" y="64388"/>
                  </a:lnTo>
                  <a:lnTo>
                    <a:pt x="0" y="64388"/>
                  </a:lnTo>
                  <a:lnTo>
                    <a:pt x="0" y="193167"/>
                  </a:lnTo>
                  <a:lnTo>
                    <a:pt x="90678" y="193167"/>
                  </a:lnTo>
                  <a:lnTo>
                    <a:pt x="90678" y="257556"/>
                  </a:lnTo>
                  <a:lnTo>
                    <a:pt x="181356" y="128777"/>
                  </a:lnTo>
                  <a:lnTo>
                    <a:pt x="90678" y="0"/>
                  </a:lnTo>
                  <a:close/>
                </a:path>
              </a:pathLst>
            </a:custGeom>
            <a:solidFill>
              <a:srgbClr val="FFFFFF"/>
            </a:solidFill>
          </p:spPr>
          <p:txBody>
            <a:bodyPr wrap="square" lIns="0" tIns="0" rIns="0" bIns="0" rtlCol="0"/>
            <a:lstStyle/>
            <a:p>
              <a:endParaRPr sz="1138"/>
            </a:p>
          </p:txBody>
        </p:sp>
        <p:sp>
          <p:nvSpPr>
            <p:cNvPr id="99" name="object 99"/>
            <p:cNvSpPr/>
            <p:nvPr/>
          </p:nvSpPr>
          <p:spPr>
            <a:xfrm>
              <a:off x="8041386" y="4249674"/>
              <a:ext cx="181610" cy="257810"/>
            </a:xfrm>
            <a:custGeom>
              <a:avLst/>
              <a:gdLst/>
              <a:ahLst/>
              <a:cxnLst/>
              <a:rect l="l" t="t" r="r" b="b"/>
              <a:pathLst>
                <a:path w="181609" h="257810">
                  <a:moveTo>
                    <a:pt x="0" y="64388"/>
                  </a:moveTo>
                  <a:lnTo>
                    <a:pt x="90678" y="64388"/>
                  </a:lnTo>
                  <a:lnTo>
                    <a:pt x="90678" y="0"/>
                  </a:lnTo>
                  <a:lnTo>
                    <a:pt x="181356" y="128777"/>
                  </a:lnTo>
                  <a:lnTo>
                    <a:pt x="90678" y="257556"/>
                  </a:lnTo>
                  <a:lnTo>
                    <a:pt x="90678" y="193167"/>
                  </a:lnTo>
                  <a:lnTo>
                    <a:pt x="0" y="193167"/>
                  </a:lnTo>
                  <a:lnTo>
                    <a:pt x="0" y="64388"/>
                  </a:lnTo>
                  <a:close/>
                </a:path>
              </a:pathLst>
            </a:custGeom>
            <a:ln w="25400">
              <a:solidFill>
                <a:srgbClr val="00AFEF"/>
              </a:solidFill>
            </a:ln>
          </p:spPr>
          <p:txBody>
            <a:bodyPr wrap="square" lIns="0" tIns="0" rIns="0" bIns="0" rtlCol="0"/>
            <a:lstStyle/>
            <a:p>
              <a:endParaRPr sz="1138"/>
            </a:p>
          </p:txBody>
        </p:sp>
        <p:sp>
          <p:nvSpPr>
            <p:cNvPr id="100" name="object 100"/>
            <p:cNvSpPr/>
            <p:nvPr/>
          </p:nvSpPr>
          <p:spPr>
            <a:xfrm>
              <a:off x="5910834" y="2974086"/>
              <a:ext cx="181610" cy="257810"/>
            </a:xfrm>
            <a:custGeom>
              <a:avLst/>
              <a:gdLst/>
              <a:ahLst/>
              <a:cxnLst/>
              <a:rect l="l" t="t" r="r" b="b"/>
              <a:pathLst>
                <a:path w="181610" h="257810">
                  <a:moveTo>
                    <a:pt x="90677" y="0"/>
                  </a:moveTo>
                  <a:lnTo>
                    <a:pt x="90677" y="64388"/>
                  </a:lnTo>
                  <a:lnTo>
                    <a:pt x="0" y="64388"/>
                  </a:lnTo>
                  <a:lnTo>
                    <a:pt x="0" y="193166"/>
                  </a:lnTo>
                  <a:lnTo>
                    <a:pt x="90677" y="193166"/>
                  </a:lnTo>
                  <a:lnTo>
                    <a:pt x="90677" y="257555"/>
                  </a:lnTo>
                  <a:lnTo>
                    <a:pt x="181355" y="128777"/>
                  </a:lnTo>
                  <a:lnTo>
                    <a:pt x="90677" y="0"/>
                  </a:lnTo>
                  <a:close/>
                </a:path>
              </a:pathLst>
            </a:custGeom>
            <a:solidFill>
              <a:srgbClr val="FFFFFF"/>
            </a:solidFill>
          </p:spPr>
          <p:txBody>
            <a:bodyPr wrap="square" lIns="0" tIns="0" rIns="0" bIns="0" rtlCol="0"/>
            <a:lstStyle/>
            <a:p>
              <a:endParaRPr sz="1138"/>
            </a:p>
          </p:txBody>
        </p:sp>
        <p:sp>
          <p:nvSpPr>
            <p:cNvPr id="101" name="object 101"/>
            <p:cNvSpPr/>
            <p:nvPr/>
          </p:nvSpPr>
          <p:spPr>
            <a:xfrm>
              <a:off x="5910834" y="2974086"/>
              <a:ext cx="181610" cy="257810"/>
            </a:xfrm>
            <a:custGeom>
              <a:avLst/>
              <a:gdLst/>
              <a:ahLst/>
              <a:cxnLst/>
              <a:rect l="l" t="t" r="r" b="b"/>
              <a:pathLst>
                <a:path w="181610" h="257810">
                  <a:moveTo>
                    <a:pt x="0" y="64388"/>
                  </a:moveTo>
                  <a:lnTo>
                    <a:pt x="90677" y="64388"/>
                  </a:lnTo>
                  <a:lnTo>
                    <a:pt x="90677" y="0"/>
                  </a:lnTo>
                  <a:lnTo>
                    <a:pt x="181355" y="128777"/>
                  </a:lnTo>
                  <a:lnTo>
                    <a:pt x="90677" y="257555"/>
                  </a:lnTo>
                  <a:lnTo>
                    <a:pt x="90677" y="193166"/>
                  </a:lnTo>
                  <a:lnTo>
                    <a:pt x="0" y="193166"/>
                  </a:lnTo>
                  <a:lnTo>
                    <a:pt x="0" y="64388"/>
                  </a:lnTo>
                  <a:close/>
                </a:path>
              </a:pathLst>
            </a:custGeom>
            <a:ln w="25400">
              <a:solidFill>
                <a:srgbClr val="00AFEF"/>
              </a:solidFill>
            </a:ln>
          </p:spPr>
          <p:txBody>
            <a:bodyPr wrap="square" lIns="0" tIns="0" rIns="0" bIns="0" rtlCol="0"/>
            <a:lstStyle/>
            <a:p>
              <a:endParaRPr sz="1138"/>
            </a:p>
          </p:txBody>
        </p:sp>
        <p:sp>
          <p:nvSpPr>
            <p:cNvPr id="102" name="object 102"/>
            <p:cNvSpPr/>
            <p:nvPr/>
          </p:nvSpPr>
          <p:spPr>
            <a:xfrm>
              <a:off x="5910834" y="3376422"/>
              <a:ext cx="181610" cy="257810"/>
            </a:xfrm>
            <a:custGeom>
              <a:avLst/>
              <a:gdLst/>
              <a:ahLst/>
              <a:cxnLst/>
              <a:rect l="l" t="t" r="r" b="b"/>
              <a:pathLst>
                <a:path w="181610" h="257810">
                  <a:moveTo>
                    <a:pt x="90677" y="0"/>
                  </a:moveTo>
                  <a:lnTo>
                    <a:pt x="90677" y="64388"/>
                  </a:lnTo>
                  <a:lnTo>
                    <a:pt x="0" y="64388"/>
                  </a:lnTo>
                  <a:lnTo>
                    <a:pt x="0" y="193166"/>
                  </a:lnTo>
                  <a:lnTo>
                    <a:pt x="90677" y="193166"/>
                  </a:lnTo>
                  <a:lnTo>
                    <a:pt x="90677" y="257555"/>
                  </a:lnTo>
                  <a:lnTo>
                    <a:pt x="181355" y="128777"/>
                  </a:lnTo>
                  <a:lnTo>
                    <a:pt x="90677" y="0"/>
                  </a:lnTo>
                  <a:close/>
                </a:path>
              </a:pathLst>
            </a:custGeom>
            <a:solidFill>
              <a:srgbClr val="FFFFFF"/>
            </a:solidFill>
          </p:spPr>
          <p:txBody>
            <a:bodyPr wrap="square" lIns="0" tIns="0" rIns="0" bIns="0" rtlCol="0"/>
            <a:lstStyle/>
            <a:p>
              <a:endParaRPr sz="1138"/>
            </a:p>
          </p:txBody>
        </p:sp>
        <p:sp>
          <p:nvSpPr>
            <p:cNvPr id="103" name="object 103"/>
            <p:cNvSpPr/>
            <p:nvPr/>
          </p:nvSpPr>
          <p:spPr>
            <a:xfrm>
              <a:off x="5910834" y="3376422"/>
              <a:ext cx="181610" cy="257810"/>
            </a:xfrm>
            <a:custGeom>
              <a:avLst/>
              <a:gdLst/>
              <a:ahLst/>
              <a:cxnLst/>
              <a:rect l="l" t="t" r="r" b="b"/>
              <a:pathLst>
                <a:path w="181610" h="257810">
                  <a:moveTo>
                    <a:pt x="0" y="64388"/>
                  </a:moveTo>
                  <a:lnTo>
                    <a:pt x="90677" y="64388"/>
                  </a:lnTo>
                  <a:lnTo>
                    <a:pt x="90677" y="0"/>
                  </a:lnTo>
                  <a:lnTo>
                    <a:pt x="181355" y="128777"/>
                  </a:lnTo>
                  <a:lnTo>
                    <a:pt x="90677" y="257555"/>
                  </a:lnTo>
                  <a:lnTo>
                    <a:pt x="90677" y="193166"/>
                  </a:lnTo>
                  <a:lnTo>
                    <a:pt x="0" y="193166"/>
                  </a:lnTo>
                  <a:lnTo>
                    <a:pt x="0" y="64388"/>
                  </a:lnTo>
                  <a:close/>
                </a:path>
              </a:pathLst>
            </a:custGeom>
            <a:ln w="25400">
              <a:solidFill>
                <a:srgbClr val="00AFEF"/>
              </a:solidFill>
            </a:ln>
          </p:spPr>
          <p:txBody>
            <a:bodyPr wrap="square" lIns="0" tIns="0" rIns="0" bIns="0" rtlCol="0"/>
            <a:lstStyle/>
            <a:p>
              <a:endParaRPr sz="1138"/>
            </a:p>
          </p:txBody>
        </p:sp>
        <p:sp>
          <p:nvSpPr>
            <p:cNvPr id="104" name="object 104"/>
            <p:cNvSpPr/>
            <p:nvPr/>
          </p:nvSpPr>
          <p:spPr>
            <a:xfrm>
              <a:off x="5910834" y="3784854"/>
              <a:ext cx="181610" cy="256540"/>
            </a:xfrm>
            <a:custGeom>
              <a:avLst/>
              <a:gdLst/>
              <a:ahLst/>
              <a:cxnLst/>
              <a:rect l="l" t="t" r="r" b="b"/>
              <a:pathLst>
                <a:path w="181610" h="256539">
                  <a:moveTo>
                    <a:pt x="90677" y="0"/>
                  </a:moveTo>
                  <a:lnTo>
                    <a:pt x="90677" y="64008"/>
                  </a:lnTo>
                  <a:lnTo>
                    <a:pt x="0" y="64008"/>
                  </a:lnTo>
                  <a:lnTo>
                    <a:pt x="0" y="192024"/>
                  </a:lnTo>
                  <a:lnTo>
                    <a:pt x="90677" y="192024"/>
                  </a:lnTo>
                  <a:lnTo>
                    <a:pt x="90677" y="256032"/>
                  </a:lnTo>
                  <a:lnTo>
                    <a:pt x="181355" y="128016"/>
                  </a:lnTo>
                  <a:lnTo>
                    <a:pt x="90677" y="0"/>
                  </a:lnTo>
                  <a:close/>
                </a:path>
              </a:pathLst>
            </a:custGeom>
            <a:solidFill>
              <a:srgbClr val="FFFFFF"/>
            </a:solidFill>
          </p:spPr>
          <p:txBody>
            <a:bodyPr wrap="square" lIns="0" tIns="0" rIns="0" bIns="0" rtlCol="0"/>
            <a:lstStyle/>
            <a:p>
              <a:endParaRPr sz="1138"/>
            </a:p>
          </p:txBody>
        </p:sp>
        <p:sp>
          <p:nvSpPr>
            <p:cNvPr id="105" name="object 105"/>
            <p:cNvSpPr/>
            <p:nvPr/>
          </p:nvSpPr>
          <p:spPr>
            <a:xfrm>
              <a:off x="5910834" y="3784854"/>
              <a:ext cx="181610" cy="256540"/>
            </a:xfrm>
            <a:custGeom>
              <a:avLst/>
              <a:gdLst/>
              <a:ahLst/>
              <a:cxnLst/>
              <a:rect l="l" t="t" r="r" b="b"/>
              <a:pathLst>
                <a:path w="181610" h="256539">
                  <a:moveTo>
                    <a:pt x="0" y="64008"/>
                  </a:moveTo>
                  <a:lnTo>
                    <a:pt x="90677" y="64008"/>
                  </a:lnTo>
                  <a:lnTo>
                    <a:pt x="90677" y="0"/>
                  </a:lnTo>
                  <a:lnTo>
                    <a:pt x="181355" y="128016"/>
                  </a:lnTo>
                  <a:lnTo>
                    <a:pt x="90677" y="256032"/>
                  </a:lnTo>
                  <a:lnTo>
                    <a:pt x="90677" y="192024"/>
                  </a:lnTo>
                  <a:lnTo>
                    <a:pt x="0" y="192024"/>
                  </a:lnTo>
                  <a:lnTo>
                    <a:pt x="0" y="64008"/>
                  </a:lnTo>
                  <a:close/>
                </a:path>
              </a:pathLst>
            </a:custGeom>
            <a:ln w="25399">
              <a:solidFill>
                <a:srgbClr val="00AFEF"/>
              </a:solidFill>
            </a:ln>
          </p:spPr>
          <p:txBody>
            <a:bodyPr wrap="square" lIns="0" tIns="0" rIns="0" bIns="0" rtlCol="0"/>
            <a:lstStyle/>
            <a:p>
              <a:endParaRPr sz="1138"/>
            </a:p>
          </p:txBody>
        </p:sp>
      </p:grpSp>
    </p:spTree>
    <p:extLst>
      <p:ext uri="{BB962C8B-B14F-4D97-AF65-F5344CB8AC3E}">
        <p14:creationId xmlns:p14="http://schemas.microsoft.com/office/powerpoint/2010/main" val="2004667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2431" y="934791"/>
            <a:ext cx="7243763" cy="791266"/>
          </a:xfrm>
          <a:prstGeom prst="rect">
            <a:avLst/>
          </a:prstGeom>
        </p:spPr>
        <p:txBody>
          <a:bodyPr spcFirstLastPara="1" vert="horz" wrap="square" lIns="0" tIns="325144" rIns="0" bIns="0" rtlCol="0" anchor="ctr" anchorCtr="0">
            <a:spAutoFit/>
          </a:bodyPr>
          <a:lstStyle/>
          <a:p>
            <a:pPr marL="1799074">
              <a:spcBef>
                <a:spcPts val="81"/>
              </a:spcBef>
            </a:pPr>
            <a:r>
              <a:rPr sz="2925" spc="-16" dirty="0">
                <a:solidFill>
                  <a:srgbClr val="000000"/>
                </a:solidFill>
              </a:rPr>
              <a:t>Pemotongan</a:t>
            </a:r>
            <a:r>
              <a:rPr sz="2925" spc="-65" dirty="0">
                <a:solidFill>
                  <a:srgbClr val="000000"/>
                </a:solidFill>
              </a:rPr>
              <a:t> </a:t>
            </a:r>
            <a:r>
              <a:rPr sz="2925" dirty="0">
                <a:solidFill>
                  <a:srgbClr val="000000"/>
                </a:solidFill>
              </a:rPr>
              <a:t>PPh</a:t>
            </a:r>
            <a:r>
              <a:rPr sz="2925" spc="-77" dirty="0">
                <a:solidFill>
                  <a:srgbClr val="000000"/>
                </a:solidFill>
              </a:rPr>
              <a:t> </a:t>
            </a:r>
            <a:r>
              <a:rPr sz="2925" dirty="0">
                <a:solidFill>
                  <a:srgbClr val="000000"/>
                </a:solidFill>
              </a:rPr>
              <a:t>21</a:t>
            </a:r>
            <a:r>
              <a:rPr sz="2925" spc="-85" dirty="0">
                <a:solidFill>
                  <a:srgbClr val="000000"/>
                </a:solidFill>
              </a:rPr>
              <a:t> </a:t>
            </a:r>
            <a:r>
              <a:rPr sz="2925" spc="-8" dirty="0">
                <a:solidFill>
                  <a:srgbClr val="FF0000"/>
                </a:solidFill>
              </a:rPr>
              <a:t>Final</a:t>
            </a:r>
            <a:endParaRPr sz="2925"/>
          </a:p>
        </p:txBody>
      </p:sp>
      <p:pic>
        <p:nvPicPr>
          <p:cNvPr id="3" name="object 3"/>
          <p:cNvPicPr/>
          <p:nvPr/>
        </p:nvPicPr>
        <p:blipFill>
          <a:blip r:embed="rId2" cstate="print"/>
          <a:stretch>
            <a:fillRect/>
          </a:stretch>
        </p:blipFill>
        <p:spPr>
          <a:xfrm>
            <a:off x="439578" y="1848992"/>
            <a:ext cx="2625709" cy="864918"/>
          </a:xfrm>
          <a:prstGeom prst="rect">
            <a:avLst/>
          </a:prstGeom>
        </p:spPr>
      </p:pic>
      <p:sp>
        <p:nvSpPr>
          <p:cNvPr id="4" name="object 4"/>
          <p:cNvSpPr txBox="1"/>
          <p:nvPr/>
        </p:nvSpPr>
        <p:spPr>
          <a:xfrm>
            <a:off x="826242" y="2119963"/>
            <a:ext cx="1853248" cy="310502"/>
          </a:xfrm>
          <a:prstGeom prst="rect">
            <a:avLst/>
          </a:prstGeom>
        </p:spPr>
        <p:txBody>
          <a:bodyPr vert="horz" wrap="square" lIns="0" tIns="10319" rIns="0" bIns="0" rtlCol="0">
            <a:spAutoFit/>
          </a:bodyPr>
          <a:lstStyle/>
          <a:p>
            <a:pPr marL="664011" marR="4128" indent="-654209">
              <a:spcBef>
                <a:spcPts val="81"/>
              </a:spcBef>
            </a:pPr>
            <a:r>
              <a:rPr sz="975" b="1" spc="-8" dirty="0">
                <a:solidFill>
                  <a:srgbClr val="FFFFFF"/>
                </a:solidFill>
                <a:latin typeface="Trebuchet MS"/>
                <a:cs typeface="Trebuchet MS"/>
              </a:rPr>
              <a:t>Penerima</a:t>
            </a:r>
            <a:r>
              <a:rPr sz="975" b="1" spc="-20" dirty="0">
                <a:solidFill>
                  <a:srgbClr val="FFFFFF"/>
                </a:solidFill>
                <a:latin typeface="Trebuchet MS"/>
                <a:cs typeface="Trebuchet MS"/>
              </a:rPr>
              <a:t> </a:t>
            </a:r>
            <a:r>
              <a:rPr sz="975" b="1" spc="-8" dirty="0">
                <a:solidFill>
                  <a:srgbClr val="FFFFFF"/>
                </a:solidFill>
                <a:latin typeface="Trebuchet MS"/>
                <a:cs typeface="Trebuchet MS"/>
              </a:rPr>
              <a:t>Penghasilan Pesangon Sekaligus</a:t>
            </a:r>
            <a:endParaRPr sz="975">
              <a:latin typeface="Trebuchet MS"/>
              <a:cs typeface="Trebuchet MS"/>
            </a:endParaRPr>
          </a:p>
        </p:txBody>
      </p:sp>
      <p:pic>
        <p:nvPicPr>
          <p:cNvPr id="5" name="object 5"/>
          <p:cNvPicPr/>
          <p:nvPr/>
        </p:nvPicPr>
        <p:blipFill>
          <a:blip r:embed="rId3" cstate="print"/>
          <a:stretch>
            <a:fillRect/>
          </a:stretch>
        </p:blipFill>
        <p:spPr>
          <a:xfrm>
            <a:off x="3355658" y="1748695"/>
            <a:ext cx="1854279" cy="1065514"/>
          </a:xfrm>
          <a:prstGeom prst="rect">
            <a:avLst/>
          </a:prstGeom>
        </p:spPr>
      </p:pic>
      <p:sp>
        <p:nvSpPr>
          <p:cNvPr id="6" name="object 6"/>
          <p:cNvSpPr txBox="1"/>
          <p:nvPr/>
        </p:nvSpPr>
        <p:spPr>
          <a:xfrm>
            <a:off x="3506311" y="2120274"/>
            <a:ext cx="1555035" cy="460543"/>
          </a:xfrm>
          <a:prstGeom prst="rect">
            <a:avLst/>
          </a:prstGeom>
        </p:spPr>
        <p:txBody>
          <a:bodyPr vert="horz" wrap="square" lIns="0" tIns="10319" rIns="0" bIns="0" rtlCol="0">
            <a:spAutoFit/>
          </a:bodyPr>
          <a:lstStyle/>
          <a:p>
            <a:pPr marL="10319" marR="4128" indent="-1548" algn="ctr">
              <a:spcBef>
                <a:spcPts val="81"/>
              </a:spcBef>
            </a:pPr>
            <a:r>
              <a:rPr sz="975" b="1" spc="-8" dirty="0">
                <a:latin typeface="Trebuchet MS"/>
                <a:cs typeface="Trebuchet MS"/>
              </a:rPr>
              <a:t>Pesangon</a:t>
            </a:r>
            <a:r>
              <a:rPr sz="975" b="1" spc="-24" dirty="0">
                <a:latin typeface="Trebuchet MS"/>
                <a:cs typeface="Trebuchet MS"/>
              </a:rPr>
              <a:t> </a:t>
            </a:r>
            <a:r>
              <a:rPr sz="975" b="1" dirty="0">
                <a:latin typeface="Trebuchet MS"/>
                <a:cs typeface="Trebuchet MS"/>
              </a:rPr>
              <a:t>yang</a:t>
            </a:r>
            <a:r>
              <a:rPr sz="975" b="1" spc="-24" dirty="0">
                <a:latin typeface="Trebuchet MS"/>
                <a:cs typeface="Trebuchet MS"/>
              </a:rPr>
              <a:t> </a:t>
            </a:r>
            <a:r>
              <a:rPr sz="975" b="1" spc="-8" dirty="0">
                <a:latin typeface="Trebuchet MS"/>
                <a:cs typeface="Trebuchet MS"/>
              </a:rPr>
              <a:t>dibayarkan </a:t>
            </a:r>
            <a:r>
              <a:rPr sz="975" b="1" dirty="0">
                <a:latin typeface="Trebuchet MS"/>
                <a:cs typeface="Trebuchet MS"/>
              </a:rPr>
              <a:t>dalam</a:t>
            </a:r>
            <a:r>
              <a:rPr sz="975" b="1" spc="-33" dirty="0">
                <a:latin typeface="Trebuchet MS"/>
                <a:cs typeface="Trebuchet MS"/>
              </a:rPr>
              <a:t> </a:t>
            </a:r>
            <a:r>
              <a:rPr sz="975" b="1" dirty="0">
                <a:latin typeface="Trebuchet MS"/>
                <a:cs typeface="Trebuchet MS"/>
              </a:rPr>
              <a:t>jangka</a:t>
            </a:r>
            <a:r>
              <a:rPr sz="975" b="1" spc="-33" dirty="0">
                <a:latin typeface="Trebuchet MS"/>
                <a:cs typeface="Trebuchet MS"/>
              </a:rPr>
              <a:t> </a:t>
            </a:r>
            <a:r>
              <a:rPr sz="975" b="1" dirty="0">
                <a:latin typeface="Trebuchet MS"/>
                <a:cs typeface="Trebuchet MS"/>
              </a:rPr>
              <a:t>waktu</a:t>
            </a:r>
            <a:r>
              <a:rPr sz="975" b="1" spc="-41" dirty="0">
                <a:latin typeface="Trebuchet MS"/>
                <a:cs typeface="Trebuchet MS"/>
              </a:rPr>
              <a:t> </a:t>
            </a:r>
            <a:r>
              <a:rPr sz="975" b="1" spc="-8" dirty="0">
                <a:latin typeface="Trebuchet MS"/>
                <a:cs typeface="Trebuchet MS"/>
              </a:rPr>
              <a:t>paling </a:t>
            </a:r>
            <a:r>
              <a:rPr sz="975" b="1" dirty="0">
                <a:latin typeface="Trebuchet MS"/>
                <a:cs typeface="Trebuchet MS"/>
              </a:rPr>
              <a:t>lama</a:t>
            </a:r>
            <a:r>
              <a:rPr sz="975" b="1" spc="-12" dirty="0">
                <a:latin typeface="Trebuchet MS"/>
                <a:cs typeface="Trebuchet MS"/>
              </a:rPr>
              <a:t> </a:t>
            </a:r>
            <a:r>
              <a:rPr sz="975" b="1" dirty="0">
                <a:latin typeface="Trebuchet MS"/>
                <a:cs typeface="Trebuchet MS"/>
              </a:rPr>
              <a:t>2</a:t>
            </a:r>
            <a:r>
              <a:rPr sz="975" b="1" spc="-16" dirty="0">
                <a:latin typeface="Trebuchet MS"/>
                <a:cs typeface="Trebuchet MS"/>
              </a:rPr>
              <a:t> </a:t>
            </a:r>
            <a:r>
              <a:rPr sz="975" b="1" dirty="0">
                <a:latin typeface="Trebuchet MS"/>
                <a:cs typeface="Trebuchet MS"/>
              </a:rPr>
              <a:t>tahun</a:t>
            </a:r>
            <a:r>
              <a:rPr sz="975" b="1" spc="-8" dirty="0">
                <a:latin typeface="Trebuchet MS"/>
                <a:cs typeface="Trebuchet MS"/>
              </a:rPr>
              <a:t> kalender</a:t>
            </a:r>
            <a:endParaRPr sz="975">
              <a:latin typeface="Trebuchet MS"/>
              <a:cs typeface="Trebuchet MS"/>
            </a:endParaRPr>
          </a:p>
        </p:txBody>
      </p:sp>
      <p:grpSp>
        <p:nvGrpSpPr>
          <p:cNvPr id="7" name="object 7"/>
          <p:cNvGrpSpPr/>
          <p:nvPr/>
        </p:nvGrpSpPr>
        <p:grpSpPr>
          <a:xfrm>
            <a:off x="3053731" y="1814291"/>
            <a:ext cx="6243876" cy="635119"/>
            <a:chOff x="3758438" y="1441665"/>
            <a:chExt cx="7684770" cy="781685"/>
          </a:xfrm>
        </p:grpSpPr>
        <p:pic>
          <p:nvPicPr>
            <p:cNvPr id="8" name="object 8"/>
            <p:cNvPicPr/>
            <p:nvPr/>
          </p:nvPicPr>
          <p:blipFill>
            <a:blip r:embed="rId4" cstate="print"/>
            <a:stretch>
              <a:fillRect/>
            </a:stretch>
          </p:blipFill>
          <p:spPr>
            <a:xfrm>
              <a:off x="9464040" y="1441665"/>
              <a:ext cx="1978913" cy="272072"/>
            </a:xfrm>
            <a:prstGeom prst="rect">
              <a:avLst/>
            </a:prstGeom>
          </p:spPr>
        </p:pic>
        <p:sp>
          <p:nvSpPr>
            <p:cNvPr id="9" name="object 9"/>
            <p:cNvSpPr/>
            <p:nvPr/>
          </p:nvSpPr>
          <p:spPr>
            <a:xfrm>
              <a:off x="6401561" y="1454657"/>
              <a:ext cx="414655" cy="248920"/>
            </a:xfrm>
            <a:custGeom>
              <a:avLst/>
              <a:gdLst/>
              <a:ahLst/>
              <a:cxnLst/>
              <a:rect l="l" t="t" r="r" b="b"/>
              <a:pathLst>
                <a:path w="414654" h="248919">
                  <a:moveTo>
                    <a:pt x="290321" y="0"/>
                  </a:moveTo>
                  <a:lnTo>
                    <a:pt x="290321" y="62102"/>
                  </a:lnTo>
                  <a:lnTo>
                    <a:pt x="0" y="62102"/>
                  </a:lnTo>
                  <a:lnTo>
                    <a:pt x="0" y="186308"/>
                  </a:lnTo>
                  <a:lnTo>
                    <a:pt x="290321" y="186308"/>
                  </a:lnTo>
                  <a:lnTo>
                    <a:pt x="290321" y="248412"/>
                  </a:lnTo>
                  <a:lnTo>
                    <a:pt x="414528" y="124205"/>
                  </a:lnTo>
                  <a:lnTo>
                    <a:pt x="290321" y="0"/>
                  </a:lnTo>
                  <a:close/>
                </a:path>
              </a:pathLst>
            </a:custGeom>
            <a:solidFill>
              <a:srgbClr val="FFFFFF"/>
            </a:solidFill>
          </p:spPr>
          <p:txBody>
            <a:bodyPr wrap="square" lIns="0" tIns="0" rIns="0" bIns="0" rtlCol="0"/>
            <a:lstStyle/>
            <a:p>
              <a:endParaRPr sz="1138"/>
            </a:p>
          </p:txBody>
        </p:sp>
        <p:sp>
          <p:nvSpPr>
            <p:cNvPr id="10" name="object 10"/>
            <p:cNvSpPr/>
            <p:nvPr/>
          </p:nvSpPr>
          <p:spPr>
            <a:xfrm>
              <a:off x="6401561" y="1454657"/>
              <a:ext cx="414655" cy="248920"/>
            </a:xfrm>
            <a:custGeom>
              <a:avLst/>
              <a:gdLst/>
              <a:ahLst/>
              <a:cxnLst/>
              <a:rect l="l" t="t" r="r" b="b"/>
              <a:pathLst>
                <a:path w="414654" h="248919">
                  <a:moveTo>
                    <a:pt x="0" y="62102"/>
                  </a:moveTo>
                  <a:lnTo>
                    <a:pt x="290321" y="62102"/>
                  </a:lnTo>
                  <a:lnTo>
                    <a:pt x="290321" y="0"/>
                  </a:lnTo>
                  <a:lnTo>
                    <a:pt x="414528" y="124205"/>
                  </a:lnTo>
                  <a:lnTo>
                    <a:pt x="290321" y="248412"/>
                  </a:lnTo>
                  <a:lnTo>
                    <a:pt x="290321" y="186308"/>
                  </a:lnTo>
                  <a:lnTo>
                    <a:pt x="0" y="186308"/>
                  </a:lnTo>
                  <a:lnTo>
                    <a:pt x="0" y="62102"/>
                  </a:lnTo>
                  <a:close/>
                </a:path>
              </a:pathLst>
            </a:custGeom>
            <a:ln w="25400">
              <a:solidFill>
                <a:srgbClr val="00AFEF"/>
              </a:solidFill>
            </a:ln>
          </p:spPr>
          <p:txBody>
            <a:bodyPr wrap="square" lIns="0" tIns="0" rIns="0" bIns="0" rtlCol="0"/>
            <a:lstStyle/>
            <a:p>
              <a:endParaRPr sz="1138"/>
            </a:p>
          </p:txBody>
        </p:sp>
        <p:sp>
          <p:nvSpPr>
            <p:cNvPr id="11" name="object 11"/>
            <p:cNvSpPr/>
            <p:nvPr/>
          </p:nvSpPr>
          <p:spPr>
            <a:xfrm>
              <a:off x="3771138" y="1809749"/>
              <a:ext cx="355600" cy="401320"/>
            </a:xfrm>
            <a:custGeom>
              <a:avLst/>
              <a:gdLst/>
              <a:ahLst/>
              <a:cxnLst/>
              <a:rect l="l" t="t" r="r" b="b"/>
              <a:pathLst>
                <a:path w="355600" h="401319">
                  <a:moveTo>
                    <a:pt x="177546" y="0"/>
                  </a:moveTo>
                  <a:lnTo>
                    <a:pt x="177546" y="100202"/>
                  </a:lnTo>
                  <a:lnTo>
                    <a:pt x="0" y="100202"/>
                  </a:lnTo>
                  <a:lnTo>
                    <a:pt x="0" y="300609"/>
                  </a:lnTo>
                  <a:lnTo>
                    <a:pt x="177546" y="300609"/>
                  </a:lnTo>
                  <a:lnTo>
                    <a:pt x="177546" y="400812"/>
                  </a:lnTo>
                  <a:lnTo>
                    <a:pt x="355091" y="200405"/>
                  </a:lnTo>
                  <a:lnTo>
                    <a:pt x="177546" y="0"/>
                  </a:lnTo>
                  <a:close/>
                </a:path>
              </a:pathLst>
            </a:custGeom>
            <a:solidFill>
              <a:srgbClr val="FFFFFF"/>
            </a:solidFill>
          </p:spPr>
          <p:txBody>
            <a:bodyPr wrap="square" lIns="0" tIns="0" rIns="0" bIns="0" rtlCol="0"/>
            <a:lstStyle/>
            <a:p>
              <a:endParaRPr sz="1138"/>
            </a:p>
          </p:txBody>
        </p:sp>
        <p:sp>
          <p:nvSpPr>
            <p:cNvPr id="12" name="object 12"/>
            <p:cNvSpPr/>
            <p:nvPr/>
          </p:nvSpPr>
          <p:spPr>
            <a:xfrm>
              <a:off x="3771138" y="1809749"/>
              <a:ext cx="355600" cy="401320"/>
            </a:xfrm>
            <a:custGeom>
              <a:avLst/>
              <a:gdLst/>
              <a:ahLst/>
              <a:cxnLst/>
              <a:rect l="l" t="t" r="r" b="b"/>
              <a:pathLst>
                <a:path w="355600" h="401319">
                  <a:moveTo>
                    <a:pt x="0" y="100202"/>
                  </a:moveTo>
                  <a:lnTo>
                    <a:pt x="177546" y="100202"/>
                  </a:lnTo>
                  <a:lnTo>
                    <a:pt x="177546" y="0"/>
                  </a:lnTo>
                  <a:lnTo>
                    <a:pt x="355091" y="200405"/>
                  </a:lnTo>
                  <a:lnTo>
                    <a:pt x="177546" y="400812"/>
                  </a:lnTo>
                  <a:lnTo>
                    <a:pt x="177546" y="300609"/>
                  </a:lnTo>
                  <a:lnTo>
                    <a:pt x="0" y="300609"/>
                  </a:lnTo>
                  <a:lnTo>
                    <a:pt x="0" y="100202"/>
                  </a:lnTo>
                  <a:close/>
                </a:path>
              </a:pathLst>
            </a:custGeom>
            <a:ln w="25399">
              <a:solidFill>
                <a:srgbClr val="00AFEF"/>
              </a:solidFill>
            </a:ln>
          </p:spPr>
          <p:txBody>
            <a:bodyPr wrap="square" lIns="0" tIns="0" rIns="0" bIns="0" rtlCol="0"/>
            <a:lstStyle/>
            <a:p>
              <a:endParaRPr sz="1138"/>
            </a:p>
          </p:txBody>
        </p:sp>
        <p:pic>
          <p:nvPicPr>
            <p:cNvPr id="13" name="object 13"/>
            <p:cNvPicPr/>
            <p:nvPr/>
          </p:nvPicPr>
          <p:blipFill>
            <a:blip r:embed="rId5" cstate="print"/>
            <a:stretch>
              <a:fillRect/>
            </a:stretch>
          </p:blipFill>
          <p:spPr>
            <a:xfrm>
              <a:off x="6819900" y="1441665"/>
              <a:ext cx="2209038" cy="272072"/>
            </a:xfrm>
            <a:prstGeom prst="rect">
              <a:avLst/>
            </a:prstGeom>
          </p:spPr>
        </p:pic>
      </p:grpSp>
      <p:sp>
        <p:nvSpPr>
          <p:cNvPr id="14" name="object 14"/>
          <p:cNvSpPr txBox="1"/>
          <p:nvPr/>
        </p:nvSpPr>
        <p:spPr>
          <a:xfrm>
            <a:off x="3635089" y="1837437"/>
            <a:ext cx="3449042" cy="292548"/>
          </a:xfrm>
          <a:prstGeom prst="rect">
            <a:avLst/>
          </a:prstGeom>
        </p:spPr>
        <p:txBody>
          <a:bodyPr vert="horz" wrap="square" lIns="0" tIns="10319" rIns="0" bIns="0" rtlCol="0">
            <a:spAutoFit/>
          </a:bodyPr>
          <a:lstStyle/>
          <a:p>
            <a:pPr marL="2172613">
              <a:lnSpc>
                <a:spcPts val="1113"/>
              </a:lnSpc>
              <a:spcBef>
                <a:spcPts val="81"/>
              </a:spcBef>
            </a:pPr>
            <a:r>
              <a:rPr sz="975" b="1" dirty="0">
                <a:latin typeface="Trebuchet MS"/>
                <a:cs typeface="Trebuchet MS"/>
              </a:rPr>
              <a:t>Ph</a:t>
            </a:r>
            <a:r>
              <a:rPr sz="975" b="1" spc="-16" dirty="0">
                <a:latin typeface="Trebuchet MS"/>
                <a:cs typeface="Trebuchet MS"/>
              </a:rPr>
              <a:t> </a:t>
            </a:r>
            <a:r>
              <a:rPr sz="975" b="1" dirty="0">
                <a:latin typeface="Trebuchet MS"/>
                <a:cs typeface="Trebuchet MS"/>
              </a:rPr>
              <a:t>Bruto</a:t>
            </a:r>
            <a:r>
              <a:rPr sz="975" b="1" spc="-28" dirty="0">
                <a:latin typeface="Trebuchet MS"/>
                <a:cs typeface="Trebuchet MS"/>
              </a:rPr>
              <a:t> </a:t>
            </a:r>
            <a:r>
              <a:rPr sz="975" b="1" dirty="0">
                <a:latin typeface="Trebuchet MS"/>
                <a:cs typeface="Trebuchet MS"/>
              </a:rPr>
              <a:t>sd</a:t>
            </a:r>
            <a:r>
              <a:rPr sz="975" b="1" spc="-8" dirty="0">
                <a:latin typeface="Trebuchet MS"/>
                <a:cs typeface="Trebuchet MS"/>
              </a:rPr>
              <a:t> </a:t>
            </a:r>
            <a:r>
              <a:rPr sz="975" b="1" dirty="0">
                <a:latin typeface="Trebuchet MS"/>
                <a:cs typeface="Trebuchet MS"/>
              </a:rPr>
              <a:t>Rp50</a:t>
            </a:r>
            <a:r>
              <a:rPr sz="975" b="1" spc="-16" dirty="0">
                <a:latin typeface="Trebuchet MS"/>
                <a:cs typeface="Trebuchet MS"/>
              </a:rPr>
              <a:t> juta</a:t>
            </a:r>
            <a:endParaRPr sz="975">
              <a:latin typeface="Trebuchet MS"/>
              <a:cs typeface="Trebuchet MS"/>
            </a:endParaRPr>
          </a:p>
          <a:p>
            <a:pPr marL="10319">
              <a:lnSpc>
                <a:spcPts val="1113"/>
              </a:lnSpc>
            </a:pPr>
            <a:r>
              <a:rPr sz="975" b="1" dirty="0">
                <a:solidFill>
                  <a:srgbClr val="FF0000"/>
                </a:solidFill>
                <a:latin typeface="Trebuchet MS"/>
                <a:cs typeface="Trebuchet MS"/>
              </a:rPr>
              <a:t>Kumulatif</a:t>
            </a:r>
            <a:r>
              <a:rPr sz="975" b="1" spc="-37" dirty="0">
                <a:solidFill>
                  <a:srgbClr val="FF0000"/>
                </a:solidFill>
                <a:latin typeface="Trebuchet MS"/>
                <a:cs typeface="Trebuchet MS"/>
              </a:rPr>
              <a:t> </a:t>
            </a:r>
            <a:r>
              <a:rPr sz="975" b="1" spc="-8" dirty="0">
                <a:latin typeface="Trebuchet MS"/>
                <a:cs typeface="Trebuchet MS"/>
              </a:rPr>
              <a:t>Penghasilan</a:t>
            </a:r>
            <a:endParaRPr sz="975">
              <a:latin typeface="Trebuchet MS"/>
              <a:cs typeface="Trebuchet MS"/>
            </a:endParaRPr>
          </a:p>
        </p:txBody>
      </p:sp>
      <p:grpSp>
        <p:nvGrpSpPr>
          <p:cNvPr id="15" name="object 15"/>
          <p:cNvGrpSpPr/>
          <p:nvPr/>
        </p:nvGrpSpPr>
        <p:grpSpPr>
          <a:xfrm>
            <a:off x="5190950" y="1814529"/>
            <a:ext cx="2498685" cy="468987"/>
            <a:chOff x="6388861" y="1441958"/>
            <a:chExt cx="3075305" cy="577215"/>
          </a:xfrm>
        </p:grpSpPr>
        <p:sp>
          <p:nvSpPr>
            <p:cNvPr id="16" name="object 16"/>
            <p:cNvSpPr/>
            <p:nvPr/>
          </p:nvSpPr>
          <p:spPr>
            <a:xfrm>
              <a:off x="9036557" y="1454658"/>
              <a:ext cx="414655" cy="248920"/>
            </a:xfrm>
            <a:custGeom>
              <a:avLst/>
              <a:gdLst/>
              <a:ahLst/>
              <a:cxnLst/>
              <a:rect l="l" t="t" r="r" b="b"/>
              <a:pathLst>
                <a:path w="414654" h="248919">
                  <a:moveTo>
                    <a:pt x="290322" y="0"/>
                  </a:moveTo>
                  <a:lnTo>
                    <a:pt x="290322" y="62102"/>
                  </a:lnTo>
                  <a:lnTo>
                    <a:pt x="0" y="62102"/>
                  </a:lnTo>
                  <a:lnTo>
                    <a:pt x="0" y="186308"/>
                  </a:lnTo>
                  <a:lnTo>
                    <a:pt x="290322" y="186308"/>
                  </a:lnTo>
                  <a:lnTo>
                    <a:pt x="290322" y="248412"/>
                  </a:lnTo>
                  <a:lnTo>
                    <a:pt x="414527" y="124205"/>
                  </a:lnTo>
                  <a:lnTo>
                    <a:pt x="290322" y="0"/>
                  </a:lnTo>
                  <a:close/>
                </a:path>
              </a:pathLst>
            </a:custGeom>
            <a:solidFill>
              <a:srgbClr val="FFFFFF"/>
            </a:solidFill>
          </p:spPr>
          <p:txBody>
            <a:bodyPr wrap="square" lIns="0" tIns="0" rIns="0" bIns="0" rtlCol="0"/>
            <a:lstStyle/>
            <a:p>
              <a:endParaRPr sz="1138"/>
            </a:p>
          </p:txBody>
        </p:sp>
        <p:sp>
          <p:nvSpPr>
            <p:cNvPr id="17" name="object 17"/>
            <p:cNvSpPr/>
            <p:nvPr/>
          </p:nvSpPr>
          <p:spPr>
            <a:xfrm>
              <a:off x="9036557" y="1454658"/>
              <a:ext cx="414655" cy="248920"/>
            </a:xfrm>
            <a:custGeom>
              <a:avLst/>
              <a:gdLst/>
              <a:ahLst/>
              <a:cxnLst/>
              <a:rect l="l" t="t" r="r" b="b"/>
              <a:pathLst>
                <a:path w="414654" h="248919">
                  <a:moveTo>
                    <a:pt x="0" y="62102"/>
                  </a:moveTo>
                  <a:lnTo>
                    <a:pt x="290322" y="62102"/>
                  </a:lnTo>
                  <a:lnTo>
                    <a:pt x="290322" y="0"/>
                  </a:lnTo>
                  <a:lnTo>
                    <a:pt x="414527" y="124205"/>
                  </a:lnTo>
                  <a:lnTo>
                    <a:pt x="290322" y="248412"/>
                  </a:lnTo>
                  <a:lnTo>
                    <a:pt x="290322" y="186308"/>
                  </a:lnTo>
                  <a:lnTo>
                    <a:pt x="0" y="186308"/>
                  </a:lnTo>
                  <a:lnTo>
                    <a:pt x="0" y="62102"/>
                  </a:lnTo>
                  <a:close/>
                </a:path>
              </a:pathLst>
            </a:custGeom>
            <a:ln w="25400">
              <a:solidFill>
                <a:srgbClr val="00AFEF"/>
              </a:solidFill>
            </a:ln>
          </p:spPr>
          <p:txBody>
            <a:bodyPr wrap="square" lIns="0" tIns="0" rIns="0" bIns="0" rtlCol="0"/>
            <a:lstStyle/>
            <a:p>
              <a:endParaRPr sz="1138"/>
            </a:p>
          </p:txBody>
        </p:sp>
        <p:sp>
          <p:nvSpPr>
            <p:cNvPr id="18" name="object 18"/>
            <p:cNvSpPr/>
            <p:nvPr/>
          </p:nvSpPr>
          <p:spPr>
            <a:xfrm>
              <a:off x="6401561" y="1757934"/>
              <a:ext cx="414655" cy="248920"/>
            </a:xfrm>
            <a:custGeom>
              <a:avLst/>
              <a:gdLst/>
              <a:ahLst/>
              <a:cxnLst/>
              <a:rect l="l" t="t" r="r" b="b"/>
              <a:pathLst>
                <a:path w="414654" h="248919">
                  <a:moveTo>
                    <a:pt x="290321" y="0"/>
                  </a:moveTo>
                  <a:lnTo>
                    <a:pt x="290321" y="62102"/>
                  </a:lnTo>
                  <a:lnTo>
                    <a:pt x="0" y="62102"/>
                  </a:lnTo>
                  <a:lnTo>
                    <a:pt x="0" y="186308"/>
                  </a:lnTo>
                  <a:lnTo>
                    <a:pt x="290321" y="186308"/>
                  </a:lnTo>
                  <a:lnTo>
                    <a:pt x="290321" y="248412"/>
                  </a:lnTo>
                  <a:lnTo>
                    <a:pt x="414528" y="124205"/>
                  </a:lnTo>
                  <a:lnTo>
                    <a:pt x="290321" y="0"/>
                  </a:lnTo>
                  <a:close/>
                </a:path>
              </a:pathLst>
            </a:custGeom>
            <a:solidFill>
              <a:srgbClr val="FFFFFF"/>
            </a:solidFill>
          </p:spPr>
          <p:txBody>
            <a:bodyPr wrap="square" lIns="0" tIns="0" rIns="0" bIns="0" rtlCol="0"/>
            <a:lstStyle/>
            <a:p>
              <a:endParaRPr sz="1138"/>
            </a:p>
          </p:txBody>
        </p:sp>
        <p:sp>
          <p:nvSpPr>
            <p:cNvPr id="19" name="object 19"/>
            <p:cNvSpPr/>
            <p:nvPr/>
          </p:nvSpPr>
          <p:spPr>
            <a:xfrm>
              <a:off x="6401561" y="1757934"/>
              <a:ext cx="414655" cy="248920"/>
            </a:xfrm>
            <a:custGeom>
              <a:avLst/>
              <a:gdLst/>
              <a:ahLst/>
              <a:cxnLst/>
              <a:rect l="l" t="t" r="r" b="b"/>
              <a:pathLst>
                <a:path w="414654" h="248919">
                  <a:moveTo>
                    <a:pt x="0" y="62102"/>
                  </a:moveTo>
                  <a:lnTo>
                    <a:pt x="290321" y="62102"/>
                  </a:lnTo>
                  <a:lnTo>
                    <a:pt x="290321" y="0"/>
                  </a:lnTo>
                  <a:lnTo>
                    <a:pt x="414528" y="124205"/>
                  </a:lnTo>
                  <a:lnTo>
                    <a:pt x="290321" y="248412"/>
                  </a:lnTo>
                  <a:lnTo>
                    <a:pt x="290321" y="186308"/>
                  </a:lnTo>
                  <a:lnTo>
                    <a:pt x="0" y="186308"/>
                  </a:lnTo>
                  <a:lnTo>
                    <a:pt x="0" y="62102"/>
                  </a:lnTo>
                  <a:close/>
                </a:path>
              </a:pathLst>
            </a:custGeom>
            <a:ln w="25400">
              <a:solidFill>
                <a:srgbClr val="00AFEF"/>
              </a:solidFill>
            </a:ln>
          </p:spPr>
          <p:txBody>
            <a:bodyPr wrap="square" lIns="0" tIns="0" rIns="0" bIns="0" rtlCol="0"/>
            <a:lstStyle/>
            <a:p>
              <a:endParaRPr sz="1138"/>
            </a:p>
          </p:txBody>
        </p:sp>
        <p:pic>
          <p:nvPicPr>
            <p:cNvPr id="20" name="object 20"/>
            <p:cNvPicPr/>
            <p:nvPr/>
          </p:nvPicPr>
          <p:blipFill>
            <a:blip r:embed="rId5" cstate="print"/>
            <a:stretch>
              <a:fillRect/>
            </a:stretch>
          </p:blipFill>
          <p:spPr>
            <a:xfrm>
              <a:off x="6819899" y="1743430"/>
              <a:ext cx="2209038" cy="273583"/>
            </a:xfrm>
            <a:prstGeom prst="rect">
              <a:avLst/>
            </a:prstGeom>
          </p:spPr>
        </p:pic>
      </p:grpSp>
      <p:sp>
        <p:nvSpPr>
          <p:cNvPr id="21" name="object 21"/>
          <p:cNvSpPr txBox="1"/>
          <p:nvPr/>
        </p:nvSpPr>
        <p:spPr>
          <a:xfrm>
            <a:off x="5701006" y="2103454"/>
            <a:ext cx="1479193" cy="122886"/>
          </a:xfrm>
          <a:prstGeom prst="rect">
            <a:avLst/>
          </a:prstGeom>
        </p:spPr>
        <p:txBody>
          <a:bodyPr vert="horz" wrap="square" lIns="0" tIns="10319" rIns="0" bIns="0" rtlCol="0">
            <a:spAutoFit/>
          </a:bodyPr>
          <a:lstStyle/>
          <a:p>
            <a:pPr marL="10319">
              <a:spcBef>
                <a:spcPts val="81"/>
              </a:spcBef>
            </a:pPr>
            <a:r>
              <a:rPr sz="731" b="1" dirty="0">
                <a:latin typeface="Trebuchet MS"/>
                <a:cs typeface="Trebuchet MS"/>
              </a:rPr>
              <a:t>Ph</a:t>
            </a:r>
            <a:r>
              <a:rPr sz="731" b="1" spc="-20" dirty="0">
                <a:latin typeface="Trebuchet MS"/>
                <a:cs typeface="Trebuchet MS"/>
              </a:rPr>
              <a:t> </a:t>
            </a:r>
            <a:r>
              <a:rPr sz="731" b="1" dirty="0">
                <a:latin typeface="Trebuchet MS"/>
                <a:cs typeface="Trebuchet MS"/>
              </a:rPr>
              <a:t>Bruto</a:t>
            </a:r>
            <a:r>
              <a:rPr sz="731" b="1" spc="8" dirty="0">
                <a:latin typeface="Trebuchet MS"/>
                <a:cs typeface="Trebuchet MS"/>
              </a:rPr>
              <a:t> </a:t>
            </a:r>
            <a:r>
              <a:rPr sz="731" b="1" dirty="0">
                <a:latin typeface="Trebuchet MS"/>
                <a:cs typeface="Trebuchet MS"/>
              </a:rPr>
              <a:t>Rp50</a:t>
            </a:r>
            <a:r>
              <a:rPr sz="731" b="1" spc="-20" dirty="0">
                <a:latin typeface="Trebuchet MS"/>
                <a:cs typeface="Trebuchet MS"/>
              </a:rPr>
              <a:t> </a:t>
            </a:r>
            <a:r>
              <a:rPr sz="731" b="1" dirty="0">
                <a:latin typeface="Trebuchet MS"/>
                <a:cs typeface="Trebuchet MS"/>
              </a:rPr>
              <a:t>juta</a:t>
            </a:r>
            <a:r>
              <a:rPr sz="731" b="1" spc="-12" dirty="0">
                <a:latin typeface="Trebuchet MS"/>
                <a:cs typeface="Trebuchet MS"/>
              </a:rPr>
              <a:t> </a:t>
            </a:r>
            <a:r>
              <a:rPr sz="731" b="1" dirty="0">
                <a:latin typeface="Trebuchet MS"/>
                <a:cs typeface="Trebuchet MS"/>
              </a:rPr>
              <a:t>sd</a:t>
            </a:r>
            <a:r>
              <a:rPr sz="731" b="1" spc="-4" dirty="0">
                <a:latin typeface="Trebuchet MS"/>
                <a:cs typeface="Trebuchet MS"/>
              </a:rPr>
              <a:t> </a:t>
            </a:r>
            <a:r>
              <a:rPr sz="731" b="1" dirty="0">
                <a:latin typeface="Trebuchet MS"/>
                <a:cs typeface="Trebuchet MS"/>
              </a:rPr>
              <a:t>Rp100</a:t>
            </a:r>
            <a:r>
              <a:rPr sz="731" b="1" spc="-28" dirty="0">
                <a:latin typeface="Trebuchet MS"/>
                <a:cs typeface="Trebuchet MS"/>
              </a:rPr>
              <a:t> </a:t>
            </a:r>
            <a:r>
              <a:rPr sz="731" b="1" spc="-16" dirty="0">
                <a:latin typeface="Trebuchet MS"/>
                <a:cs typeface="Trebuchet MS"/>
              </a:rPr>
              <a:t>juta</a:t>
            </a:r>
            <a:endParaRPr sz="731">
              <a:latin typeface="Trebuchet MS"/>
              <a:cs typeface="Trebuchet MS"/>
            </a:endParaRPr>
          </a:p>
        </p:txBody>
      </p:sp>
      <p:grpSp>
        <p:nvGrpSpPr>
          <p:cNvPr id="22" name="object 22"/>
          <p:cNvGrpSpPr/>
          <p:nvPr/>
        </p:nvGrpSpPr>
        <p:grpSpPr>
          <a:xfrm>
            <a:off x="5190950" y="2305886"/>
            <a:ext cx="2145268" cy="224433"/>
            <a:chOff x="6388861" y="2046706"/>
            <a:chExt cx="2640330" cy="276225"/>
          </a:xfrm>
        </p:grpSpPr>
        <p:sp>
          <p:nvSpPr>
            <p:cNvPr id="23" name="object 23"/>
            <p:cNvSpPr/>
            <p:nvPr/>
          </p:nvSpPr>
          <p:spPr>
            <a:xfrm>
              <a:off x="6401561" y="2061210"/>
              <a:ext cx="414655" cy="248920"/>
            </a:xfrm>
            <a:custGeom>
              <a:avLst/>
              <a:gdLst/>
              <a:ahLst/>
              <a:cxnLst/>
              <a:rect l="l" t="t" r="r" b="b"/>
              <a:pathLst>
                <a:path w="414654" h="248919">
                  <a:moveTo>
                    <a:pt x="290321" y="0"/>
                  </a:moveTo>
                  <a:lnTo>
                    <a:pt x="290321" y="62102"/>
                  </a:lnTo>
                  <a:lnTo>
                    <a:pt x="0" y="62102"/>
                  </a:lnTo>
                  <a:lnTo>
                    <a:pt x="0" y="186309"/>
                  </a:lnTo>
                  <a:lnTo>
                    <a:pt x="290321" y="186309"/>
                  </a:lnTo>
                  <a:lnTo>
                    <a:pt x="290321" y="248412"/>
                  </a:lnTo>
                  <a:lnTo>
                    <a:pt x="414528" y="124205"/>
                  </a:lnTo>
                  <a:lnTo>
                    <a:pt x="290321" y="0"/>
                  </a:lnTo>
                  <a:close/>
                </a:path>
              </a:pathLst>
            </a:custGeom>
            <a:solidFill>
              <a:srgbClr val="FFFFFF"/>
            </a:solidFill>
          </p:spPr>
          <p:txBody>
            <a:bodyPr wrap="square" lIns="0" tIns="0" rIns="0" bIns="0" rtlCol="0"/>
            <a:lstStyle/>
            <a:p>
              <a:endParaRPr sz="1138"/>
            </a:p>
          </p:txBody>
        </p:sp>
        <p:sp>
          <p:nvSpPr>
            <p:cNvPr id="24" name="object 24"/>
            <p:cNvSpPr/>
            <p:nvPr/>
          </p:nvSpPr>
          <p:spPr>
            <a:xfrm>
              <a:off x="6401561" y="2061210"/>
              <a:ext cx="414655" cy="248920"/>
            </a:xfrm>
            <a:custGeom>
              <a:avLst/>
              <a:gdLst/>
              <a:ahLst/>
              <a:cxnLst/>
              <a:rect l="l" t="t" r="r" b="b"/>
              <a:pathLst>
                <a:path w="414654" h="248919">
                  <a:moveTo>
                    <a:pt x="0" y="62102"/>
                  </a:moveTo>
                  <a:lnTo>
                    <a:pt x="290321" y="62102"/>
                  </a:lnTo>
                  <a:lnTo>
                    <a:pt x="290321" y="0"/>
                  </a:lnTo>
                  <a:lnTo>
                    <a:pt x="414528" y="124205"/>
                  </a:lnTo>
                  <a:lnTo>
                    <a:pt x="290321" y="248412"/>
                  </a:lnTo>
                  <a:lnTo>
                    <a:pt x="290321" y="186309"/>
                  </a:lnTo>
                  <a:lnTo>
                    <a:pt x="0" y="186309"/>
                  </a:lnTo>
                  <a:lnTo>
                    <a:pt x="0" y="62102"/>
                  </a:lnTo>
                  <a:close/>
                </a:path>
              </a:pathLst>
            </a:custGeom>
            <a:ln w="25400">
              <a:solidFill>
                <a:srgbClr val="00AFEF"/>
              </a:solidFill>
            </a:ln>
          </p:spPr>
          <p:txBody>
            <a:bodyPr wrap="square" lIns="0" tIns="0" rIns="0" bIns="0" rtlCol="0"/>
            <a:lstStyle/>
            <a:p>
              <a:endParaRPr sz="1138"/>
            </a:p>
          </p:txBody>
        </p:sp>
        <p:pic>
          <p:nvPicPr>
            <p:cNvPr id="25" name="object 25"/>
            <p:cNvPicPr/>
            <p:nvPr/>
          </p:nvPicPr>
          <p:blipFill>
            <a:blip r:embed="rId5" cstate="print"/>
            <a:stretch>
              <a:fillRect/>
            </a:stretch>
          </p:blipFill>
          <p:spPr>
            <a:xfrm>
              <a:off x="6819899" y="2046706"/>
              <a:ext cx="2209038" cy="273583"/>
            </a:xfrm>
            <a:prstGeom prst="rect">
              <a:avLst/>
            </a:prstGeom>
          </p:spPr>
        </p:pic>
      </p:grpSp>
      <p:sp>
        <p:nvSpPr>
          <p:cNvPr id="26" name="object 26"/>
          <p:cNvSpPr txBox="1"/>
          <p:nvPr/>
        </p:nvSpPr>
        <p:spPr>
          <a:xfrm>
            <a:off x="5673764" y="2349866"/>
            <a:ext cx="1533882" cy="122886"/>
          </a:xfrm>
          <a:prstGeom prst="rect">
            <a:avLst/>
          </a:prstGeom>
        </p:spPr>
        <p:txBody>
          <a:bodyPr vert="horz" wrap="square" lIns="0" tIns="10319" rIns="0" bIns="0" rtlCol="0">
            <a:spAutoFit/>
          </a:bodyPr>
          <a:lstStyle/>
          <a:p>
            <a:pPr marL="10319">
              <a:spcBef>
                <a:spcPts val="81"/>
              </a:spcBef>
            </a:pPr>
            <a:r>
              <a:rPr sz="731" b="1" dirty="0">
                <a:latin typeface="Trebuchet MS"/>
                <a:cs typeface="Trebuchet MS"/>
              </a:rPr>
              <a:t>Ph</a:t>
            </a:r>
            <a:r>
              <a:rPr sz="731" b="1" spc="-20" dirty="0">
                <a:latin typeface="Trebuchet MS"/>
                <a:cs typeface="Trebuchet MS"/>
              </a:rPr>
              <a:t> </a:t>
            </a:r>
            <a:r>
              <a:rPr sz="731" b="1" dirty="0">
                <a:latin typeface="Trebuchet MS"/>
                <a:cs typeface="Trebuchet MS"/>
              </a:rPr>
              <a:t>Bruto</a:t>
            </a:r>
            <a:r>
              <a:rPr sz="731" b="1" spc="8" dirty="0">
                <a:latin typeface="Trebuchet MS"/>
                <a:cs typeface="Trebuchet MS"/>
              </a:rPr>
              <a:t> </a:t>
            </a:r>
            <a:r>
              <a:rPr sz="731" b="1" dirty="0">
                <a:latin typeface="Trebuchet MS"/>
                <a:cs typeface="Trebuchet MS"/>
              </a:rPr>
              <a:t>Rp100</a:t>
            </a:r>
            <a:r>
              <a:rPr sz="731" b="1" spc="-16" dirty="0">
                <a:latin typeface="Trebuchet MS"/>
                <a:cs typeface="Trebuchet MS"/>
              </a:rPr>
              <a:t> </a:t>
            </a:r>
            <a:r>
              <a:rPr sz="731" b="1" dirty="0">
                <a:latin typeface="Trebuchet MS"/>
                <a:cs typeface="Trebuchet MS"/>
              </a:rPr>
              <a:t>juta</a:t>
            </a:r>
            <a:r>
              <a:rPr sz="731" b="1" spc="-20" dirty="0">
                <a:latin typeface="Trebuchet MS"/>
                <a:cs typeface="Trebuchet MS"/>
              </a:rPr>
              <a:t> </a:t>
            </a:r>
            <a:r>
              <a:rPr sz="731" b="1" dirty="0">
                <a:latin typeface="Trebuchet MS"/>
                <a:cs typeface="Trebuchet MS"/>
              </a:rPr>
              <a:t>sd</a:t>
            </a:r>
            <a:r>
              <a:rPr sz="731" b="1" spc="-4" dirty="0">
                <a:latin typeface="Trebuchet MS"/>
                <a:cs typeface="Trebuchet MS"/>
              </a:rPr>
              <a:t> </a:t>
            </a:r>
            <a:r>
              <a:rPr sz="731" b="1" dirty="0">
                <a:latin typeface="Trebuchet MS"/>
                <a:cs typeface="Trebuchet MS"/>
              </a:rPr>
              <a:t>Rp500</a:t>
            </a:r>
            <a:r>
              <a:rPr sz="731" b="1" spc="-16" dirty="0">
                <a:latin typeface="Trebuchet MS"/>
                <a:cs typeface="Trebuchet MS"/>
              </a:rPr>
              <a:t> juta</a:t>
            </a:r>
            <a:endParaRPr sz="731">
              <a:latin typeface="Trebuchet MS"/>
              <a:cs typeface="Trebuchet MS"/>
            </a:endParaRPr>
          </a:p>
        </p:txBody>
      </p:sp>
      <p:grpSp>
        <p:nvGrpSpPr>
          <p:cNvPr id="27" name="object 27"/>
          <p:cNvGrpSpPr/>
          <p:nvPr/>
        </p:nvGrpSpPr>
        <p:grpSpPr>
          <a:xfrm>
            <a:off x="5190950" y="2549811"/>
            <a:ext cx="2145268" cy="222885"/>
            <a:chOff x="6388861" y="2346921"/>
            <a:chExt cx="2640330" cy="274320"/>
          </a:xfrm>
        </p:grpSpPr>
        <p:sp>
          <p:nvSpPr>
            <p:cNvPr id="28" name="object 28"/>
            <p:cNvSpPr/>
            <p:nvPr/>
          </p:nvSpPr>
          <p:spPr>
            <a:xfrm>
              <a:off x="6401561" y="2361437"/>
              <a:ext cx="414655" cy="247015"/>
            </a:xfrm>
            <a:custGeom>
              <a:avLst/>
              <a:gdLst/>
              <a:ahLst/>
              <a:cxnLst/>
              <a:rect l="l" t="t" r="r" b="b"/>
              <a:pathLst>
                <a:path w="414654" h="247014">
                  <a:moveTo>
                    <a:pt x="291084" y="0"/>
                  </a:moveTo>
                  <a:lnTo>
                    <a:pt x="291084" y="61722"/>
                  </a:lnTo>
                  <a:lnTo>
                    <a:pt x="0" y="61722"/>
                  </a:lnTo>
                  <a:lnTo>
                    <a:pt x="0" y="185165"/>
                  </a:lnTo>
                  <a:lnTo>
                    <a:pt x="291084" y="185165"/>
                  </a:lnTo>
                  <a:lnTo>
                    <a:pt x="291084" y="246887"/>
                  </a:lnTo>
                  <a:lnTo>
                    <a:pt x="414528" y="123444"/>
                  </a:lnTo>
                  <a:lnTo>
                    <a:pt x="291084" y="0"/>
                  </a:lnTo>
                  <a:close/>
                </a:path>
              </a:pathLst>
            </a:custGeom>
            <a:solidFill>
              <a:srgbClr val="FFFFFF"/>
            </a:solidFill>
          </p:spPr>
          <p:txBody>
            <a:bodyPr wrap="square" lIns="0" tIns="0" rIns="0" bIns="0" rtlCol="0"/>
            <a:lstStyle/>
            <a:p>
              <a:endParaRPr sz="1138"/>
            </a:p>
          </p:txBody>
        </p:sp>
        <p:sp>
          <p:nvSpPr>
            <p:cNvPr id="29" name="object 29"/>
            <p:cNvSpPr/>
            <p:nvPr/>
          </p:nvSpPr>
          <p:spPr>
            <a:xfrm>
              <a:off x="6401561" y="2361437"/>
              <a:ext cx="414655" cy="247015"/>
            </a:xfrm>
            <a:custGeom>
              <a:avLst/>
              <a:gdLst/>
              <a:ahLst/>
              <a:cxnLst/>
              <a:rect l="l" t="t" r="r" b="b"/>
              <a:pathLst>
                <a:path w="414654" h="247014">
                  <a:moveTo>
                    <a:pt x="0" y="61722"/>
                  </a:moveTo>
                  <a:lnTo>
                    <a:pt x="291084" y="61722"/>
                  </a:lnTo>
                  <a:lnTo>
                    <a:pt x="291084" y="0"/>
                  </a:lnTo>
                  <a:lnTo>
                    <a:pt x="414528" y="123444"/>
                  </a:lnTo>
                  <a:lnTo>
                    <a:pt x="291084" y="246887"/>
                  </a:lnTo>
                  <a:lnTo>
                    <a:pt x="291084" y="185165"/>
                  </a:lnTo>
                  <a:lnTo>
                    <a:pt x="0" y="185165"/>
                  </a:lnTo>
                  <a:lnTo>
                    <a:pt x="0" y="61722"/>
                  </a:lnTo>
                  <a:close/>
                </a:path>
              </a:pathLst>
            </a:custGeom>
            <a:ln w="25400">
              <a:solidFill>
                <a:srgbClr val="00AFEF"/>
              </a:solidFill>
            </a:ln>
          </p:spPr>
          <p:txBody>
            <a:bodyPr wrap="square" lIns="0" tIns="0" rIns="0" bIns="0" rtlCol="0"/>
            <a:lstStyle/>
            <a:p>
              <a:endParaRPr sz="1138"/>
            </a:p>
          </p:txBody>
        </p:sp>
        <p:pic>
          <p:nvPicPr>
            <p:cNvPr id="30" name="object 30"/>
            <p:cNvPicPr/>
            <p:nvPr/>
          </p:nvPicPr>
          <p:blipFill>
            <a:blip r:embed="rId5" cstate="print"/>
            <a:stretch>
              <a:fillRect/>
            </a:stretch>
          </p:blipFill>
          <p:spPr>
            <a:xfrm>
              <a:off x="6819899" y="2346921"/>
              <a:ext cx="2209038" cy="272072"/>
            </a:xfrm>
            <a:prstGeom prst="rect">
              <a:avLst/>
            </a:prstGeom>
          </p:spPr>
        </p:pic>
      </p:grpSp>
      <p:sp>
        <p:nvSpPr>
          <p:cNvPr id="31" name="object 31"/>
          <p:cNvSpPr txBox="1"/>
          <p:nvPr/>
        </p:nvSpPr>
        <p:spPr>
          <a:xfrm>
            <a:off x="5651166" y="2573472"/>
            <a:ext cx="1577737"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Ph</a:t>
            </a:r>
            <a:r>
              <a:rPr sz="975" b="1" spc="-16" dirty="0">
                <a:latin typeface="Trebuchet MS"/>
                <a:cs typeface="Trebuchet MS"/>
              </a:rPr>
              <a:t> </a:t>
            </a:r>
            <a:r>
              <a:rPr sz="975" b="1" dirty="0">
                <a:latin typeface="Trebuchet MS"/>
                <a:cs typeface="Trebuchet MS"/>
              </a:rPr>
              <a:t>Bruto</a:t>
            </a:r>
            <a:r>
              <a:rPr sz="975" b="1" spc="-24" dirty="0">
                <a:latin typeface="Trebuchet MS"/>
                <a:cs typeface="Trebuchet MS"/>
              </a:rPr>
              <a:t> </a:t>
            </a:r>
            <a:r>
              <a:rPr sz="975" b="1" dirty="0">
                <a:latin typeface="Trebuchet MS"/>
                <a:cs typeface="Trebuchet MS"/>
              </a:rPr>
              <a:t>diatas</a:t>
            </a:r>
            <a:r>
              <a:rPr sz="975" b="1" spc="-8" dirty="0">
                <a:latin typeface="Trebuchet MS"/>
                <a:cs typeface="Trebuchet MS"/>
              </a:rPr>
              <a:t> </a:t>
            </a:r>
            <a:r>
              <a:rPr sz="975" b="1" dirty="0">
                <a:latin typeface="Trebuchet MS"/>
                <a:cs typeface="Trebuchet MS"/>
              </a:rPr>
              <a:t>Rp500</a:t>
            </a:r>
            <a:r>
              <a:rPr sz="975" b="1" spc="-16" dirty="0">
                <a:latin typeface="Trebuchet MS"/>
                <a:cs typeface="Trebuchet MS"/>
              </a:rPr>
              <a:t> juta</a:t>
            </a:r>
            <a:endParaRPr sz="975">
              <a:latin typeface="Trebuchet MS"/>
              <a:cs typeface="Trebuchet MS"/>
            </a:endParaRPr>
          </a:p>
        </p:txBody>
      </p:sp>
      <p:grpSp>
        <p:nvGrpSpPr>
          <p:cNvPr id="32" name="object 32"/>
          <p:cNvGrpSpPr/>
          <p:nvPr/>
        </p:nvGrpSpPr>
        <p:grpSpPr>
          <a:xfrm>
            <a:off x="7331884" y="2053510"/>
            <a:ext cx="1965722" cy="726440"/>
            <a:chOff x="9023857" y="1736089"/>
            <a:chExt cx="2419350" cy="894080"/>
          </a:xfrm>
        </p:grpSpPr>
        <p:pic>
          <p:nvPicPr>
            <p:cNvPr id="33" name="object 33"/>
            <p:cNvPicPr/>
            <p:nvPr/>
          </p:nvPicPr>
          <p:blipFill>
            <a:blip r:embed="rId4" cstate="print"/>
            <a:stretch>
              <a:fillRect/>
            </a:stretch>
          </p:blipFill>
          <p:spPr>
            <a:xfrm>
              <a:off x="9464039" y="1743417"/>
              <a:ext cx="1978913" cy="272072"/>
            </a:xfrm>
            <a:prstGeom prst="rect">
              <a:avLst/>
            </a:prstGeom>
          </p:spPr>
        </p:pic>
        <p:sp>
          <p:nvSpPr>
            <p:cNvPr id="34" name="object 34"/>
            <p:cNvSpPr/>
            <p:nvPr/>
          </p:nvSpPr>
          <p:spPr>
            <a:xfrm>
              <a:off x="9036557" y="1748789"/>
              <a:ext cx="414655" cy="248920"/>
            </a:xfrm>
            <a:custGeom>
              <a:avLst/>
              <a:gdLst/>
              <a:ahLst/>
              <a:cxnLst/>
              <a:rect l="l" t="t" r="r" b="b"/>
              <a:pathLst>
                <a:path w="414654" h="248919">
                  <a:moveTo>
                    <a:pt x="290322" y="0"/>
                  </a:moveTo>
                  <a:lnTo>
                    <a:pt x="290322" y="62102"/>
                  </a:lnTo>
                  <a:lnTo>
                    <a:pt x="0" y="62102"/>
                  </a:lnTo>
                  <a:lnTo>
                    <a:pt x="0" y="186309"/>
                  </a:lnTo>
                  <a:lnTo>
                    <a:pt x="290322" y="186309"/>
                  </a:lnTo>
                  <a:lnTo>
                    <a:pt x="290322" y="248412"/>
                  </a:lnTo>
                  <a:lnTo>
                    <a:pt x="414527" y="124206"/>
                  </a:lnTo>
                  <a:lnTo>
                    <a:pt x="290322" y="0"/>
                  </a:lnTo>
                  <a:close/>
                </a:path>
              </a:pathLst>
            </a:custGeom>
            <a:solidFill>
              <a:srgbClr val="FFFFFF"/>
            </a:solidFill>
          </p:spPr>
          <p:txBody>
            <a:bodyPr wrap="square" lIns="0" tIns="0" rIns="0" bIns="0" rtlCol="0"/>
            <a:lstStyle/>
            <a:p>
              <a:endParaRPr sz="1138"/>
            </a:p>
          </p:txBody>
        </p:sp>
        <p:sp>
          <p:nvSpPr>
            <p:cNvPr id="35" name="object 35"/>
            <p:cNvSpPr/>
            <p:nvPr/>
          </p:nvSpPr>
          <p:spPr>
            <a:xfrm>
              <a:off x="9036557" y="1748789"/>
              <a:ext cx="414655" cy="248920"/>
            </a:xfrm>
            <a:custGeom>
              <a:avLst/>
              <a:gdLst/>
              <a:ahLst/>
              <a:cxnLst/>
              <a:rect l="l" t="t" r="r" b="b"/>
              <a:pathLst>
                <a:path w="414654" h="248919">
                  <a:moveTo>
                    <a:pt x="0" y="62102"/>
                  </a:moveTo>
                  <a:lnTo>
                    <a:pt x="290322" y="62102"/>
                  </a:lnTo>
                  <a:lnTo>
                    <a:pt x="290322" y="0"/>
                  </a:lnTo>
                  <a:lnTo>
                    <a:pt x="414527" y="124206"/>
                  </a:lnTo>
                  <a:lnTo>
                    <a:pt x="290322" y="248412"/>
                  </a:lnTo>
                  <a:lnTo>
                    <a:pt x="290322" y="186309"/>
                  </a:lnTo>
                  <a:lnTo>
                    <a:pt x="0" y="186309"/>
                  </a:lnTo>
                  <a:lnTo>
                    <a:pt x="0" y="62102"/>
                  </a:lnTo>
                  <a:close/>
                </a:path>
              </a:pathLst>
            </a:custGeom>
            <a:ln w="25400">
              <a:solidFill>
                <a:srgbClr val="00AFEF"/>
              </a:solidFill>
            </a:ln>
          </p:spPr>
          <p:txBody>
            <a:bodyPr wrap="square" lIns="0" tIns="0" rIns="0" bIns="0" rtlCol="0"/>
            <a:lstStyle/>
            <a:p>
              <a:endParaRPr sz="1138"/>
            </a:p>
          </p:txBody>
        </p:sp>
        <p:pic>
          <p:nvPicPr>
            <p:cNvPr id="36" name="object 36"/>
            <p:cNvPicPr/>
            <p:nvPr/>
          </p:nvPicPr>
          <p:blipFill>
            <a:blip r:embed="rId4" cstate="print"/>
            <a:stretch>
              <a:fillRect/>
            </a:stretch>
          </p:blipFill>
          <p:spPr>
            <a:xfrm>
              <a:off x="9464039" y="2054313"/>
              <a:ext cx="1978913" cy="272072"/>
            </a:xfrm>
            <a:prstGeom prst="rect">
              <a:avLst/>
            </a:prstGeom>
          </p:spPr>
        </p:pic>
        <p:sp>
          <p:nvSpPr>
            <p:cNvPr id="37" name="object 37"/>
            <p:cNvSpPr/>
            <p:nvPr/>
          </p:nvSpPr>
          <p:spPr>
            <a:xfrm>
              <a:off x="9045701" y="2068829"/>
              <a:ext cx="414655" cy="248920"/>
            </a:xfrm>
            <a:custGeom>
              <a:avLst/>
              <a:gdLst/>
              <a:ahLst/>
              <a:cxnLst/>
              <a:rect l="l" t="t" r="r" b="b"/>
              <a:pathLst>
                <a:path w="414654" h="248919">
                  <a:moveTo>
                    <a:pt x="290322" y="0"/>
                  </a:moveTo>
                  <a:lnTo>
                    <a:pt x="290322" y="62103"/>
                  </a:lnTo>
                  <a:lnTo>
                    <a:pt x="0" y="62103"/>
                  </a:lnTo>
                  <a:lnTo>
                    <a:pt x="0" y="186309"/>
                  </a:lnTo>
                  <a:lnTo>
                    <a:pt x="290322" y="186309"/>
                  </a:lnTo>
                  <a:lnTo>
                    <a:pt x="290322" y="248412"/>
                  </a:lnTo>
                  <a:lnTo>
                    <a:pt x="414527" y="124206"/>
                  </a:lnTo>
                  <a:lnTo>
                    <a:pt x="290322" y="0"/>
                  </a:lnTo>
                  <a:close/>
                </a:path>
              </a:pathLst>
            </a:custGeom>
            <a:solidFill>
              <a:srgbClr val="FFFFFF"/>
            </a:solidFill>
          </p:spPr>
          <p:txBody>
            <a:bodyPr wrap="square" lIns="0" tIns="0" rIns="0" bIns="0" rtlCol="0"/>
            <a:lstStyle/>
            <a:p>
              <a:endParaRPr sz="1138"/>
            </a:p>
          </p:txBody>
        </p:sp>
        <p:sp>
          <p:nvSpPr>
            <p:cNvPr id="38" name="object 38"/>
            <p:cNvSpPr/>
            <p:nvPr/>
          </p:nvSpPr>
          <p:spPr>
            <a:xfrm>
              <a:off x="9045701" y="2068829"/>
              <a:ext cx="414655" cy="248920"/>
            </a:xfrm>
            <a:custGeom>
              <a:avLst/>
              <a:gdLst/>
              <a:ahLst/>
              <a:cxnLst/>
              <a:rect l="l" t="t" r="r" b="b"/>
              <a:pathLst>
                <a:path w="414654" h="248919">
                  <a:moveTo>
                    <a:pt x="0" y="62103"/>
                  </a:moveTo>
                  <a:lnTo>
                    <a:pt x="290322" y="62103"/>
                  </a:lnTo>
                  <a:lnTo>
                    <a:pt x="290322" y="0"/>
                  </a:lnTo>
                  <a:lnTo>
                    <a:pt x="414527" y="124206"/>
                  </a:lnTo>
                  <a:lnTo>
                    <a:pt x="290322" y="248412"/>
                  </a:lnTo>
                  <a:lnTo>
                    <a:pt x="290322" y="186309"/>
                  </a:lnTo>
                  <a:lnTo>
                    <a:pt x="0" y="186309"/>
                  </a:lnTo>
                  <a:lnTo>
                    <a:pt x="0" y="62103"/>
                  </a:lnTo>
                  <a:close/>
                </a:path>
              </a:pathLst>
            </a:custGeom>
            <a:ln w="25400">
              <a:solidFill>
                <a:srgbClr val="00AFEF"/>
              </a:solidFill>
            </a:ln>
          </p:spPr>
          <p:txBody>
            <a:bodyPr wrap="square" lIns="0" tIns="0" rIns="0" bIns="0" rtlCol="0"/>
            <a:lstStyle/>
            <a:p>
              <a:endParaRPr sz="1138"/>
            </a:p>
          </p:txBody>
        </p:sp>
        <p:pic>
          <p:nvPicPr>
            <p:cNvPr id="39" name="object 39"/>
            <p:cNvPicPr/>
            <p:nvPr/>
          </p:nvPicPr>
          <p:blipFill>
            <a:blip r:embed="rId4" cstate="print"/>
            <a:stretch>
              <a:fillRect/>
            </a:stretch>
          </p:blipFill>
          <p:spPr>
            <a:xfrm>
              <a:off x="9464039" y="2357589"/>
              <a:ext cx="1978913" cy="272072"/>
            </a:xfrm>
            <a:prstGeom prst="rect">
              <a:avLst/>
            </a:prstGeom>
          </p:spPr>
        </p:pic>
      </p:grpSp>
      <p:sp>
        <p:nvSpPr>
          <p:cNvPr id="40" name="object 40"/>
          <p:cNvSpPr txBox="1"/>
          <p:nvPr/>
        </p:nvSpPr>
        <p:spPr>
          <a:xfrm>
            <a:off x="7776828" y="1837436"/>
            <a:ext cx="1435338" cy="887904"/>
          </a:xfrm>
          <a:prstGeom prst="rect">
            <a:avLst/>
          </a:prstGeom>
        </p:spPr>
        <p:txBody>
          <a:bodyPr vert="horz" wrap="square" lIns="0" tIns="10319" rIns="0" bIns="0" rtlCol="0">
            <a:spAutoFit/>
          </a:bodyPr>
          <a:lstStyle/>
          <a:p>
            <a:pPr marL="47465">
              <a:spcBef>
                <a:spcPts val="81"/>
              </a:spcBef>
            </a:pPr>
            <a:r>
              <a:rPr sz="975" b="1" dirty="0">
                <a:latin typeface="Trebuchet MS"/>
                <a:cs typeface="Trebuchet MS"/>
              </a:rPr>
              <a:t>0%</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dirty="0">
                <a:latin typeface="Trebuchet MS"/>
                <a:cs typeface="Trebuchet MS"/>
              </a:rPr>
              <a:t> </a:t>
            </a:r>
            <a:r>
              <a:rPr sz="975" b="1" spc="-8" dirty="0">
                <a:latin typeface="Trebuchet MS"/>
                <a:cs typeface="Trebuchet MS"/>
              </a:rPr>
              <a:t>Bruto</a:t>
            </a:r>
            <a:endParaRPr sz="975">
              <a:latin typeface="Trebuchet MS"/>
              <a:cs typeface="Trebuchet MS"/>
            </a:endParaRPr>
          </a:p>
          <a:p>
            <a:pPr marL="10319" indent="37148">
              <a:spcBef>
                <a:spcPts val="764"/>
              </a:spcBef>
            </a:pPr>
            <a:r>
              <a:rPr sz="975" b="1" dirty="0">
                <a:latin typeface="Trebuchet MS"/>
                <a:cs typeface="Trebuchet MS"/>
              </a:rPr>
              <a:t>5%</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dirty="0">
                <a:latin typeface="Trebuchet MS"/>
                <a:cs typeface="Trebuchet MS"/>
              </a:rPr>
              <a:t> </a:t>
            </a:r>
            <a:r>
              <a:rPr sz="975" b="1" spc="-8" dirty="0">
                <a:latin typeface="Trebuchet MS"/>
                <a:cs typeface="Trebuchet MS"/>
              </a:rPr>
              <a:t>Bruto</a:t>
            </a:r>
            <a:endParaRPr sz="975">
              <a:latin typeface="Trebuchet MS"/>
              <a:cs typeface="Trebuchet MS"/>
            </a:endParaRPr>
          </a:p>
          <a:p>
            <a:pPr marL="10319" marR="4128">
              <a:lnSpc>
                <a:spcPct val="165300"/>
              </a:lnSpc>
              <a:spcBef>
                <a:spcPts val="57"/>
              </a:spcBef>
            </a:pPr>
            <a:r>
              <a:rPr sz="975" b="1" dirty="0">
                <a:latin typeface="Trebuchet MS"/>
                <a:cs typeface="Trebuchet MS"/>
              </a:rPr>
              <a:t>15%</a:t>
            </a:r>
            <a:r>
              <a:rPr sz="975" b="1" spc="-12" dirty="0">
                <a:latin typeface="Trebuchet MS"/>
                <a:cs typeface="Trebuchet MS"/>
              </a:rPr>
              <a:t> </a:t>
            </a:r>
            <a:r>
              <a:rPr sz="975" b="1" dirty="0">
                <a:latin typeface="Trebuchet MS"/>
                <a:cs typeface="Trebuchet MS"/>
              </a:rPr>
              <a:t>X</a:t>
            </a:r>
            <a:r>
              <a:rPr sz="975" b="1" spc="-8" dirty="0">
                <a:latin typeface="Trebuchet MS"/>
                <a:cs typeface="Trebuchet MS"/>
              </a:rPr>
              <a:t> Penghasilan</a:t>
            </a:r>
            <a:r>
              <a:rPr sz="975" b="1" spc="4" dirty="0">
                <a:latin typeface="Trebuchet MS"/>
                <a:cs typeface="Trebuchet MS"/>
              </a:rPr>
              <a:t> </a:t>
            </a:r>
            <a:r>
              <a:rPr sz="975" b="1" spc="-8" dirty="0">
                <a:latin typeface="Trebuchet MS"/>
                <a:cs typeface="Trebuchet MS"/>
              </a:rPr>
              <a:t>Bruto </a:t>
            </a:r>
            <a:r>
              <a:rPr sz="975" b="1" dirty="0">
                <a:latin typeface="Trebuchet MS"/>
                <a:cs typeface="Trebuchet MS"/>
              </a:rPr>
              <a:t>25%</a:t>
            </a:r>
            <a:r>
              <a:rPr sz="975" b="1" spc="-12" dirty="0">
                <a:latin typeface="Trebuchet MS"/>
                <a:cs typeface="Trebuchet MS"/>
              </a:rPr>
              <a:t> </a:t>
            </a:r>
            <a:r>
              <a:rPr sz="975" b="1" dirty="0">
                <a:latin typeface="Trebuchet MS"/>
                <a:cs typeface="Trebuchet MS"/>
              </a:rPr>
              <a:t>X</a:t>
            </a:r>
            <a:r>
              <a:rPr sz="975" b="1" spc="-8" dirty="0">
                <a:latin typeface="Trebuchet MS"/>
                <a:cs typeface="Trebuchet MS"/>
              </a:rPr>
              <a:t> Penghasilan</a:t>
            </a:r>
            <a:r>
              <a:rPr sz="975" b="1" spc="4" dirty="0">
                <a:latin typeface="Trebuchet MS"/>
                <a:cs typeface="Trebuchet MS"/>
              </a:rPr>
              <a:t> </a:t>
            </a:r>
            <a:r>
              <a:rPr sz="975" b="1" spc="-8" dirty="0">
                <a:latin typeface="Trebuchet MS"/>
                <a:cs typeface="Trebuchet MS"/>
              </a:rPr>
              <a:t>Bruto</a:t>
            </a:r>
            <a:endParaRPr sz="975">
              <a:latin typeface="Trebuchet MS"/>
              <a:cs typeface="Trebuchet MS"/>
            </a:endParaRPr>
          </a:p>
        </p:txBody>
      </p:sp>
      <p:grpSp>
        <p:nvGrpSpPr>
          <p:cNvPr id="41" name="object 41"/>
          <p:cNvGrpSpPr/>
          <p:nvPr/>
        </p:nvGrpSpPr>
        <p:grpSpPr>
          <a:xfrm>
            <a:off x="7339314" y="2552525"/>
            <a:ext cx="357545" cy="221337"/>
            <a:chOff x="9033002" y="2350261"/>
            <a:chExt cx="440055" cy="272415"/>
          </a:xfrm>
        </p:grpSpPr>
        <p:sp>
          <p:nvSpPr>
            <p:cNvPr id="42" name="object 42"/>
            <p:cNvSpPr/>
            <p:nvPr/>
          </p:nvSpPr>
          <p:spPr>
            <a:xfrm>
              <a:off x="9045702" y="2362961"/>
              <a:ext cx="414655" cy="247015"/>
            </a:xfrm>
            <a:custGeom>
              <a:avLst/>
              <a:gdLst/>
              <a:ahLst/>
              <a:cxnLst/>
              <a:rect l="l" t="t" r="r" b="b"/>
              <a:pathLst>
                <a:path w="414654" h="247014">
                  <a:moveTo>
                    <a:pt x="291083" y="0"/>
                  </a:moveTo>
                  <a:lnTo>
                    <a:pt x="291083" y="61722"/>
                  </a:lnTo>
                  <a:lnTo>
                    <a:pt x="0" y="61722"/>
                  </a:lnTo>
                  <a:lnTo>
                    <a:pt x="0" y="185165"/>
                  </a:lnTo>
                  <a:lnTo>
                    <a:pt x="291083" y="185165"/>
                  </a:lnTo>
                  <a:lnTo>
                    <a:pt x="291083" y="246887"/>
                  </a:lnTo>
                  <a:lnTo>
                    <a:pt x="414527" y="123443"/>
                  </a:lnTo>
                  <a:lnTo>
                    <a:pt x="291083" y="0"/>
                  </a:lnTo>
                  <a:close/>
                </a:path>
              </a:pathLst>
            </a:custGeom>
            <a:solidFill>
              <a:srgbClr val="FFFFFF"/>
            </a:solidFill>
          </p:spPr>
          <p:txBody>
            <a:bodyPr wrap="square" lIns="0" tIns="0" rIns="0" bIns="0" rtlCol="0"/>
            <a:lstStyle/>
            <a:p>
              <a:endParaRPr sz="1138"/>
            </a:p>
          </p:txBody>
        </p:sp>
        <p:sp>
          <p:nvSpPr>
            <p:cNvPr id="43" name="object 43"/>
            <p:cNvSpPr/>
            <p:nvPr/>
          </p:nvSpPr>
          <p:spPr>
            <a:xfrm>
              <a:off x="9045702" y="2362961"/>
              <a:ext cx="414655" cy="247015"/>
            </a:xfrm>
            <a:custGeom>
              <a:avLst/>
              <a:gdLst/>
              <a:ahLst/>
              <a:cxnLst/>
              <a:rect l="l" t="t" r="r" b="b"/>
              <a:pathLst>
                <a:path w="414654" h="247014">
                  <a:moveTo>
                    <a:pt x="0" y="61722"/>
                  </a:moveTo>
                  <a:lnTo>
                    <a:pt x="291083" y="61722"/>
                  </a:lnTo>
                  <a:lnTo>
                    <a:pt x="291083" y="0"/>
                  </a:lnTo>
                  <a:lnTo>
                    <a:pt x="414527" y="123443"/>
                  </a:lnTo>
                  <a:lnTo>
                    <a:pt x="291083" y="246887"/>
                  </a:lnTo>
                  <a:lnTo>
                    <a:pt x="291083" y="185165"/>
                  </a:lnTo>
                  <a:lnTo>
                    <a:pt x="0" y="185165"/>
                  </a:lnTo>
                  <a:lnTo>
                    <a:pt x="0" y="61722"/>
                  </a:lnTo>
                  <a:close/>
                </a:path>
              </a:pathLst>
            </a:custGeom>
            <a:ln w="25400">
              <a:solidFill>
                <a:srgbClr val="00AFEF"/>
              </a:solidFill>
            </a:ln>
          </p:spPr>
          <p:txBody>
            <a:bodyPr wrap="square" lIns="0" tIns="0" rIns="0" bIns="0" rtlCol="0"/>
            <a:lstStyle/>
            <a:p>
              <a:endParaRPr sz="1138"/>
            </a:p>
          </p:txBody>
        </p:sp>
      </p:grpSp>
      <p:grpSp>
        <p:nvGrpSpPr>
          <p:cNvPr id="44" name="object 44"/>
          <p:cNvGrpSpPr/>
          <p:nvPr/>
        </p:nvGrpSpPr>
        <p:grpSpPr>
          <a:xfrm>
            <a:off x="8376555" y="5626688"/>
            <a:ext cx="1421924" cy="500975"/>
            <a:chOff x="10309606" y="6133846"/>
            <a:chExt cx="1750060" cy="616585"/>
          </a:xfrm>
        </p:grpSpPr>
        <p:sp>
          <p:nvSpPr>
            <p:cNvPr id="45" name="object 45"/>
            <p:cNvSpPr/>
            <p:nvPr/>
          </p:nvSpPr>
          <p:spPr>
            <a:xfrm>
              <a:off x="10315956" y="6140196"/>
              <a:ext cx="1737360" cy="603885"/>
            </a:xfrm>
            <a:custGeom>
              <a:avLst/>
              <a:gdLst/>
              <a:ahLst/>
              <a:cxnLst/>
              <a:rect l="l" t="t" r="r" b="b"/>
              <a:pathLst>
                <a:path w="1737359" h="603884">
                  <a:moveTo>
                    <a:pt x="1636776" y="0"/>
                  </a:moveTo>
                  <a:lnTo>
                    <a:pt x="100584" y="0"/>
                  </a:lnTo>
                  <a:lnTo>
                    <a:pt x="61454" y="7904"/>
                  </a:lnTo>
                  <a:lnTo>
                    <a:pt x="29479" y="29460"/>
                  </a:lnTo>
                  <a:lnTo>
                    <a:pt x="7911" y="61432"/>
                  </a:lnTo>
                  <a:lnTo>
                    <a:pt x="0" y="100583"/>
                  </a:lnTo>
                  <a:lnTo>
                    <a:pt x="0" y="502919"/>
                  </a:lnTo>
                  <a:lnTo>
                    <a:pt x="7911" y="542071"/>
                  </a:lnTo>
                  <a:lnTo>
                    <a:pt x="29479" y="574043"/>
                  </a:lnTo>
                  <a:lnTo>
                    <a:pt x="61454" y="595599"/>
                  </a:lnTo>
                  <a:lnTo>
                    <a:pt x="100584" y="603503"/>
                  </a:lnTo>
                  <a:lnTo>
                    <a:pt x="1636776" y="603503"/>
                  </a:lnTo>
                  <a:lnTo>
                    <a:pt x="1675905" y="595599"/>
                  </a:lnTo>
                  <a:lnTo>
                    <a:pt x="1707880" y="574043"/>
                  </a:lnTo>
                  <a:lnTo>
                    <a:pt x="1729448" y="542071"/>
                  </a:lnTo>
                  <a:lnTo>
                    <a:pt x="1737360" y="502919"/>
                  </a:lnTo>
                  <a:lnTo>
                    <a:pt x="1737360" y="100583"/>
                  </a:lnTo>
                  <a:lnTo>
                    <a:pt x="1729448" y="61432"/>
                  </a:lnTo>
                  <a:lnTo>
                    <a:pt x="1707880" y="29460"/>
                  </a:lnTo>
                  <a:lnTo>
                    <a:pt x="1675905" y="7904"/>
                  </a:lnTo>
                  <a:lnTo>
                    <a:pt x="1636776" y="0"/>
                  </a:lnTo>
                  <a:close/>
                </a:path>
              </a:pathLst>
            </a:custGeom>
            <a:solidFill>
              <a:srgbClr val="FFFFFF"/>
            </a:solidFill>
          </p:spPr>
          <p:txBody>
            <a:bodyPr wrap="square" lIns="0" tIns="0" rIns="0" bIns="0" rtlCol="0"/>
            <a:lstStyle/>
            <a:p>
              <a:endParaRPr sz="1138"/>
            </a:p>
          </p:txBody>
        </p:sp>
        <p:sp>
          <p:nvSpPr>
            <p:cNvPr id="46" name="object 46"/>
            <p:cNvSpPr/>
            <p:nvPr/>
          </p:nvSpPr>
          <p:spPr>
            <a:xfrm>
              <a:off x="10315956" y="6140196"/>
              <a:ext cx="1737360" cy="603885"/>
            </a:xfrm>
            <a:custGeom>
              <a:avLst/>
              <a:gdLst/>
              <a:ahLst/>
              <a:cxnLst/>
              <a:rect l="l" t="t" r="r" b="b"/>
              <a:pathLst>
                <a:path w="1737359" h="603884">
                  <a:moveTo>
                    <a:pt x="0" y="100583"/>
                  </a:moveTo>
                  <a:lnTo>
                    <a:pt x="7911" y="61432"/>
                  </a:lnTo>
                  <a:lnTo>
                    <a:pt x="29479" y="29460"/>
                  </a:lnTo>
                  <a:lnTo>
                    <a:pt x="61454" y="7904"/>
                  </a:lnTo>
                  <a:lnTo>
                    <a:pt x="100584" y="0"/>
                  </a:lnTo>
                  <a:lnTo>
                    <a:pt x="1636776" y="0"/>
                  </a:lnTo>
                  <a:lnTo>
                    <a:pt x="1675905" y="7904"/>
                  </a:lnTo>
                  <a:lnTo>
                    <a:pt x="1707880" y="29460"/>
                  </a:lnTo>
                  <a:lnTo>
                    <a:pt x="1729448" y="61432"/>
                  </a:lnTo>
                  <a:lnTo>
                    <a:pt x="1737360" y="100583"/>
                  </a:lnTo>
                  <a:lnTo>
                    <a:pt x="1737360" y="502919"/>
                  </a:lnTo>
                  <a:lnTo>
                    <a:pt x="1729448" y="542071"/>
                  </a:lnTo>
                  <a:lnTo>
                    <a:pt x="1707880" y="574043"/>
                  </a:lnTo>
                  <a:lnTo>
                    <a:pt x="1675905" y="595599"/>
                  </a:lnTo>
                  <a:lnTo>
                    <a:pt x="1636776" y="603503"/>
                  </a:lnTo>
                  <a:lnTo>
                    <a:pt x="100584" y="603503"/>
                  </a:lnTo>
                  <a:lnTo>
                    <a:pt x="61454" y="595599"/>
                  </a:lnTo>
                  <a:lnTo>
                    <a:pt x="29479" y="574043"/>
                  </a:lnTo>
                  <a:lnTo>
                    <a:pt x="7911" y="542071"/>
                  </a:lnTo>
                  <a:lnTo>
                    <a:pt x="0" y="502919"/>
                  </a:lnTo>
                  <a:lnTo>
                    <a:pt x="0" y="100583"/>
                  </a:lnTo>
                  <a:close/>
                </a:path>
              </a:pathLst>
            </a:custGeom>
            <a:ln w="12700">
              <a:solidFill>
                <a:srgbClr val="000000"/>
              </a:solidFill>
              <a:prstDash val="sysDash"/>
            </a:ln>
          </p:spPr>
          <p:txBody>
            <a:bodyPr wrap="square" lIns="0" tIns="0" rIns="0" bIns="0" rtlCol="0"/>
            <a:lstStyle/>
            <a:p>
              <a:endParaRPr sz="1138"/>
            </a:p>
          </p:txBody>
        </p:sp>
      </p:grpSp>
      <p:sp>
        <p:nvSpPr>
          <p:cNvPr id="47" name="object 47"/>
          <p:cNvSpPr txBox="1"/>
          <p:nvPr/>
        </p:nvSpPr>
        <p:spPr>
          <a:xfrm>
            <a:off x="8500689" y="5641093"/>
            <a:ext cx="1173758" cy="460543"/>
          </a:xfrm>
          <a:prstGeom prst="rect">
            <a:avLst/>
          </a:prstGeom>
        </p:spPr>
        <p:txBody>
          <a:bodyPr vert="horz" wrap="square" lIns="0" tIns="10319" rIns="0" bIns="0" rtlCol="0">
            <a:spAutoFit/>
          </a:bodyPr>
          <a:lstStyle/>
          <a:p>
            <a:pPr marL="58301">
              <a:spcBef>
                <a:spcPts val="81"/>
              </a:spcBef>
            </a:pPr>
            <a:r>
              <a:rPr sz="975" b="1" dirty="0">
                <a:solidFill>
                  <a:srgbClr val="1B2852"/>
                </a:solidFill>
                <a:latin typeface="Trebuchet MS"/>
                <a:cs typeface="Trebuchet MS"/>
              </a:rPr>
              <a:t>PP</a:t>
            </a:r>
            <a:r>
              <a:rPr sz="975" b="1" spc="-24" dirty="0">
                <a:solidFill>
                  <a:srgbClr val="1B2852"/>
                </a:solidFill>
                <a:latin typeface="Trebuchet MS"/>
                <a:cs typeface="Trebuchet MS"/>
              </a:rPr>
              <a:t> </a:t>
            </a:r>
            <a:r>
              <a:rPr sz="975" b="1" dirty="0">
                <a:solidFill>
                  <a:srgbClr val="1B2852"/>
                </a:solidFill>
                <a:latin typeface="Trebuchet MS"/>
                <a:cs typeface="Trebuchet MS"/>
              </a:rPr>
              <a:t>68</a:t>
            </a:r>
            <a:r>
              <a:rPr sz="975" b="1" spc="-20"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a:latin typeface="Trebuchet MS"/>
              <a:cs typeface="Trebuchet MS"/>
            </a:endParaRPr>
          </a:p>
          <a:p>
            <a:pPr marL="10319">
              <a:spcBef>
                <a:spcPts val="4"/>
              </a:spcBef>
            </a:pPr>
            <a:r>
              <a:rPr sz="975" b="1" dirty="0">
                <a:solidFill>
                  <a:srgbClr val="1B2852"/>
                </a:solidFill>
                <a:latin typeface="Trebuchet MS"/>
                <a:cs typeface="Trebuchet MS"/>
              </a:rPr>
              <a:t>PMK</a:t>
            </a:r>
            <a:r>
              <a:rPr sz="975" b="1" spc="-28" dirty="0">
                <a:solidFill>
                  <a:srgbClr val="1B2852"/>
                </a:solidFill>
                <a:latin typeface="Trebuchet MS"/>
                <a:cs typeface="Trebuchet MS"/>
              </a:rPr>
              <a:t> </a:t>
            </a:r>
            <a:r>
              <a:rPr sz="975" b="1" dirty="0">
                <a:solidFill>
                  <a:srgbClr val="1B2852"/>
                </a:solidFill>
                <a:latin typeface="Trebuchet MS"/>
                <a:cs typeface="Trebuchet MS"/>
              </a:rPr>
              <a:t>16</a:t>
            </a:r>
            <a:r>
              <a:rPr sz="975" b="1" spc="-20"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a:latin typeface="Trebuchet MS"/>
              <a:cs typeface="Trebuchet MS"/>
            </a:endParaRPr>
          </a:p>
          <a:p>
            <a:pPr marL="58301"/>
            <a:r>
              <a:rPr sz="975" b="1" dirty="0">
                <a:solidFill>
                  <a:srgbClr val="1B2852"/>
                </a:solidFill>
                <a:latin typeface="Trebuchet MS"/>
                <a:cs typeface="Trebuchet MS"/>
              </a:rPr>
              <a:t>PP</a:t>
            </a:r>
            <a:r>
              <a:rPr sz="975" b="1" spc="-28" dirty="0">
                <a:solidFill>
                  <a:srgbClr val="1B2852"/>
                </a:solidFill>
                <a:latin typeface="Trebuchet MS"/>
                <a:cs typeface="Trebuchet MS"/>
              </a:rPr>
              <a:t> </a:t>
            </a:r>
            <a:r>
              <a:rPr sz="975" b="1" dirty="0">
                <a:solidFill>
                  <a:srgbClr val="1B2852"/>
                </a:solidFill>
                <a:latin typeface="Trebuchet MS"/>
                <a:cs typeface="Trebuchet MS"/>
              </a:rPr>
              <a:t>80</a:t>
            </a:r>
            <a:r>
              <a:rPr sz="975" b="1" spc="-16"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a:latin typeface="Trebuchet MS"/>
              <a:cs typeface="Trebuchet MS"/>
            </a:endParaRPr>
          </a:p>
        </p:txBody>
      </p:sp>
      <p:pic>
        <p:nvPicPr>
          <p:cNvPr id="48" name="object 48"/>
          <p:cNvPicPr/>
          <p:nvPr/>
        </p:nvPicPr>
        <p:blipFill>
          <a:blip r:embed="rId2" cstate="print"/>
          <a:stretch>
            <a:fillRect/>
          </a:stretch>
        </p:blipFill>
        <p:spPr>
          <a:xfrm>
            <a:off x="439578" y="3016662"/>
            <a:ext cx="2625709" cy="866156"/>
          </a:xfrm>
          <a:prstGeom prst="rect">
            <a:avLst/>
          </a:prstGeom>
        </p:spPr>
      </p:pic>
      <p:sp>
        <p:nvSpPr>
          <p:cNvPr id="49" name="object 49"/>
          <p:cNvSpPr txBox="1"/>
          <p:nvPr/>
        </p:nvSpPr>
        <p:spPr>
          <a:xfrm>
            <a:off x="657841" y="3288871"/>
            <a:ext cx="2189639" cy="310502"/>
          </a:xfrm>
          <a:prstGeom prst="rect">
            <a:avLst/>
          </a:prstGeom>
        </p:spPr>
        <p:txBody>
          <a:bodyPr vert="horz" wrap="square" lIns="0" tIns="10319" rIns="0" bIns="0" rtlCol="0">
            <a:spAutoFit/>
          </a:bodyPr>
          <a:lstStyle/>
          <a:p>
            <a:pPr marL="717153" marR="4128" indent="-707350">
              <a:spcBef>
                <a:spcPts val="81"/>
              </a:spcBef>
            </a:pPr>
            <a:r>
              <a:rPr sz="975" spc="-8" dirty="0">
                <a:solidFill>
                  <a:srgbClr val="FFFFFF"/>
                </a:solidFill>
                <a:latin typeface="Trebuchet MS"/>
                <a:cs typeface="Trebuchet MS"/>
              </a:rPr>
              <a:t>Penghasilan</a:t>
            </a:r>
            <a:r>
              <a:rPr sz="975" spc="-45" dirty="0">
                <a:solidFill>
                  <a:srgbClr val="FFFFFF"/>
                </a:solidFill>
                <a:latin typeface="Trebuchet MS"/>
                <a:cs typeface="Trebuchet MS"/>
              </a:rPr>
              <a:t> </a:t>
            </a:r>
            <a:r>
              <a:rPr sz="975" dirty="0">
                <a:solidFill>
                  <a:srgbClr val="FFFFFF"/>
                </a:solidFill>
                <a:latin typeface="Trebuchet MS"/>
                <a:cs typeface="Trebuchet MS"/>
              </a:rPr>
              <a:t>Manfaat</a:t>
            </a:r>
            <a:r>
              <a:rPr sz="975" spc="-28" dirty="0">
                <a:solidFill>
                  <a:srgbClr val="FFFFFF"/>
                </a:solidFill>
                <a:latin typeface="Trebuchet MS"/>
                <a:cs typeface="Trebuchet MS"/>
              </a:rPr>
              <a:t> </a:t>
            </a:r>
            <a:r>
              <a:rPr sz="975" spc="-8" dirty="0">
                <a:solidFill>
                  <a:srgbClr val="FFFFFF"/>
                </a:solidFill>
                <a:latin typeface="Trebuchet MS"/>
                <a:cs typeface="Trebuchet MS"/>
              </a:rPr>
              <a:t>Pensiun,</a:t>
            </a:r>
            <a:r>
              <a:rPr sz="975" spc="-33" dirty="0">
                <a:solidFill>
                  <a:srgbClr val="FFFFFF"/>
                </a:solidFill>
                <a:latin typeface="Trebuchet MS"/>
                <a:cs typeface="Trebuchet MS"/>
              </a:rPr>
              <a:t> </a:t>
            </a:r>
            <a:r>
              <a:rPr sz="975" dirty="0">
                <a:solidFill>
                  <a:srgbClr val="FFFFFF"/>
                </a:solidFill>
                <a:latin typeface="Trebuchet MS"/>
                <a:cs typeface="Trebuchet MS"/>
              </a:rPr>
              <a:t>THT</a:t>
            </a:r>
            <a:r>
              <a:rPr sz="975" spc="-24" dirty="0">
                <a:solidFill>
                  <a:srgbClr val="FFFFFF"/>
                </a:solidFill>
                <a:latin typeface="Trebuchet MS"/>
                <a:cs typeface="Trebuchet MS"/>
              </a:rPr>
              <a:t> </a:t>
            </a:r>
            <a:r>
              <a:rPr sz="975" spc="-16" dirty="0">
                <a:solidFill>
                  <a:srgbClr val="FFFFFF"/>
                </a:solidFill>
                <a:latin typeface="Trebuchet MS"/>
                <a:cs typeface="Trebuchet MS"/>
              </a:rPr>
              <a:t>atau </a:t>
            </a:r>
            <a:r>
              <a:rPr sz="975" dirty="0">
                <a:solidFill>
                  <a:srgbClr val="FFFFFF"/>
                </a:solidFill>
                <a:latin typeface="Trebuchet MS"/>
                <a:cs typeface="Trebuchet MS"/>
              </a:rPr>
              <a:t>JHT</a:t>
            </a:r>
            <a:r>
              <a:rPr sz="975" spc="-37" dirty="0">
                <a:solidFill>
                  <a:srgbClr val="FFFFFF"/>
                </a:solidFill>
                <a:latin typeface="Trebuchet MS"/>
                <a:cs typeface="Trebuchet MS"/>
              </a:rPr>
              <a:t> </a:t>
            </a:r>
            <a:r>
              <a:rPr sz="975" spc="-8" dirty="0">
                <a:solidFill>
                  <a:srgbClr val="FFFFFF"/>
                </a:solidFill>
                <a:latin typeface="Trebuchet MS"/>
                <a:cs typeface="Trebuchet MS"/>
              </a:rPr>
              <a:t>Sekaligus</a:t>
            </a:r>
            <a:endParaRPr sz="975">
              <a:latin typeface="Trebuchet MS"/>
              <a:cs typeface="Trebuchet MS"/>
            </a:endParaRPr>
          </a:p>
        </p:txBody>
      </p:sp>
      <p:pic>
        <p:nvPicPr>
          <p:cNvPr id="50" name="object 50"/>
          <p:cNvPicPr/>
          <p:nvPr/>
        </p:nvPicPr>
        <p:blipFill>
          <a:blip r:embed="rId3" cstate="print"/>
          <a:stretch>
            <a:fillRect/>
          </a:stretch>
        </p:blipFill>
        <p:spPr>
          <a:xfrm>
            <a:off x="3355658" y="2908935"/>
            <a:ext cx="1854279" cy="1066752"/>
          </a:xfrm>
          <a:prstGeom prst="rect">
            <a:avLst/>
          </a:prstGeom>
        </p:spPr>
      </p:pic>
      <p:sp>
        <p:nvSpPr>
          <p:cNvPr id="51" name="object 51"/>
          <p:cNvSpPr txBox="1"/>
          <p:nvPr/>
        </p:nvSpPr>
        <p:spPr>
          <a:xfrm>
            <a:off x="3497643" y="3058143"/>
            <a:ext cx="1571030" cy="760625"/>
          </a:xfrm>
          <a:prstGeom prst="rect">
            <a:avLst/>
          </a:prstGeom>
        </p:spPr>
        <p:txBody>
          <a:bodyPr vert="horz" wrap="square" lIns="0" tIns="10319" rIns="0" bIns="0" rtlCol="0">
            <a:spAutoFit/>
          </a:bodyPr>
          <a:lstStyle/>
          <a:p>
            <a:pPr marL="10319" marR="4128" indent="1032" algn="ctr">
              <a:spcBef>
                <a:spcPts val="81"/>
              </a:spcBef>
            </a:pPr>
            <a:r>
              <a:rPr sz="975" b="1" dirty="0">
                <a:solidFill>
                  <a:srgbClr val="FF0000"/>
                </a:solidFill>
                <a:latin typeface="Trebuchet MS"/>
                <a:cs typeface="Trebuchet MS"/>
              </a:rPr>
              <a:t>Kumulatif</a:t>
            </a:r>
            <a:r>
              <a:rPr sz="975" b="1" spc="-37" dirty="0">
                <a:solidFill>
                  <a:srgbClr val="FF0000"/>
                </a:solidFill>
                <a:latin typeface="Trebuchet MS"/>
                <a:cs typeface="Trebuchet MS"/>
              </a:rPr>
              <a:t> </a:t>
            </a:r>
            <a:r>
              <a:rPr sz="975" b="1" spc="-8" dirty="0">
                <a:latin typeface="Trebuchet MS"/>
                <a:cs typeface="Trebuchet MS"/>
              </a:rPr>
              <a:t>Penghasilan </a:t>
            </a:r>
            <a:r>
              <a:rPr sz="975" b="1" dirty="0">
                <a:latin typeface="Trebuchet MS"/>
                <a:cs typeface="Trebuchet MS"/>
              </a:rPr>
              <a:t>Manfaat</a:t>
            </a:r>
            <a:r>
              <a:rPr sz="975" b="1" spc="-28" dirty="0">
                <a:latin typeface="Trebuchet MS"/>
                <a:cs typeface="Trebuchet MS"/>
              </a:rPr>
              <a:t> </a:t>
            </a:r>
            <a:r>
              <a:rPr sz="975" b="1" spc="-8" dirty="0">
                <a:latin typeface="Trebuchet MS"/>
                <a:cs typeface="Trebuchet MS"/>
              </a:rPr>
              <a:t>Pensiun,</a:t>
            </a:r>
            <a:r>
              <a:rPr sz="975" b="1" spc="-37" dirty="0">
                <a:latin typeface="Trebuchet MS"/>
                <a:cs typeface="Trebuchet MS"/>
              </a:rPr>
              <a:t> </a:t>
            </a:r>
            <a:r>
              <a:rPr sz="975" b="1" dirty="0">
                <a:latin typeface="Trebuchet MS"/>
                <a:cs typeface="Trebuchet MS"/>
              </a:rPr>
              <a:t>THT</a:t>
            </a:r>
            <a:r>
              <a:rPr sz="975" b="1" spc="-33" dirty="0">
                <a:latin typeface="Trebuchet MS"/>
                <a:cs typeface="Trebuchet MS"/>
              </a:rPr>
              <a:t> </a:t>
            </a:r>
            <a:r>
              <a:rPr sz="975" b="1" spc="-16" dirty="0">
                <a:latin typeface="Trebuchet MS"/>
                <a:cs typeface="Trebuchet MS"/>
              </a:rPr>
              <a:t>atau </a:t>
            </a:r>
            <a:r>
              <a:rPr sz="975" b="1" dirty="0">
                <a:latin typeface="Trebuchet MS"/>
                <a:cs typeface="Trebuchet MS"/>
              </a:rPr>
              <a:t>JHT</a:t>
            </a:r>
            <a:r>
              <a:rPr sz="975" b="1" spc="-24" dirty="0">
                <a:latin typeface="Trebuchet MS"/>
                <a:cs typeface="Trebuchet MS"/>
              </a:rPr>
              <a:t> </a:t>
            </a:r>
            <a:r>
              <a:rPr sz="975" b="1" dirty="0">
                <a:latin typeface="Trebuchet MS"/>
                <a:cs typeface="Trebuchet MS"/>
              </a:rPr>
              <a:t>yang</a:t>
            </a:r>
            <a:r>
              <a:rPr sz="975" b="1" spc="-16" dirty="0">
                <a:latin typeface="Trebuchet MS"/>
                <a:cs typeface="Trebuchet MS"/>
              </a:rPr>
              <a:t> </a:t>
            </a:r>
            <a:r>
              <a:rPr sz="975" b="1" spc="-8" dirty="0">
                <a:latin typeface="Trebuchet MS"/>
                <a:cs typeface="Trebuchet MS"/>
              </a:rPr>
              <a:t>dibayarkan </a:t>
            </a:r>
            <a:r>
              <a:rPr sz="975" b="1" dirty="0">
                <a:latin typeface="Trebuchet MS"/>
                <a:cs typeface="Trebuchet MS"/>
              </a:rPr>
              <a:t>dalam</a:t>
            </a:r>
            <a:r>
              <a:rPr sz="975" b="1" spc="-33" dirty="0">
                <a:latin typeface="Trebuchet MS"/>
                <a:cs typeface="Trebuchet MS"/>
              </a:rPr>
              <a:t> </a:t>
            </a:r>
            <a:r>
              <a:rPr sz="975" b="1" dirty="0">
                <a:latin typeface="Trebuchet MS"/>
                <a:cs typeface="Trebuchet MS"/>
              </a:rPr>
              <a:t>jangka</a:t>
            </a:r>
            <a:r>
              <a:rPr sz="975" b="1" spc="-28" dirty="0">
                <a:latin typeface="Trebuchet MS"/>
                <a:cs typeface="Trebuchet MS"/>
              </a:rPr>
              <a:t> </a:t>
            </a:r>
            <a:r>
              <a:rPr sz="975" b="1" dirty="0">
                <a:latin typeface="Trebuchet MS"/>
                <a:cs typeface="Trebuchet MS"/>
              </a:rPr>
              <a:t>waktu</a:t>
            </a:r>
            <a:r>
              <a:rPr sz="975" b="1" spc="-37" dirty="0">
                <a:latin typeface="Trebuchet MS"/>
                <a:cs typeface="Trebuchet MS"/>
              </a:rPr>
              <a:t> </a:t>
            </a:r>
            <a:r>
              <a:rPr sz="975" b="1" spc="-8" dirty="0">
                <a:latin typeface="Trebuchet MS"/>
                <a:cs typeface="Trebuchet MS"/>
              </a:rPr>
              <a:t>paling </a:t>
            </a:r>
            <a:r>
              <a:rPr sz="975" b="1" dirty="0">
                <a:latin typeface="Trebuchet MS"/>
                <a:cs typeface="Trebuchet MS"/>
              </a:rPr>
              <a:t>lama</a:t>
            </a:r>
            <a:r>
              <a:rPr sz="975" b="1" spc="-12" dirty="0">
                <a:latin typeface="Trebuchet MS"/>
                <a:cs typeface="Trebuchet MS"/>
              </a:rPr>
              <a:t> </a:t>
            </a:r>
            <a:r>
              <a:rPr sz="975" b="1" dirty="0">
                <a:latin typeface="Trebuchet MS"/>
                <a:cs typeface="Trebuchet MS"/>
              </a:rPr>
              <a:t>2</a:t>
            </a:r>
            <a:r>
              <a:rPr sz="975" b="1" spc="-16" dirty="0">
                <a:latin typeface="Trebuchet MS"/>
                <a:cs typeface="Trebuchet MS"/>
              </a:rPr>
              <a:t> </a:t>
            </a:r>
            <a:r>
              <a:rPr sz="975" b="1" dirty="0">
                <a:latin typeface="Trebuchet MS"/>
                <a:cs typeface="Trebuchet MS"/>
              </a:rPr>
              <a:t>tahun</a:t>
            </a:r>
            <a:r>
              <a:rPr sz="975" b="1" spc="-8" dirty="0">
                <a:latin typeface="Trebuchet MS"/>
                <a:cs typeface="Trebuchet MS"/>
              </a:rPr>
              <a:t> kalender</a:t>
            </a:r>
            <a:endParaRPr sz="975">
              <a:latin typeface="Trebuchet MS"/>
              <a:cs typeface="Trebuchet MS"/>
            </a:endParaRPr>
          </a:p>
        </p:txBody>
      </p:sp>
      <p:grpSp>
        <p:nvGrpSpPr>
          <p:cNvPr id="52" name="object 52"/>
          <p:cNvGrpSpPr/>
          <p:nvPr/>
        </p:nvGrpSpPr>
        <p:grpSpPr>
          <a:xfrm>
            <a:off x="3053731" y="3194971"/>
            <a:ext cx="6243876" cy="469503"/>
            <a:chOff x="3758438" y="3140964"/>
            <a:chExt cx="7684770" cy="577850"/>
          </a:xfrm>
        </p:grpSpPr>
        <p:sp>
          <p:nvSpPr>
            <p:cNvPr id="53" name="object 53"/>
            <p:cNvSpPr/>
            <p:nvPr/>
          </p:nvSpPr>
          <p:spPr>
            <a:xfrm>
              <a:off x="3771138" y="3239262"/>
              <a:ext cx="355600" cy="399415"/>
            </a:xfrm>
            <a:custGeom>
              <a:avLst/>
              <a:gdLst/>
              <a:ahLst/>
              <a:cxnLst/>
              <a:rect l="l" t="t" r="r" b="b"/>
              <a:pathLst>
                <a:path w="355600" h="399414">
                  <a:moveTo>
                    <a:pt x="177546" y="0"/>
                  </a:moveTo>
                  <a:lnTo>
                    <a:pt x="177546" y="99822"/>
                  </a:lnTo>
                  <a:lnTo>
                    <a:pt x="0" y="99822"/>
                  </a:lnTo>
                  <a:lnTo>
                    <a:pt x="0" y="299465"/>
                  </a:lnTo>
                  <a:lnTo>
                    <a:pt x="177546" y="299465"/>
                  </a:lnTo>
                  <a:lnTo>
                    <a:pt x="177546" y="399288"/>
                  </a:lnTo>
                  <a:lnTo>
                    <a:pt x="355091" y="199643"/>
                  </a:lnTo>
                  <a:lnTo>
                    <a:pt x="177546" y="0"/>
                  </a:lnTo>
                  <a:close/>
                </a:path>
              </a:pathLst>
            </a:custGeom>
            <a:solidFill>
              <a:srgbClr val="FFFFFF"/>
            </a:solidFill>
          </p:spPr>
          <p:txBody>
            <a:bodyPr wrap="square" lIns="0" tIns="0" rIns="0" bIns="0" rtlCol="0"/>
            <a:lstStyle/>
            <a:p>
              <a:endParaRPr sz="1138"/>
            </a:p>
          </p:txBody>
        </p:sp>
        <p:sp>
          <p:nvSpPr>
            <p:cNvPr id="54" name="object 54"/>
            <p:cNvSpPr/>
            <p:nvPr/>
          </p:nvSpPr>
          <p:spPr>
            <a:xfrm>
              <a:off x="3771138" y="3239262"/>
              <a:ext cx="355600" cy="399415"/>
            </a:xfrm>
            <a:custGeom>
              <a:avLst/>
              <a:gdLst/>
              <a:ahLst/>
              <a:cxnLst/>
              <a:rect l="l" t="t" r="r" b="b"/>
              <a:pathLst>
                <a:path w="355600" h="399414">
                  <a:moveTo>
                    <a:pt x="0" y="99822"/>
                  </a:moveTo>
                  <a:lnTo>
                    <a:pt x="177546" y="99822"/>
                  </a:lnTo>
                  <a:lnTo>
                    <a:pt x="177546" y="0"/>
                  </a:lnTo>
                  <a:lnTo>
                    <a:pt x="355091" y="199643"/>
                  </a:lnTo>
                  <a:lnTo>
                    <a:pt x="177546" y="399288"/>
                  </a:lnTo>
                  <a:lnTo>
                    <a:pt x="177546" y="299465"/>
                  </a:lnTo>
                  <a:lnTo>
                    <a:pt x="0" y="299465"/>
                  </a:lnTo>
                  <a:lnTo>
                    <a:pt x="0" y="99822"/>
                  </a:lnTo>
                  <a:close/>
                </a:path>
              </a:pathLst>
            </a:custGeom>
            <a:ln w="25400">
              <a:solidFill>
                <a:srgbClr val="00AFEF"/>
              </a:solidFill>
            </a:ln>
          </p:spPr>
          <p:txBody>
            <a:bodyPr wrap="square" lIns="0" tIns="0" rIns="0" bIns="0" rtlCol="0"/>
            <a:lstStyle/>
            <a:p>
              <a:endParaRPr sz="1138"/>
            </a:p>
          </p:txBody>
        </p:sp>
        <p:pic>
          <p:nvPicPr>
            <p:cNvPr id="55" name="object 55"/>
            <p:cNvPicPr/>
            <p:nvPr/>
          </p:nvPicPr>
          <p:blipFill>
            <a:blip r:embed="rId6" cstate="print"/>
            <a:stretch>
              <a:fillRect/>
            </a:stretch>
          </p:blipFill>
          <p:spPr>
            <a:xfrm>
              <a:off x="9464040" y="3140964"/>
              <a:ext cx="1978913" cy="272034"/>
            </a:xfrm>
            <a:prstGeom prst="rect">
              <a:avLst/>
            </a:prstGeom>
          </p:spPr>
        </p:pic>
        <p:sp>
          <p:nvSpPr>
            <p:cNvPr id="56" name="object 56"/>
            <p:cNvSpPr/>
            <p:nvPr/>
          </p:nvSpPr>
          <p:spPr>
            <a:xfrm>
              <a:off x="6401561" y="3153918"/>
              <a:ext cx="414655" cy="248920"/>
            </a:xfrm>
            <a:custGeom>
              <a:avLst/>
              <a:gdLst/>
              <a:ahLst/>
              <a:cxnLst/>
              <a:rect l="l" t="t" r="r" b="b"/>
              <a:pathLst>
                <a:path w="414654" h="248920">
                  <a:moveTo>
                    <a:pt x="290321" y="0"/>
                  </a:moveTo>
                  <a:lnTo>
                    <a:pt x="290321" y="62103"/>
                  </a:lnTo>
                  <a:lnTo>
                    <a:pt x="0" y="62103"/>
                  </a:lnTo>
                  <a:lnTo>
                    <a:pt x="0" y="186309"/>
                  </a:lnTo>
                  <a:lnTo>
                    <a:pt x="290321" y="186309"/>
                  </a:lnTo>
                  <a:lnTo>
                    <a:pt x="290321" y="248412"/>
                  </a:lnTo>
                  <a:lnTo>
                    <a:pt x="414528" y="124206"/>
                  </a:lnTo>
                  <a:lnTo>
                    <a:pt x="290321" y="0"/>
                  </a:lnTo>
                  <a:close/>
                </a:path>
              </a:pathLst>
            </a:custGeom>
            <a:solidFill>
              <a:srgbClr val="FFFFFF"/>
            </a:solidFill>
          </p:spPr>
          <p:txBody>
            <a:bodyPr wrap="square" lIns="0" tIns="0" rIns="0" bIns="0" rtlCol="0"/>
            <a:lstStyle/>
            <a:p>
              <a:endParaRPr sz="1138"/>
            </a:p>
          </p:txBody>
        </p:sp>
        <p:sp>
          <p:nvSpPr>
            <p:cNvPr id="57" name="object 57"/>
            <p:cNvSpPr/>
            <p:nvPr/>
          </p:nvSpPr>
          <p:spPr>
            <a:xfrm>
              <a:off x="6401561" y="3153918"/>
              <a:ext cx="414655" cy="248920"/>
            </a:xfrm>
            <a:custGeom>
              <a:avLst/>
              <a:gdLst/>
              <a:ahLst/>
              <a:cxnLst/>
              <a:rect l="l" t="t" r="r" b="b"/>
              <a:pathLst>
                <a:path w="414654" h="248920">
                  <a:moveTo>
                    <a:pt x="0" y="62103"/>
                  </a:moveTo>
                  <a:lnTo>
                    <a:pt x="290321" y="62103"/>
                  </a:lnTo>
                  <a:lnTo>
                    <a:pt x="290321" y="0"/>
                  </a:lnTo>
                  <a:lnTo>
                    <a:pt x="414528" y="124206"/>
                  </a:lnTo>
                  <a:lnTo>
                    <a:pt x="290321" y="248412"/>
                  </a:lnTo>
                  <a:lnTo>
                    <a:pt x="290321" y="186309"/>
                  </a:lnTo>
                  <a:lnTo>
                    <a:pt x="0" y="186309"/>
                  </a:lnTo>
                  <a:lnTo>
                    <a:pt x="0" y="62103"/>
                  </a:lnTo>
                  <a:close/>
                </a:path>
              </a:pathLst>
            </a:custGeom>
            <a:ln w="25400">
              <a:solidFill>
                <a:srgbClr val="00AFEF"/>
              </a:solidFill>
            </a:ln>
          </p:spPr>
          <p:txBody>
            <a:bodyPr wrap="square" lIns="0" tIns="0" rIns="0" bIns="0" rtlCol="0"/>
            <a:lstStyle/>
            <a:p>
              <a:endParaRPr sz="1138"/>
            </a:p>
          </p:txBody>
        </p:sp>
        <p:pic>
          <p:nvPicPr>
            <p:cNvPr id="58" name="object 58"/>
            <p:cNvPicPr/>
            <p:nvPr/>
          </p:nvPicPr>
          <p:blipFill>
            <a:blip r:embed="rId7" cstate="print"/>
            <a:stretch>
              <a:fillRect/>
            </a:stretch>
          </p:blipFill>
          <p:spPr>
            <a:xfrm>
              <a:off x="6819900" y="3140964"/>
              <a:ext cx="2209038" cy="272034"/>
            </a:xfrm>
            <a:prstGeom prst="rect">
              <a:avLst/>
            </a:prstGeom>
          </p:spPr>
        </p:pic>
        <p:sp>
          <p:nvSpPr>
            <p:cNvPr id="59" name="object 59"/>
            <p:cNvSpPr/>
            <p:nvPr/>
          </p:nvSpPr>
          <p:spPr>
            <a:xfrm>
              <a:off x="9036558" y="3153918"/>
              <a:ext cx="414655" cy="248920"/>
            </a:xfrm>
            <a:custGeom>
              <a:avLst/>
              <a:gdLst/>
              <a:ahLst/>
              <a:cxnLst/>
              <a:rect l="l" t="t" r="r" b="b"/>
              <a:pathLst>
                <a:path w="414654" h="248920">
                  <a:moveTo>
                    <a:pt x="290322" y="0"/>
                  </a:moveTo>
                  <a:lnTo>
                    <a:pt x="290322" y="62103"/>
                  </a:lnTo>
                  <a:lnTo>
                    <a:pt x="0" y="62103"/>
                  </a:lnTo>
                  <a:lnTo>
                    <a:pt x="0" y="186309"/>
                  </a:lnTo>
                  <a:lnTo>
                    <a:pt x="290322" y="186309"/>
                  </a:lnTo>
                  <a:lnTo>
                    <a:pt x="290322" y="248412"/>
                  </a:lnTo>
                  <a:lnTo>
                    <a:pt x="414527" y="124206"/>
                  </a:lnTo>
                  <a:lnTo>
                    <a:pt x="290322" y="0"/>
                  </a:lnTo>
                  <a:close/>
                </a:path>
              </a:pathLst>
            </a:custGeom>
            <a:solidFill>
              <a:srgbClr val="FFFFFF"/>
            </a:solidFill>
          </p:spPr>
          <p:txBody>
            <a:bodyPr wrap="square" lIns="0" tIns="0" rIns="0" bIns="0" rtlCol="0"/>
            <a:lstStyle/>
            <a:p>
              <a:endParaRPr sz="1138"/>
            </a:p>
          </p:txBody>
        </p:sp>
        <p:sp>
          <p:nvSpPr>
            <p:cNvPr id="60" name="object 60"/>
            <p:cNvSpPr/>
            <p:nvPr/>
          </p:nvSpPr>
          <p:spPr>
            <a:xfrm>
              <a:off x="9036558" y="3153918"/>
              <a:ext cx="414655" cy="248920"/>
            </a:xfrm>
            <a:custGeom>
              <a:avLst/>
              <a:gdLst/>
              <a:ahLst/>
              <a:cxnLst/>
              <a:rect l="l" t="t" r="r" b="b"/>
              <a:pathLst>
                <a:path w="414654" h="248920">
                  <a:moveTo>
                    <a:pt x="0" y="62103"/>
                  </a:moveTo>
                  <a:lnTo>
                    <a:pt x="290322" y="62103"/>
                  </a:lnTo>
                  <a:lnTo>
                    <a:pt x="290322" y="0"/>
                  </a:lnTo>
                  <a:lnTo>
                    <a:pt x="414527" y="124206"/>
                  </a:lnTo>
                  <a:lnTo>
                    <a:pt x="290322" y="248412"/>
                  </a:lnTo>
                  <a:lnTo>
                    <a:pt x="290322" y="186309"/>
                  </a:lnTo>
                  <a:lnTo>
                    <a:pt x="0" y="186309"/>
                  </a:lnTo>
                  <a:lnTo>
                    <a:pt x="0" y="62103"/>
                  </a:lnTo>
                  <a:close/>
                </a:path>
              </a:pathLst>
            </a:custGeom>
            <a:ln w="25400">
              <a:solidFill>
                <a:srgbClr val="00AFEF"/>
              </a:solidFill>
            </a:ln>
          </p:spPr>
          <p:txBody>
            <a:bodyPr wrap="square" lIns="0" tIns="0" rIns="0" bIns="0" rtlCol="0"/>
            <a:lstStyle/>
            <a:p>
              <a:endParaRPr sz="1138"/>
            </a:p>
          </p:txBody>
        </p:sp>
        <p:sp>
          <p:nvSpPr>
            <p:cNvPr id="61" name="object 61"/>
            <p:cNvSpPr/>
            <p:nvPr/>
          </p:nvSpPr>
          <p:spPr>
            <a:xfrm>
              <a:off x="6401561" y="3457194"/>
              <a:ext cx="414655" cy="248920"/>
            </a:xfrm>
            <a:custGeom>
              <a:avLst/>
              <a:gdLst/>
              <a:ahLst/>
              <a:cxnLst/>
              <a:rect l="l" t="t" r="r" b="b"/>
              <a:pathLst>
                <a:path w="414654" h="248920">
                  <a:moveTo>
                    <a:pt x="290321" y="0"/>
                  </a:moveTo>
                  <a:lnTo>
                    <a:pt x="290321" y="62102"/>
                  </a:lnTo>
                  <a:lnTo>
                    <a:pt x="0" y="62102"/>
                  </a:lnTo>
                  <a:lnTo>
                    <a:pt x="0" y="186308"/>
                  </a:lnTo>
                  <a:lnTo>
                    <a:pt x="290321" y="186308"/>
                  </a:lnTo>
                  <a:lnTo>
                    <a:pt x="290321" y="248411"/>
                  </a:lnTo>
                  <a:lnTo>
                    <a:pt x="414528" y="124205"/>
                  </a:lnTo>
                  <a:lnTo>
                    <a:pt x="290321" y="0"/>
                  </a:lnTo>
                  <a:close/>
                </a:path>
              </a:pathLst>
            </a:custGeom>
            <a:solidFill>
              <a:srgbClr val="FFFFFF"/>
            </a:solidFill>
          </p:spPr>
          <p:txBody>
            <a:bodyPr wrap="square" lIns="0" tIns="0" rIns="0" bIns="0" rtlCol="0"/>
            <a:lstStyle/>
            <a:p>
              <a:endParaRPr sz="1138"/>
            </a:p>
          </p:txBody>
        </p:sp>
        <p:sp>
          <p:nvSpPr>
            <p:cNvPr id="62" name="object 62"/>
            <p:cNvSpPr/>
            <p:nvPr/>
          </p:nvSpPr>
          <p:spPr>
            <a:xfrm>
              <a:off x="6401561" y="3457194"/>
              <a:ext cx="414655" cy="248920"/>
            </a:xfrm>
            <a:custGeom>
              <a:avLst/>
              <a:gdLst/>
              <a:ahLst/>
              <a:cxnLst/>
              <a:rect l="l" t="t" r="r" b="b"/>
              <a:pathLst>
                <a:path w="414654" h="248920">
                  <a:moveTo>
                    <a:pt x="0" y="62102"/>
                  </a:moveTo>
                  <a:lnTo>
                    <a:pt x="290321" y="62102"/>
                  </a:lnTo>
                  <a:lnTo>
                    <a:pt x="290321" y="0"/>
                  </a:lnTo>
                  <a:lnTo>
                    <a:pt x="414528" y="124205"/>
                  </a:lnTo>
                  <a:lnTo>
                    <a:pt x="290321" y="248411"/>
                  </a:lnTo>
                  <a:lnTo>
                    <a:pt x="290321" y="186308"/>
                  </a:lnTo>
                  <a:lnTo>
                    <a:pt x="0" y="186308"/>
                  </a:lnTo>
                  <a:lnTo>
                    <a:pt x="0" y="62102"/>
                  </a:lnTo>
                  <a:close/>
                </a:path>
              </a:pathLst>
            </a:custGeom>
            <a:ln w="25400">
              <a:solidFill>
                <a:srgbClr val="00AFEF"/>
              </a:solidFill>
            </a:ln>
          </p:spPr>
          <p:txBody>
            <a:bodyPr wrap="square" lIns="0" tIns="0" rIns="0" bIns="0" rtlCol="0"/>
            <a:lstStyle/>
            <a:p>
              <a:endParaRPr sz="1138"/>
            </a:p>
          </p:txBody>
        </p:sp>
        <p:pic>
          <p:nvPicPr>
            <p:cNvPr id="63" name="object 63"/>
            <p:cNvPicPr/>
            <p:nvPr/>
          </p:nvPicPr>
          <p:blipFill>
            <a:blip r:embed="rId5" cstate="print"/>
            <a:stretch>
              <a:fillRect/>
            </a:stretch>
          </p:blipFill>
          <p:spPr>
            <a:xfrm>
              <a:off x="6819900" y="3442690"/>
              <a:ext cx="2209038" cy="273583"/>
            </a:xfrm>
            <a:prstGeom prst="rect">
              <a:avLst/>
            </a:prstGeom>
          </p:spPr>
        </p:pic>
      </p:grpSp>
      <p:sp>
        <p:nvSpPr>
          <p:cNvPr id="64" name="object 64"/>
          <p:cNvSpPr txBox="1"/>
          <p:nvPr/>
        </p:nvSpPr>
        <p:spPr>
          <a:xfrm>
            <a:off x="5688314" y="3218290"/>
            <a:ext cx="1504474" cy="413094"/>
          </a:xfrm>
          <a:prstGeom prst="rect">
            <a:avLst/>
          </a:prstGeom>
        </p:spPr>
        <p:txBody>
          <a:bodyPr vert="horz" wrap="square" lIns="0" tIns="10319" rIns="0" bIns="0" rtlCol="0">
            <a:spAutoFit/>
          </a:bodyPr>
          <a:lstStyle/>
          <a:p>
            <a:pPr algn="ctr">
              <a:spcBef>
                <a:spcPts val="81"/>
              </a:spcBef>
            </a:pPr>
            <a:r>
              <a:rPr sz="975" b="1" dirty="0">
                <a:latin typeface="Trebuchet MS"/>
                <a:cs typeface="Trebuchet MS"/>
              </a:rPr>
              <a:t>Ph</a:t>
            </a:r>
            <a:r>
              <a:rPr sz="975" b="1" spc="-16" dirty="0">
                <a:latin typeface="Trebuchet MS"/>
                <a:cs typeface="Trebuchet MS"/>
              </a:rPr>
              <a:t> </a:t>
            </a:r>
            <a:r>
              <a:rPr sz="975" b="1" dirty="0">
                <a:latin typeface="Trebuchet MS"/>
                <a:cs typeface="Trebuchet MS"/>
              </a:rPr>
              <a:t>Bruto</a:t>
            </a:r>
            <a:r>
              <a:rPr sz="975" b="1" spc="-28" dirty="0">
                <a:latin typeface="Trebuchet MS"/>
                <a:cs typeface="Trebuchet MS"/>
              </a:rPr>
              <a:t> </a:t>
            </a:r>
            <a:r>
              <a:rPr sz="975" b="1" dirty="0">
                <a:latin typeface="Trebuchet MS"/>
                <a:cs typeface="Trebuchet MS"/>
              </a:rPr>
              <a:t>sd</a:t>
            </a:r>
            <a:r>
              <a:rPr sz="975" b="1" spc="-8" dirty="0">
                <a:latin typeface="Trebuchet MS"/>
                <a:cs typeface="Trebuchet MS"/>
              </a:rPr>
              <a:t> </a:t>
            </a:r>
            <a:r>
              <a:rPr sz="975" b="1" dirty="0">
                <a:latin typeface="Trebuchet MS"/>
                <a:cs typeface="Trebuchet MS"/>
              </a:rPr>
              <a:t>Rp50</a:t>
            </a:r>
            <a:r>
              <a:rPr sz="975" b="1" spc="-16" dirty="0">
                <a:latin typeface="Trebuchet MS"/>
                <a:cs typeface="Trebuchet MS"/>
              </a:rPr>
              <a:t> juta</a:t>
            </a:r>
            <a:endParaRPr sz="975">
              <a:latin typeface="Trebuchet MS"/>
              <a:cs typeface="Trebuchet MS"/>
            </a:endParaRPr>
          </a:p>
          <a:p>
            <a:pPr algn="ctr">
              <a:spcBef>
                <a:spcPts val="767"/>
              </a:spcBef>
            </a:pPr>
            <a:r>
              <a:rPr sz="975" b="1" dirty="0">
                <a:latin typeface="Trebuchet MS"/>
                <a:cs typeface="Trebuchet MS"/>
              </a:rPr>
              <a:t>Ph</a:t>
            </a:r>
            <a:r>
              <a:rPr sz="975" b="1" spc="-16" dirty="0">
                <a:latin typeface="Trebuchet MS"/>
                <a:cs typeface="Trebuchet MS"/>
              </a:rPr>
              <a:t> </a:t>
            </a:r>
            <a:r>
              <a:rPr sz="975" b="1" dirty="0">
                <a:latin typeface="Trebuchet MS"/>
                <a:cs typeface="Trebuchet MS"/>
              </a:rPr>
              <a:t>Bruto</a:t>
            </a:r>
            <a:r>
              <a:rPr sz="975" b="1" spc="-24" dirty="0">
                <a:latin typeface="Trebuchet MS"/>
                <a:cs typeface="Trebuchet MS"/>
              </a:rPr>
              <a:t> </a:t>
            </a:r>
            <a:r>
              <a:rPr sz="975" b="1" dirty="0">
                <a:latin typeface="Trebuchet MS"/>
                <a:cs typeface="Trebuchet MS"/>
              </a:rPr>
              <a:t>diatas</a:t>
            </a:r>
            <a:r>
              <a:rPr sz="975" b="1" spc="-8" dirty="0">
                <a:latin typeface="Trebuchet MS"/>
                <a:cs typeface="Trebuchet MS"/>
              </a:rPr>
              <a:t> </a:t>
            </a:r>
            <a:r>
              <a:rPr sz="975" b="1" dirty="0">
                <a:latin typeface="Trebuchet MS"/>
                <a:cs typeface="Trebuchet MS"/>
              </a:rPr>
              <a:t>Rp50</a:t>
            </a:r>
            <a:r>
              <a:rPr sz="975" b="1" spc="-16" dirty="0">
                <a:latin typeface="Trebuchet MS"/>
                <a:cs typeface="Trebuchet MS"/>
              </a:rPr>
              <a:t> juta</a:t>
            </a:r>
            <a:endParaRPr sz="975">
              <a:latin typeface="Trebuchet MS"/>
              <a:cs typeface="Trebuchet MS"/>
            </a:endParaRPr>
          </a:p>
        </p:txBody>
      </p:sp>
      <p:pic>
        <p:nvPicPr>
          <p:cNvPr id="65" name="object 65"/>
          <p:cNvPicPr/>
          <p:nvPr/>
        </p:nvPicPr>
        <p:blipFill>
          <a:blip r:embed="rId6" cstate="print"/>
          <a:stretch>
            <a:fillRect/>
          </a:stretch>
        </p:blipFill>
        <p:spPr>
          <a:xfrm>
            <a:off x="7689533" y="3440143"/>
            <a:ext cx="1607867" cy="221028"/>
          </a:xfrm>
          <a:prstGeom prst="rect">
            <a:avLst/>
          </a:prstGeom>
        </p:spPr>
      </p:pic>
      <p:sp>
        <p:nvSpPr>
          <p:cNvPr id="66" name="object 66"/>
          <p:cNvSpPr txBox="1"/>
          <p:nvPr/>
        </p:nvSpPr>
        <p:spPr>
          <a:xfrm>
            <a:off x="7813977" y="3218290"/>
            <a:ext cx="1362591" cy="413094"/>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0%</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dirty="0">
                <a:latin typeface="Trebuchet MS"/>
                <a:cs typeface="Trebuchet MS"/>
              </a:rPr>
              <a:t> </a:t>
            </a:r>
            <a:r>
              <a:rPr sz="975" b="1" spc="-8" dirty="0">
                <a:latin typeface="Trebuchet MS"/>
                <a:cs typeface="Trebuchet MS"/>
              </a:rPr>
              <a:t>Bruto</a:t>
            </a:r>
            <a:endParaRPr sz="975">
              <a:latin typeface="Trebuchet MS"/>
              <a:cs typeface="Trebuchet MS"/>
            </a:endParaRPr>
          </a:p>
          <a:p>
            <a:pPr marL="10319">
              <a:spcBef>
                <a:spcPts val="764"/>
              </a:spcBef>
            </a:pPr>
            <a:r>
              <a:rPr sz="975" b="1" dirty="0">
                <a:latin typeface="Trebuchet MS"/>
                <a:cs typeface="Trebuchet MS"/>
              </a:rPr>
              <a:t>5%</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dirty="0">
                <a:latin typeface="Trebuchet MS"/>
                <a:cs typeface="Trebuchet MS"/>
              </a:rPr>
              <a:t> </a:t>
            </a:r>
            <a:r>
              <a:rPr sz="975" b="1" spc="-8" dirty="0">
                <a:latin typeface="Trebuchet MS"/>
                <a:cs typeface="Trebuchet MS"/>
              </a:rPr>
              <a:t>Bruto</a:t>
            </a:r>
            <a:endParaRPr sz="975">
              <a:latin typeface="Trebuchet MS"/>
              <a:cs typeface="Trebuchet MS"/>
            </a:endParaRPr>
          </a:p>
        </p:txBody>
      </p:sp>
      <p:grpSp>
        <p:nvGrpSpPr>
          <p:cNvPr id="67" name="object 67"/>
          <p:cNvGrpSpPr/>
          <p:nvPr/>
        </p:nvGrpSpPr>
        <p:grpSpPr>
          <a:xfrm>
            <a:off x="7331884" y="3434159"/>
            <a:ext cx="357545" cy="222885"/>
            <a:chOff x="9023857" y="3435350"/>
            <a:chExt cx="440055" cy="274320"/>
          </a:xfrm>
        </p:grpSpPr>
        <p:sp>
          <p:nvSpPr>
            <p:cNvPr id="68" name="object 68"/>
            <p:cNvSpPr/>
            <p:nvPr/>
          </p:nvSpPr>
          <p:spPr>
            <a:xfrm>
              <a:off x="9036557" y="3448050"/>
              <a:ext cx="414655" cy="248920"/>
            </a:xfrm>
            <a:custGeom>
              <a:avLst/>
              <a:gdLst/>
              <a:ahLst/>
              <a:cxnLst/>
              <a:rect l="l" t="t" r="r" b="b"/>
              <a:pathLst>
                <a:path w="414654" h="248920">
                  <a:moveTo>
                    <a:pt x="290322" y="0"/>
                  </a:moveTo>
                  <a:lnTo>
                    <a:pt x="290322" y="62102"/>
                  </a:lnTo>
                  <a:lnTo>
                    <a:pt x="0" y="62102"/>
                  </a:lnTo>
                  <a:lnTo>
                    <a:pt x="0" y="186308"/>
                  </a:lnTo>
                  <a:lnTo>
                    <a:pt x="290322" y="186308"/>
                  </a:lnTo>
                  <a:lnTo>
                    <a:pt x="290322" y="248412"/>
                  </a:lnTo>
                  <a:lnTo>
                    <a:pt x="414527" y="124205"/>
                  </a:lnTo>
                  <a:lnTo>
                    <a:pt x="290322" y="0"/>
                  </a:lnTo>
                  <a:close/>
                </a:path>
              </a:pathLst>
            </a:custGeom>
            <a:solidFill>
              <a:srgbClr val="FFFFFF"/>
            </a:solidFill>
          </p:spPr>
          <p:txBody>
            <a:bodyPr wrap="square" lIns="0" tIns="0" rIns="0" bIns="0" rtlCol="0"/>
            <a:lstStyle/>
            <a:p>
              <a:endParaRPr sz="1138"/>
            </a:p>
          </p:txBody>
        </p:sp>
        <p:sp>
          <p:nvSpPr>
            <p:cNvPr id="69" name="object 69"/>
            <p:cNvSpPr/>
            <p:nvPr/>
          </p:nvSpPr>
          <p:spPr>
            <a:xfrm>
              <a:off x="9036557" y="3448050"/>
              <a:ext cx="414655" cy="248920"/>
            </a:xfrm>
            <a:custGeom>
              <a:avLst/>
              <a:gdLst/>
              <a:ahLst/>
              <a:cxnLst/>
              <a:rect l="l" t="t" r="r" b="b"/>
              <a:pathLst>
                <a:path w="414654" h="248920">
                  <a:moveTo>
                    <a:pt x="0" y="62102"/>
                  </a:moveTo>
                  <a:lnTo>
                    <a:pt x="290322" y="62102"/>
                  </a:lnTo>
                  <a:lnTo>
                    <a:pt x="290322" y="0"/>
                  </a:lnTo>
                  <a:lnTo>
                    <a:pt x="414527" y="124205"/>
                  </a:lnTo>
                  <a:lnTo>
                    <a:pt x="290322" y="248412"/>
                  </a:lnTo>
                  <a:lnTo>
                    <a:pt x="290322" y="186308"/>
                  </a:lnTo>
                  <a:lnTo>
                    <a:pt x="0" y="186308"/>
                  </a:lnTo>
                  <a:lnTo>
                    <a:pt x="0" y="62102"/>
                  </a:lnTo>
                  <a:close/>
                </a:path>
              </a:pathLst>
            </a:custGeom>
            <a:ln w="25400">
              <a:solidFill>
                <a:srgbClr val="00AFEF"/>
              </a:solidFill>
            </a:ln>
          </p:spPr>
          <p:txBody>
            <a:bodyPr wrap="square" lIns="0" tIns="0" rIns="0" bIns="0" rtlCol="0"/>
            <a:lstStyle/>
            <a:p>
              <a:endParaRPr sz="1138"/>
            </a:p>
          </p:txBody>
        </p:sp>
      </p:grpSp>
      <p:pic>
        <p:nvPicPr>
          <p:cNvPr id="70" name="object 70"/>
          <p:cNvPicPr/>
          <p:nvPr/>
        </p:nvPicPr>
        <p:blipFill>
          <a:blip r:embed="rId2" cstate="print"/>
          <a:stretch>
            <a:fillRect/>
          </a:stretch>
        </p:blipFill>
        <p:spPr>
          <a:xfrm>
            <a:off x="439578" y="4225195"/>
            <a:ext cx="2625709" cy="864917"/>
          </a:xfrm>
          <a:prstGeom prst="rect">
            <a:avLst/>
          </a:prstGeom>
        </p:spPr>
      </p:pic>
      <p:sp>
        <p:nvSpPr>
          <p:cNvPr id="71" name="object 71"/>
          <p:cNvSpPr txBox="1"/>
          <p:nvPr/>
        </p:nvSpPr>
        <p:spPr>
          <a:xfrm>
            <a:off x="657841" y="4496681"/>
            <a:ext cx="2189639" cy="310502"/>
          </a:xfrm>
          <a:prstGeom prst="rect">
            <a:avLst/>
          </a:prstGeom>
        </p:spPr>
        <p:txBody>
          <a:bodyPr vert="horz" wrap="square" lIns="0" tIns="10319" rIns="0" bIns="0" rtlCol="0">
            <a:spAutoFit/>
          </a:bodyPr>
          <a:lstStyle/>
          <a:p>
            <a:pPr marL="717153" marR="4128" indent="-707350">
              <a:spcBef>
                <a:spcPts val="81"/>
              </a:spcBef>
            </a:pPr>
            <a:r>
              <a:rPr sz="975" spc="-8" dirty="0">
                <a:solidFill>
                  <a:srgbClr val="FFFFFF"/>
                </a:solidFill>
                <a:latin typeface="Trebuchet MS"/>
                <a:cs typeface="Trebuchet MS"/>
              </a:rPr>
              <a:t>Penghasilan</a:t>
            </a:r>
            <a:r>
              <a:rPr sz="975" spc="-45" dirty="0">
                <a:solidFill>
                  <a:srgbClr val="FFFFFF"/>
                </a:solidFill>
                <a:latin typeface="Trebuchet MS"/>
                <a:cs typeface="Trebuchet MS"/>
              </a:rPr>
              <a:t> </a:t>
            </a:r>
            <a:r>
              <a:rPr sz="975" dirty="0">
                <a:solidFill>
                  <a:srgbClr val="FFFFFF"/>
                </a:solidFill>
                <a:latin typeface="Trebuchet MS"/>
                <a:cs typeface="Trebuchet MS"/>
              </a:rPr>
              <a:t>Manfaat</a:t>
            </a:r>
            <a:r>
              <a:rPr sz="975" spc="-28" dirty="0">
                <a:solidFill>
                  <a:srgbClr val="FFFFFF"/>
                </a:solidFill>
                <a:latin typeface="Trebuchet MS"/>
                <a:cs typeface="Trebuchet MS"/>
              </a:rPr>
              <a:t> </a:t>
            </a:r>
            <a:r>
              <a:rPr sz="975" spc="-8" dirty="0">
                <a:solidFill>
                  <a:srgbClr val="FFFFFF"/>
                </a:solidFill>
                <a:latin typeface="Trebuchet MS"/>
                <a:cs typeface="Trebuchet MS"/>
              </a:rPr>
              <a:t>Pensiun,</a:t>
            </a:r>
            <a:r>
              <a:rPr sz="975" spc="-33" dirty="0">
                <a:solidFill>
                  <a:srgbClr val="FFFFFF"/>
                </a:solidFill>
                <a:latin typeface="Trebuchet MS"/>
                <a:cs typeface="Trebuchet MS"/>
              </a:rPr>
              <a:t> </a:t>
            </a:r>
            <a:r>
              <a:rPr sz="975" dirty="0">
                <a:solidFill>
                  <a:srgbClr val="FFFFFF"/>
                </a:solidFill>
                <a:latin typeface="Trebuchet MS"/>
                <a:cs typeface="Trebuchet MS"/>
              </a:rPr>
              <a:t>THT</a:t>
            </a:r>
            <a:r>
              <a:rPr sz="975" spc="-24" dirty="0">
                <a:solidFill>
                  <a:srgbClr val="FFFFFF"/>
                </a:solidFill>
                <a:latin typeface="Trebuchet MS"/>
                <a:cs typeface="Trebuchet MS"/>
              </a:rPr>
              <a:t> </a:t>
            </a:r>
            <a:r>
              <a:rPr sz="975" spc="-16" dirty="0">
                <a:solidFill>
                  <a:srgbClr val="FFFFFF"/>
                </a:solidFill>
                <a:latin typeface="Trebuchet MS"/>
                <a:cs typeface="Trebuchet MS"/>
              </a:rPr>
              <a:t>atau </a:t>
            </a:r>
            <a:r>
              <a:rPr sz="975" dirty="0">
                <a:solidFill>
                  <a:srgbClr val="FFFFFF"/>
                </a:solidFill>
                <a:latin typeface="Trebuchet MS"/>
                <a:cs typeface="Trebuchet MS"/>
              </a:rPr>
              <a:t>JHT</a:t>
            </a:r>
            <a:r>
              <a:rPr sz="975" spc="-37" dirty="0">
                <a:solidFill>
                  <a:srgbClr val="FFFFFF"/>
                </a:solidFill>
                <a:latin typeface="Trebuchet MS"/>
                <a:cs typeface="Trebuchet MS"/>
              </a:rPr>
              <a:t> </a:t>
            </a:r>
            <a:r>
              <a:rPr sz="975" spc="-8" dirty="0">
                <a:solidFill>
                  <a:srgbClr val="FFFFFF"/>
                </a:solidFill>
                <a:latin typeface="Trebuchet MS"/>
                <a:cs typeface="Trebuchet MS"/>
              </a:rPr>
              <a:t>Sekaligus</a:t>
            </a:r>
            <a:endParaRPr sz="975">
              <a:latin typeface="Trebuchet MS"/>
              <a:cs typeface="Trebuchet MS"/>
            </a:endParaRPr>
          </a:p>
        </p:txBody>
      </p:sp>
      <p:pic>
        <p:nvPicPr>
          <p:cNvPr id="72" name="object 72"/>
          <p:cNvPicPr/>
          <p:nvPr/>
        </p:nvPicPr>
        <p:blipFill>
          <a:blip r:embed="rId8" cstate="print"/>
          <a:stretch>
            <a:fillRect/>
          </a:stretch>
        </p:blipFill>
        <p:spPr>
          <a:xfrm>
            <a:off x="3364325" y="4134802"/>
            <a:ext cx="1855518" cy="1065514"/>
          </a:xfrm>
          <a:prstGeom prst="rect">
            <a:avLst/>
          </a:prstGeom>
        </p:spPr>
      </p:pic>
      <p:sp>
        <p:nvSpPr>
          <p:cNvPr id="73" name="object 73"/>
          <p:cNvSpPr txBox="1"/>
          <p:nvPr/>
        </p:nvSpPr>
        <p:spPr>
          <a:xfrm>
            <a:off x="3549444" y="4431838"/>
            <a:ext cx="1487448" cy="460543"/>
          </a:xfrm>
          <a:prstGeom prst="rect">
            <a:avLst/>
          </a:prstGeom>
        </p:spPr>
        <p:txBody>
          <a:bodyPr vert="horz" wrap="square" lIns="0" tIns="10319" rIns="0" bIns="0" rtlCol="0">
            <a:spAutoFit/>
          </a:bodyPr>
          <a:lstStyle/>
          <a:p>
            <a:pPr marL="9803" marR="4128" algn="ctr">
              <a:spcBef>
                <a:spcPts val="81"/>
              </a:spcBef>
            </a:pPr>
            <a:r>
              <a:rPr sz="975" b="1" spc="-8" dirty="0">
                <a:latin typeface="Trebuchet MS"/>
                <a:cs typeface="Trebuchet MS"/>
              </a:rPr>
              <a:t>Honorarium</a:t>
            </a:r>
            <a:r>
              <a:rPr sz="975" b="1" spc="-12" dirty="0">
                <a:latin typeface="Trebuchet MS"/>
                <a:cs typeface="Trebuchet MS"/>
              </a:rPr>
              <a:t> </a:t>
            </a:r>
            <a:r>
              <a:rPr sz="975" b="1" dirty="0">
                <a:latin typeface="Trebuchet MS"/>
                <a:cs typeface="Trebuchet MS"/>
              </a:rPr>
              <a:t>atau </a:t>
            </a:r>
            <a:r>
              <a:rPr sz="975" b="1" spc="-8" dirty="0">
                <a:latin typeface="Trebuchet MS"/>
                <a:cs typeface="Trebuchet MS"/>
              </a:rPr>
              <a:t>Imbalan </a:t>
            </a:r>
            <a:r>
              <a:rPr sz="975" b="1" dirty="0">
                <a:latin typeface="Trebuchet MS"/>
                <a:cs typeface="Trebuchet MS"/>
              </a:rPr>
              <a:t>Lain</a:t>
            </a:r>
            <a:r>
              <a:rPr sz="975" b="1" spc="-4" dirty="0">
                <a:latin typeface="Trebuchet MS"/>
                <a:cs typeface="Trebuchet MS"/>
              </a:rPr>
              <a:t> </a:t>
            </a:r>
            <a:r>
              <a:rPr sz="975" b="1" spc="-8" dirty="0">
                <a:latin typeface="Trebuchet MS"/>
                <a:cs typeface="Trebuchet MS"/>
              </a:rPr>
              <a:t>Beban</a:t>
            </a:r>
            <a:r>
              <a:rPr sz="975" b="1" spc="-57" dirty="0">
                <a:latin typeface="Trebuchet MS"/>
                <a:cs typeface="Trebuchet MS"/>
              </a:rPr>
              <a:t> </a:t>
            </a:r>
            <a:r>
              <a:rPr sz="975" b="1" dirty="0">
                <a:latin typeface="Trebuchet MS"/>
                <a:cs typeface="Trebuchet MS"/>
              </a:rPr>
              <a:t>APBN</a:t>
            </a:r>
            <a:r>
              <a:rPr sz="975" b="1" spc="-12" dirty="0">
                <a:latin typeface="Trebuchet MS"/>
                <a:cs typeface="Trebuchet MS"/>
              </a:rPr>
              <a:t> </a:t>
            </a:r>
            <a:r>
              <a:rPr sz="975" b="1" spc="-16" dirty="0">
                <a:latin typeface="Trebuchet MS"/>
                <a:cs typeface="Trebuchet MS"/>
              </a:rPr>
              <a:t>atau APBD</a:t>
            </a:r>
            <a:endParaRPr sz="975">
              <a:latin typeface="Trebuchet MS"/>
              <a:cs typeface="Trebuchet MS"/>
            </a:endParaRPr>
          </a:p>
        </p:txBody>
      </p:sp>
      <p:grpSp>
        <p:nvGrpSpPr>
          <p:cNvPr id="74" name="object 74"/>
          <p:cNvGrpSpPr/>
          <p:nvPr/>
        </p:nvGrpSpPr>
        <p:grpSpPr>
          <a:xfrm>
            <a:off x="3063636" y="4292039"/>
            <a:ext cx="6257290" cy="721797"/>
            <a:chOff x="3770629" y="4491202"/>
            <a:chExt cx="7701280" cy="888365"/>
          </a:xfrm>
        </p:grpSpPr>
        <p:sp>
          <p:nvSpPr>
            <p:cNvPr id="75" name="object 75"/>
            <p:cNvSpPr/>
            <p:nvPr/>
          </p:nvSpPr>
          <p:spPr>
            <a:xfrm>
              <a:off x="3783329" y="4746497"/>
              <a:ext cx="353695" cy="401320"/>
            </a:xfrm>
            <a:custGeom>
              <a:avLst/>
              <a:gdLst/>
              <a:ahLst/>
              <a:cxnLst/>
              <a:rect l="l" t="t" r="r" b="b"/>
              <a:pathLst>
                <a:path w="353695" h="401320">
                  <a:moveTo>
                    <a:pt x="176784" y="0"/>
                  </a:moveTo>
                  <a:lnTo>
                    <a:pt x="176784" y="100202"/>
                  </a:lnTo>
                  <a:lnTo>
                    <a:pt x="0" y="100202"/>
                  </a:lnTo>
                  <a:lnTo>
                    <a:pt x="0" y="300608"/>
                  </a:lnTo>
                  <a:lnTo>
                    <a:pt x="176784" y="300608"/>
                  </a:lnTo>
                  <a:lnTo>
                    <a:pt x="176784" y="400812"/>
                  </a:lnTo>
                  <a:lnTo>
                    <a:pt x="353568" y="200406"/>
                  </a:lnTo>
                  <a:lnTo>
                    <a:pt x="176784" y="0"/>
                  </a:lnTo>
                  <a:close/>
                </a:path>
              </a:pathLst>
            </a:custGeom>
            <a:solidFill>
              <a:srgbClr val="FFFFFF"/>
            </a:solidFill>
          </p:spPr>
          <p:txBody>
            <a:bodyPr wrap="square" lIns="0" tIns="0" rIns="0" bIns="0" rtlCol="0"/>
            <a:lstStyle/>
            <a:p>
              <a:endParaRPr sz="1138"/>
            </a:p>
          </p:txBody>
        </p:sp>
        <p:sp>
          <p:nvSpPr>
            <p:cNvPr id="76" name="object 76"/>
            <p:cNvSpPr/>
            <p:nvPr/>
          </p:nvSpPr>
          <p:spPr>
            <a:xfrm>
              <a:off x="3783329" y="4746497"/>
              <a:ext cx="353695" cy="401320"/>
            </a:xfrm>
            <a:custGeom>
              <a:avLst/>
              <a:gdLst/>
              <a:ahLst/>
              <a:cxnLst/>
              <a:rect l="l" t="t" r="r" b="b"/>
              <a:pathLst>
                <a:path w="353695" h="401320">
                  <a:moveTo>
                    <a:pt x="0" y="100202"/>
                  </a:moveTo>
                  <a:lnTo>
                    <a:pt x="176784" y="100202"/>
                  </a:lnTo>
                  <a:lnTo>
                    <a:pt x="176784" y="0"/>
                  </a:lnTo>
                  <a:lnTo>
                    <a:pt x="353568" y="200406"/>
                  </a:lnTo>
                  <a:lnTo>
                    <a:pt x="176784" y="400812"/>
                  </a:lnTo>
                  <a:lnTo>
                    <a:pt x="176784" y="300608"/>
                  </a:lnTo>
                  <a:lnTo>
                    <a:pt x="0" y="300608"/>
                  </a:lnTo>
                  <a:lnTo>
                    <a:pt x="0" y="100202"/>
                  </a:lnTo>
                  <a:close/>
                </a:path>
              </a:pathLst>
            </a:custGeom>
            <a:ln w="25400">
              <a:solidFill>
                <a:srgbClr val="00AFEF"/>
              </a:solidFill>
            </a:ln>
          </p:spPr>
          <p:txBody>
            <a:bodyPr wrap="square" lIns="0" tIns="0" rIns="0" bIns="0" rtlCol="0"/>
            <a:lstStyle/>
            <a:p>
              <a:endParaRPr sz="1138"/>
            </a:p>
          </p:txBody>
        </p:sp>
        <p:pic>
          <p:nvPicPr>
            <p:cNvPr id="77" name="object 77"/>
            <p:cNvPicPr/>
            <p:nvPr/>
          </p:nvPicPr>
          <p:blipFill>
            <a:blip r:embed="rId4" cstate="print"/>
            <a:stretch>
              <a:fillRect/>
            </a:stretch>
          </p:blipFill>
          <p:spPr>
            <a:xfrm>
              <a:off x="9494520" y="4491202"/>
              <a:ext cx="1977389" cy="273583"/>
            </a:xfrm>
            <a:prstGeom prst="rect">
              <a:avLst/>
            </a:prstGeom>
          </p:spPr>
        </p:pic>
        <p:sp>
          <p:nvSpPr>
            <p:cNvPr id="78" name="object 78"/>
            <p:cNvSpPr/>
            <p:nvPr/>
          </p:nvSpPr>
          <p:spPr>
            <a:xfrm>
              <a:off x="6432041" y="4505706"/>
              <a:ext cx="414655" cy="248920"/>
            </a:xfrm>
            <a:custGeom>
              <a:avLst/>
              <a:gdLst/>
              <a:ahLst/>
              <a:cxnLst/>
              <a:rect l="l" t="t" r="r" b="b"/>
              <a:pathLst>
                <a:path w="414654" h="248920">
                  <a:moveTo>
                    <a:pt x="290322" y="0"/>
                  </a:moveTo>
                  <a:lnTo>
                    <a:pt x="290322" y="62103"/>
                  </a:lnTo>
                  <a:lnTo>
                    <a:pt x="0" y="62103"/>
                  </a:lnTo>
                  <a:lnTo>
                    <a:pt x="0" y="186309"/>
                  </a:lnTo>
                  <a:lnTo>
                    <a:pt x="290322" y="186309"/>
                  </a:lnTo>
                  <a:lnTo>
                    <a:pt x="290322" y="248412"/>
                  </a:lnTo>
                  <a:lnTo>
                    <a:pt x="414528" y="124206"/>
                  </a:lnTo>
                  <a:lnTo>
                    <a:pt x="290322" y="0"/>
                  </a:lnTo>
                  <a:close/>
                </a:path>
              </a:pathLst>
            </a:custGeom>
            <a:solidFill>
              <a:srgbClr val="FFFFFF"/>
            </a:solidFill>
          </p:spPr>
          <p:txBody>
            <a:bodyPr wrap="square" lIns="0" tIns="0" rIns="0" bIns="0" rtlCol="0"/>
            <a:lstStyle/>
            <a:p>
              <a:endParaRPr sz="1138"/>
            </a:p>
          </p:txBody>
        </p:sp>
        <p:sp>
          <p:nvSpPr>
            <p:cNvPr id="79" name="object 79"/>
            <p:cNvSpPr/>
            <p:nvPr/>
          </p:nvSpPr>
          <p:spPr>
            <a:xfrm>
              <a:off x="6432041" y="4505706"/>
              <a:ext cx="414655" cy="248920"/>
            </a:xfrm>
            <a:custGeom>
              <a:avLst/>
              <a:gdLst/>
              <a:ahLst/>
              <a:cxnLst/>
              <a:rect l="l" t="t" r="r" b="b"/>
              <a:pathLst>
                <a:path w="414654" h="248920">
                  <a:moveTo>
                    <a:pt x="0" y="62103"/>
                  </a:moveTo>
                  <a:lnTo>
                    <a:pt x="290322" y="62103"/>
                  </a:lnTo>
                  <a:lnTo>
                    <a:pt x="290322" y="0"/>
                  </a:lnTo>
                  <a:lnTo>
                    <a:pt x="414528" y="124206"/>
                  </a:lnTo>
                  <a:lnTo>
                    <a:pt x="290322" y="248412"/>
                  </a:lnTo>
                  <a:lnTo>
                    <a:pt x="290322" y="186309"/>
                  </a:lnTo>
                  <a:lnTo>
                    <a:pt x="0" y="186309"/>
                  </a:lnTo>
                  <a:lnTo>
                    <a:pt x="0" y="62103"/>
                  </a:lnTo>
                  <a:close/>
                </a:path>
              </a:pathLst>
            </a:custGeom>
            <a:ln w="25400">
              <a:solidFill>
                <a:srgbClr val="00AFEF"/>
              </a:solidFill>
            </a:ln>
          </p:spPr>
          <p:txBody>
            <a:bodyPr wrap="square" lIns="0" tIns="0" rIns="0" bIns="0" rtlCol="0"/>
            <a:lstStyle/>
            <a:p>
              <a:endParaRPr sz="1138"/>
            </a:p>
          </p:txBody>
        </p:sp>
        <p:pic>
          <p:nvPicPr>
            <p:cNvPr id="80" name="object 80"/>
            <p:cNvPicPr/>
            <p:nvPr/>
          </p:nvPicPr>
          <p:blipFill>
            <a:blip r:embed="rId9" cstate="print"/>
            <a:stretch>
              <a:fillRect/>
            </a:stretch>
          </p:blipFill>
          <p:spPr>
            <a:xfrm>
              <a:off x="6850379" y="4491202"/>
              <a:ext cx="2209037" cy="273583"/>
            </a:xfrm>
            <a:prstGeom prst="rect">
              <a:avLst/>
            </a:prstGeom>
          </p:spPr>
        </p:pic>
        <p:sp>
          <p:nvSpPr>
            <p:cNvPr id="81" name="object 81"/>
            <p:cNvSpPr/>
            <p:nvPr/>
          </p:nvSpPr>
          <p:spPr>
            <a:xfrm>
              <a:off x="9067038" y="4505706"/>
              <a:ext cx="414655" cy="248920"/>
            </a:xfrm>
            <a:custGeom>
              <a:avLst/>
              <a:gdLst/>
              <a:ahLst/>
              <a:cxnLst/>
              <a:rect l="l" t="t" r="r" b="b"/>
              <a:pathLst>
                <a:path w="414654" h="248920">
                  <a:moveTo>
                    <a:pt x="290321" y="0"/>
                  </a:moveTo>
                  <a:lnTo>
                    <a:pt x="290321" y="62103"/>
                  </a:lnTo>
                  <a:lnTo>
                    <a:pt x="0" y="62103"/>
                  </a:lnTo>
                  <a:lnTo>
                    <a:pt x="0" y="186309"/>
                  </a:lnTo>
                  <a:lnTo>
                    <a:pt x="290321" y="186309"/>
                  </a:lnTo>
                  <a:lnTo>
                    <a:pt x="290321" y="248412"/>
                  </a:lnTo>
                  <a:lnTo>
                    <a:pt x="414527" y="124206"/>
                  </a:lnTo>
                  <a:lnTo>
                    <a:pt x="290321" y="0"/>
                  </a:lnTo>
                  <a:close/>
                </a:path>
              </a:pathLst>
            </a:custGeom>
            <a:solidFill>
              <a:srgbClr val="FFFFFF"/>
            </a:solidFill>
          </p:spPr>
          <p:txBody>
            <a:bodyPr wrap="square" lIns="0" tIns="0" rIns="0" bIns="0" rtlCol="0"/>
            <a:lstStyle/>
            <a:p>
              <a:endParaRPr sz="1138"/>
            </a:p>
          </p:txBody>
        </p:sp>
        <p:sp>
          <p:nvSpPr>
            <p:cNvPr id="82" name="object 82"/>
            <p:cNvSpPr/>
            <p:nvPr/>
          </p:nvSpPr>
          <p:spPr>
            <a:xfrm>
              <a:off x="9067038" y="4505706"/>
              <a:ext cx="414655" cy="248920"/>
            </a:xfrm>
            <a:custGeom>
              <a:avLst/>
              <a:gdLst/>
              <a:ahLst/>
              <a:cxnLst/>
              <a:rect l="l" t="t" r="r" b="b"/>
              <a:pathLst>
                <a:path w="414654" h="248920">
                  <a:moveTo>
                    <a:pt x="0" y="62103"/>
                  </a:moveTo>
                  <a:lnTo>
                    <a:pt x="290321" y="62103"/>
                  </a:lnTo>
                  <a:lnTo>
                    <a:pt x="290321" y="0"/>
                  </a:lnTo>
                  <a:lnTo>
                    <a:pt x="414527" y="124206"/>
                  </a:lnTo>
                  <a:lnTo>
                    <a:pt x="290321" y="248412"/>
                  </a:lnTo>
                  <a:lnTo>
                    <a:pt x="290321" y="186309"/>
                  </a:lnTo>
                  <a:lnTo>
                    <a:pt x="0" y="186309"/>
                  </a:lnTo>
                  <a:lnTo>
                    <a:pt x="0" y="62103"/>
                  </a:lnTo>
                  <a:close/>
                </a:path>
              </a:pathLst>
            </a:custGeom>
            <a:ln w="25400">
              <a:solidFill>
                <a:srgbClr val="00AFEF"/>
              </a:solidFill>
            </a:ln>
          </p:spPr>
          <p:txBody>
            <a:bodyPr wrap="square" lIns="0" tIns="0" rIns="0" bIns="0" rtlCol="0"/>
            <a:lstStyle/>
            <a:p>
              <a:endParaRPr sz="1138"/>
            </a:p>
          </p:txBody>
        </p:sp>
        <p:sp>
          <p:nvSpPr>
            <p:cNvPr id="83" name="object 83"/>
            <p:cNvSpPr/>
            <p:nvPr/>
          </p:nvSpPr>
          <p:spPr>
            <a:xfrm>
              <a:off x="6432041" y="4808981"/>
              <a:ext cx="414655" cy="248920"/>
            </a:xfrm>
            <a:custGeom>
              <a:avLst/>
              <a:gdLst/>
              <a:ahLst/>
              <a:cxnLst/>
              <a:rect l="l" t="t" r="r" b="b"/>
              <a:pathLst>
                <a:path w="414654" h="248920">
                  <a:moveTo>
                    <a:pt x="290322" y="0"/>
                  </a:moveTo>
                  <a:lnTo>
                    <a:pt x="290322" y="62103"/>
                  </a:lnTo>
                  <a:lnTo>
                    <a:pt x="0" y="62103"/>
                  </a:lnTo>
                  <a:lnTo>
                    <a:pt x="0" y="186309"/>
                  </a:lnTo>
                  <a:lnTo>
                    <a:pt x="290322" y="186309"/>
                  </a:lnTo>
                  <a:lnTo>
                    <a:pt x="290322" y="248412"/>
                  </a:lnTo>
                  <a:lnTo>
                    <a:pt x="414528" y="124206"/>
                  </a:lnTo>
                  <a:lnTo>
                    <a:pt x="290322" y="0"/>
                  </a:lnTo>
                  <a:close/>
                </a:path>
              </a:pathLst>
            </a:custGeom>
            <a:solidFill>
              <a:srgbClr val="FFFFFF"/>
            </a:solidFill>
          </p:spPr>
          <p:txBody>
            <a:bodyPr wrap="square" lIns="0" tIns="0" rIns="0" bIns="0" rtlCol="0"/>
            <a:lstStyle/>
            <a:p>
              <a:endParaRPr sz="1138"/>
            </a:p>
          </p:txBody>
        </p:sp>
        <p:sp>
          <p:nvSpPr>
            <p:cNvPr id="84" name="object 84"/>
            <p:cNvSpPr/>
            <p:nvPr/>
          </p:nvSpPr>
          <p:spPr>
            <a:xfrm>
              <a:off x="6432041" y="4808981"/>
              <a:ext cx="414655" cy="248920"/>
            </a:xfrm>
            <a:custGeom>
              <a:avLst/>
              <a:gdLst/>
              <a:ahLst/>
              <a:cxnLst/>
              <a:rect l="l" t="t" r="r" b="b"/>
              <a:pathLst>
                <a:path w="414654" h="248920">
                  <a:moveTo>
                    <a:pt x="0" y="62103"/>
                  </a:moveTo>
                  <a:lnTo>
                    <a:pt x="290322" y="62103"/>
                  </a:lnTo>
                  <a:lnTo>
                    <a:pt x="290322" y="0"/>
                  </a:lnTo>
                  <a:lnTo>
                    <a:pt x="414528" y="124206"/>
                  </a:lnTo>
                  <a:lnTo>
                    <a:pt x="290322" y="248412"/>
                  </a:lnTo>
                  <a:lnTo>
                    <a:pt x="290322" y="186309"/>
                  </a:lnTo>
                  <a:lnTo>
                    <a:pt x="0" y="186309"/>
                  </a:lnTo>
                  <a:lnTo>
                    <a:pt x="0" y="62103"/>
                  </a:lnTo>
                  <a:close/>
                </a:path>
              </a:pathLst>
            </a:custGeom>
            <a:ln w="25400">
              <a:solidFill>
                <a:srgbClr val="00AFEF"/>
              </a:solidFill>
            </a:ln>
          </p:spPr>
          <p:txBody>
            <a:bodyPr wrap="square" lIns="0" tIns="0" rIns="0" bIns="0" rtlCol="0"/>
            <a:lstStyle/>
            <a:p>
              <a:endParaRPr sz="1138"/>
            </a:p>
          </p:txBody>
        </p:sp>
        <p:pic>
          <p:nvPicPr>
            <p:cNvPr id="85" name="object 85"/>
            <p:cNvPicPr/>
            <p:nvPr/>
          </p:nvPicPr>
          <p:blipFill>
            <a:blip r:embed="rId9" cstate="print"/>
            <a:stretch>
              <a:fillRect/>
            </a:stretch>
          </p:blipFill>
          <p:spPr>
            <a:xfrm>
              <a:off x="6850379" y="4794465"/>
              <a:ext cx="2209037" cy="272072"/>
            </a:xfrm>
            <a:prstGeom prst="rect">
              <a:avLst/>
            </a:prstGeom>
          </p:spPr>
        </p:pic>
        <p:pic>
          <p:nvPicPr>
            <p:cNvPr id="86" name="object 86"/>
            <p:cNvPicPr/>
            <p:nvPr/>
          </p:nvPicPr>
          <p:blipFill>
            <a:blip r:embed="rId4" cstate="print"/>
            <a:stretch>
              <a:fillRect/>
            </a:stretch>
          </p:blipFill>
          <p:spPr>
            <a:xfrm>
              <a:off x="9494520" y="4794465"/>
              <a:ext cx="1977389" cy="272072"/>
            </a:xfrm>
            <a:prstGeom prst="rect">
              <a:avLst/>
            </a:prstGeom>
          </p:spPr>
        </p:pic>
        <p:sp>
          <p:nvSpPr>
            <p:cNvPr id="87" name="object 87"/>
            <p:cNvSpPr/>
            <p:nvPr/>
          </p:nvSpPr>
          <p:spPr>
            <a:xfrm>
              <a:off x="9067038" y="4799838"/>
              <a:ext cx="414655" cy="247015"/>
            </a:xfrm>
            <a:custGeom>
              <a:avLst/>
              <a:gdLst/>
              <a:ahLst/>
              <a:cxnLst/>
              <a:rect l="l" t="t" r="r" b="b"/>
              <a:pathLst>
                <a:path w="414654" h="247014">
                  <a:moveTo>
                    <a:pt x="291083" y="0"/>
                  </a:moveTo>
                  <a:lnTo>
                    <a:pt x="291083" y="61722"/>
                  </a:lnTo>
                  <a:lnTo>
                    <a:pt x="0" y="61722"/>
                  </a:lnTo>
                  <a:lnTo>
                    <a:pt x="0" y="185166"/>
                  </a:lnTo>
                  <a:lnTo>
                    <a:pt x="291083" y="185166"/>
                  </a:lnTo>
                  <a:lnTo>
                    <a:pt x="291083" y="246887"/>
                  </a:lnTo>
                  <a:lnTo>
                    <a:pt x="414527" y="123443"/>
                  </a:lnTo>
                  <a:lnTo>
                    <a:pt x="291083" y="0"/>
                  </a:lnTo>
                  <a:close/>
                </a:path>
              </a:pathLst>
            </a:custGeom>
            <a:solidFill>
              <a:srgbClr val="FFFFFF"/>
            </a:solidFill>
          </p:spPr>
          <p:txBody>
            <a:bodyPr wrap="square" lIns="0" tIns="0" rIns="0" bIns="0" rtlCol="0"/>
            <a:lstStyle/>
            <a:p>
              <a:endParaRPr sz="1138"/>
            </a:p>
          </p:txBody>
        </p:sp>
        <p:sp>
          <p:nvSpPr>
            <p:cNvPr id="88" name="object 88"/>
            <p:cNvSpPr/>
            <p:nvPr/>
          </p:nvSpPr>
          <p:spPr>
            <a:xfrm>
              <a:off x="9067038" y="4799838"/>
              <a:ext cx="414655" cy="247015"/>
            </a:xfrm>
            <a:custGeom>
              <a:avLst/>
              <a:gdLst/>
              <a:ahLst/>
              <a:cxnLst/>
              <a:rect l="l" t="t" r="r" b="b"/>
              <a:pathLst>
                <a:path w="414654" h="247014">
                  <a:moveTo>
                    <a:pt x="0" y="61722"/>
                  </a:moveTo>
                  <a:lnTo>
                    <a:pt x="291083" y="61722"/>
                  </a:lnTo>
                  <a:lnTo>
                    <a:pt x="291083" y="0"/>
                  </a:lnTo>
                  <a:lnTo>
                    <a:pt x="414527" y="123443"/>
                  </a:lnTo>
                  <a:lnTo>
                    <a:pt x="291083" y="246887"/>
                  </a:lnTo>
                  <a:lnTo>
                    <a:pt x="291083" y="185166"/>
                  </a:lnTo>
                  <a:lnTo>
                    <a:pt x="0" y="185166"/>
                  </a:lnTo>
                  <a:lnTo>
                    <a:pt x="0" y="61722"/>
                  </a:lnTo>
                  <a:close/>
                </a:path>
              </a:pathLst>
            </a:custGeom>
            <a:ln w="25400">
              <a:solidFill>
                <a:srgbClr val="00AFEF"/>
              </a:solidFill>
            </a:ln>
          </p:spPr>
          <p:txBody>
            <a:bodyPr wrap="square" lIns="0" tIns="0" rIns="0" bIns="0" rtlCol="0"/>
            <a:lstStyle/>
            <a:p>
              <a:endParaRPr sz="1138"/>
            </a:p>
          </p:txBody>
        </p:sp>
        <p:sp>
          <p:nvSpPr>
            <p:cNvPr id="89" name="object 89"/>
            <p:cNvSpPr/>
            <p:nvPr/>
          </p:nvSpPr>
          <p:spPr>
            <a:xfrm>
              <a:off x="6432041" y="5118354"/>
              <a:ext cx="414655" cy="248920"/>
            </a:xfrm>
            <a:custGeom>
              <a:avLst/>
              <a:gdLst/>
              <a:ahLst/>
              <a:cxnLst/>
              <a:rect l="l" t="t" r="r" b="b"/>
              <a:pathLst>
                <a:path w="414654" h="248920">
                  <a:moveTo>
                    <a:pt x="290322" y="0"/>
                  </a:moveTo>
                  <a:lnTo>
                    <a:pt x="290322" y="62103"/>
                  </a:lnTo>
                  <a:lnTo>
                    <a:pt x="0" y="62103"/>
                  </a:lnTo>
                  <a:lnTo>
                    <a:pt x="0" y="186309"/>
                  </a:lnTo>
                  <a:lnTo>
                    <a:pt x="290322" y="186309"/>
                  </a:lnTo>
                  <a:lnTo>
                    <a:pt x="290322" y="248412"/>
                  </a:lnTo>
                  <a:lnTo>
                    <a:pt x="414528" y="124206"/>
                  </a:lnTo>
                  <a:lnTo>
                    <a:pt x="290322" y="0"/>
                  </a:lnTo>
                  <a:close/>
                </a:path>
              </a:pathLst>
            </a:custGeom>
            <a:solidFill>
              <a:srgbClr val="FFFFFF"/>
            </a:solidFill>
          </p:spPr>
          <p:txBody>
            <a:bodyPr wrap="square" lIns="0" tIns="0" rIns="0" bIns="0" rtlCol="0"/>
            <a:lstStyle/>
            <a:p>
              <a:endParaRPr sz="1138"/>
            </a:p>
          </p:txBody>
        </p:sp>
        <p:sp>
          <p:nvSpPr>
            <p:cNvPr id="90" name="object 90"/>
            <p:cNvSpPr/>
            <p:nvPr/>
          </p:nvSpPr>
          <p:spPr>
            <a:xfrm>
              <a:off x="6432041" y="5118354"/>
              <a:ext cx="414655" cy="248920"/>
            </a:xfrm>
            <a:custGeom>
              <a:avLst/>
              <a:gdLst/>
              <a:ahLst/>
              <a:cxnLst/>
              <a:rect l="l" t="t" r="r" b="b"/>
              <a:pathLst>
                <a:path w="414654" h="248920">
                  <a:moveTo>
                    <a:pt x="0" y="62103"/>
                  </a:moveTo>
                  <a:lnTo>
                    <a:pt x="290322" y="62103"/>
                  </a:lnTo>
                  <a:lnTo>
                    <a:pt x="290322" y="0"/>
                  </a:lnTo>
                  <a:lnTo>
                    <a:pt x="414528" y="124206"/>
                  </a:lnTo>
                  <a:lnTo>
                    <a:pt x="290322" y="248412"/>
                  </a:lnTo>
                  <a:lnTo>
                    <a:pt x="290322" y="186309"/>
                  </a:lnTo>
                  <a:lnTo>
                    <a:pt x="0" y="186309"/>
                  </a:lnTo>
                  <a:lnTo>
                    <a:pt x="0" y="62103"/>
                  </a:lnTo>
                  <a:close/>
                </a:path>
              </a:pathLst>
            </a:custGeom>
            <a:ln w="25400">
              <a:solidFill>
                <a:srgbClr val="00AFEF"/>
              </a:solidFill>
            </a:ln>
          </p:spPr>
          <p:txBody>
            <a:bodyPr wrap="square" lIns="0" tIns="0" rIns="0" bIns="0" rtlCol="0"/>
            <a:lstStyle/>
            <a:p>
              <a:endParaRPr sz="1138"/>
            </a:p>
          </p:txBody>
        </p:sp>
        <p:pic>
          <p:nvPicPr>
            <p:cNvPr id="91" name="object 91"/>
            <p:cNvPicPr/>
            <p:nvPr/>
          </p:nvPicPr>
          <p:blipFill>
            <a:blip r:embed="rId9" cstate="print"/>
            <a:stretch>
              <a:fillRect/>
            </a:stretch>
          </p:blipFill>
          <p:spPr>
            <a:xfrm>
              <a:off x="6850379" y="5103837"/>
              <a:ext cx="2209037" cy="272072"/>
            </a:xfrm>
            <a:prstGeom prst="rect">
              <a:avLst/>
            </a:prstGeom>
          </p:spPr>
        </p:pic>
      </p:grpSp>
      <p:sp>
        <p:nvSpPr>
          <p:cNvPr id="92" name="object 92"/>
          <p:cNvSpPr txBox="1"/>
          <p:nvPr/>
        </p:nvSpPr>
        <p:spPr>
          <a:xfrm>
            <a:off x="5938234" y="4316619"/>
            <a:ext cx="1051997" cy="638027"/>
          </a:xfrm>
          <a:prstGeom prst="rect">
            <a:avLst/>
          </a:prstGeom>
        </p:spPr>
        <p:txBody>
          <a:bodyPr vert="horz" wrap="square" lIns="0" tIns="10319" rIns="0" bIns="0" rtlCol="0">
            <a:spAutoFit/>
          </a:bodyPr>
          <a:lstStyle/>
          <a:p>
            <a:pPr algn="ctr">
              <a:spcBef>
                <a:spcPts val="81"/>
              </a:spcBef>
            </a:pPr>
            <a:r>
              <a:rPr sz="975" b="1" dirty="0">
                <a:latin typeface="Trebuchet MS"/>
                <a:cs typeface="Trebuchet MS"/>
              </a:rPr>
              <a:t>Ph</a:t>
            </a:r>
            <a:r>
              <a:rPr sz="975" b="1" spc="-12" dirty="0">
                <a:latin typeface="Trebuchet MS"/>
                <a:cs typeface="Trebuchet MS"/>
              </a:rPr>
              <a:t> </a:t>
            </a:r>
            <a:r>
              <a:rPr sz="975" b="1" dirty="0">
                <a:latin typeface="Trebuchet MS"/>
                <a:cs typeface="Trebuchet MS"/>
              </a:rPr>
              <a:t>Bruto</a:t>
            </a:r>
            <a:r>
              <a:rPr sz="975" b="1" spc="-24" dirty="0">
                <a:latin typeface="Trebuchet MS"/>
                <a:cs typeface="Trebuchet MS"/>
              </a:rPr>
              <a:t> </a:t>
            </a:r>
            <a:r>
              <a:rPr sz="975" b="1" dirty="0">
                <a:latin typeface="Trebuchet MS"/>
                <a:cs typeface="Trebuchet MS"/>
              </a:rPr>
              <a:t>Gol</a:t>
            </a:r>
            <a:r>
              <a:rPr sz="975" b="1" spc="-12" dirty="0">
                <a:latin typeface="Trebuchet MS"/>
                <a:cs typeface="Trebuchet MS"/>
              </a:rPr>
              <a:t> </a:t>
            </a:r>
            <a:r>
              <a:rPr sz="975" b="1" dirty="0">
                <a:latin typeface="Trebuchet MS"/>
                <a:cs typeface="Trebuchet MS"/>
              </a:rPr>
              <a:t>I</a:t>
            </a:r>
            <a:r>
              <a:rPr sz="975" b="1" spc="-12" dirty="0">
                <a:latin typeface="Trebuchet MS"/>
                <a:cs typeface="Trebuchet MS"/>
              </a:rPr>
              <a:t> </a:t>
            </a:r>
            <a:r>
              <a:rPr sz="975" b="1" dirty="0">
                <a:latin typeface="Trebuchet MS"/>
                <a:cs typeface="Trebuchet MS"/>
              </a:rPr>
              <a:t>&amp;</a:t>
            </a:r>
            <a:r>
              <a:rPr sz="975" b="1" spc="-8" dirty="0">
                <a:latin typeface="Trebuchet MS"/>
                <a:cs typeface="Trebuchet MS"/>
              </a:rPr>
              <a:t> </a:t>
            </a:r>
            <a:r>
              <a:rPr sz="975" b="1" spc="-20" dirty="0">
                <a:latin typeface="Trebuchet MS"/>
                <a:cs typeface="Trebuchet MS"/>
              </a:rPr>
              <a:t>II</a:t>
            </a:r>
            <a:endParaRPr sz="975">
              <a:latin typeface="Trebuchet MS"/>
              <a:cs typeface="Trebuchet MS"/>
            </a:endParaRPr>
          </a:p>
          <a:p>
            <a:pPr marL="88225" marR="79970" indent="-1032" algn="ctr">
              <a:lnSpc>
                <a:spcPts val="1983"/>
              </a:lnSpc>
              <a:spcBef>
                <a:spcPts val="33"/>
              </a:spcBef>
            </a:pPr>
            <a:r>
              <a:rPr sz="975" b="1" dirty="0">
                <a:latin typeface="Trebuchet MS"/>
                <a:cs typeface="Trebuchet MS"/>
              </a:rPr>
              <a:t>Ph</a:t>
            </a:r>
            <a:r>
              <a:rPr sz="975" b="1" spc="-12" dirty="0">
                <a:latin typeface="Trebuchet MS"/>
                <a:cs typeface="Trebuchet MS"/>
              </a:rPr>
              <a:t> </a:t>
            </a:r>
            <a:r>
              <a:rPr sz="975" b="1" dirty="0">
                <a:latin typeface="Trebuchet MS"/>
                <a:cs typeface="Trebuchet MS"/>
              </a:rPr>
              <a:t>Bruto</a:t>
            </a:r>
            <a:r>
              <a:rPr sz="975" b="1" spc="-24" dirty="0">
                <a:latin typeface="Trebuchet MS"/>
                <a:cs typeface="Trebuchet MS"/>
              </a:rPr>
              <a:t> </a:t>
            </a:r>
            <a:r>
              <a:rPr sz="975" b="1" dirty="0">
                <a:latin typeface="Trebuchet MS"/>
                <a:cs typeface="Trebuchet MS"/>
              </a:rPr>
              <a:t>Gol</a:t>
            </a:r>
            <a:r>
              <a:rPr sz="975" b="1" spc="-16" dirty="0">
                <a:latin typeface="Trebuchet MS"/>
                <a:cs typeface="Trebuchet MS"/>
              </a:rPr>
              <a:t> </a:t>
            </a:r>
            <a:r>
              <a:rPr sz="975" b="1" spc="-20" dirty="0">
                <a:latin typeface="Trebuchet MS"/>
                <a:cs typeface="Trebuchet MS"/>
              </a:rPr>
              <a:t>III </a:t>
            </a:r>
            <a:r>
              <a:rPr sz="975" b="1" dirty="0">
                <a:latin typeface="Trebuchet MS"/>
                <a:cs typeface="Trebuchet MS"/>
              </a:rPr>
              <a:t>Ph</a:t>
            </a:r>
            <a:r>
              <a:rPr sz="975" b="1" spc="-12" dirty="0">
                <a:latin typeface="Trebuchet MS"/>
                <a:cs typeface="Trebuchet MS"/>
              </a:rPr>
              <a:t> </a:t>
            </a:r>
            <a:r>
              <a:rPr sz="975" b="1" dirty="0">
                <a:latin typeface="Trebuchet MS"/>
                <a:cs typeface="Trebuchet MS"/>
              </a:rPr>
              <a:t>Bruto</a:t>
            </a:r>
            <a:r>
              <a:rPr sz="975" b="1" spc="-24" dirty="0">
                <a:latin typeface="Trebuchet MS"/>
                <a:cs typeface="Trebuchet MS"/>
              </a:rPr>
              <a:t> </a:t>
            </a:r>
            <a:r>
              <a:rPr sz="975" b="1" dirty="0">
                <a:latin typeface="Trebuchet MS"/>
                <a:cs typeface="Trebuchet MS"/>
              </a:rPr>
              <a:t>Gol</a:t>
            </a:r>
            <a:r>
              <a:rPr sz="975" b="1" spc="-16" dirty="0">
                <a:latin typeface="Trebuchet MS"/>
                <a:cs typeface="Trebuchet MS"/>
              </a:rPr>
              <a:t> </a:t>
            </a:r>
            <a:r>
              <a:rPr sz="975" b="1" spc="-20" dirty="0">
                <a:latin typeface="Trebuchet MS"/>
                <a:cs typeface="Trebuchet MS"/>
              </a:rPr>
              <a:t>IV</a:t>
            </a:r>
            <a:endParaRPr sz="975">
              <a:latin typeface="Trebuchet MS"/>
              <a:cs typeface="Trebuchet MS"/>
            </a:endParaRPr>
          </a:p>
        </p:txBody>
      </p:sp>
      <p:pic>
        <p:nvPicPr>
          <p:cNvPr id="93" name="object 93"/>
          <p:cNvPicPr/>
          <p:nvPr/>
        </p:nvPicPr>
        <p:blipFill>
          <a:blip r:embed="rId4" cstate="print"/>
          <a:stretch>
            <a:fillRect/>
          </a:stretch>
        </p:blipFill>
        <p:spPr>
          <a:xfrm>
            <a:off x="7714297" y="4789806"/>
            <a:ext cx="1606629" cy="221059"/>
          </a:xfrm>
          <a:prstGeom prst="rect">
            <a:avLst/>
          </a:prstGeom>
        </p:spPr>
      </p:pic>
      <p:sp>
        <p:nvSpPr>
          <p:cNvPr id="94" name="object 94"/>
          <p:cNvSpPr txBox="1"/>
          <p:nvPr/>
        </p:nvSpPr>
        <p:spPr>
          <a:xfrm>
            <a:off x="7801285" y="4316619"/>
            <a:ext cx="1435338" cy="638027"/>
          </a:xfrm>
          <a:prstGeom prst="rect">
            <a:avLst/>
          </a:prstGeom>
        </p:spPr>
        <p:txBody>
          <a:bodyPr vert="horz" wrap="square" lIns="0" tIns="10319" rIns="0" bIns="0" rtlCol="0">
            <a:spAutoFit/>
          </a:bodyPr>
          <a:lstStyle/>
          <a:p>
            <a:pPr marL="47465">
              <a:spcBef>
                <a:spcPts val="81"/>
              </a:spcBef>
            </a:pPr>
            <a:r>
              <a:rPr sz="975" b="1" dirty="0">
                <a:latin typeface="Trebuchet MS"/>
                <a:cs typeface="Trebuchet MS"/>
              </a:rPr>
              <a:t>0%</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spc="-4" dirty="0">
                <a:latin typeface="Trebuchet MS"/>
                <a:cs typeface="Trebuchet MS"/>
              </a:rPr>
              <a:t> </a:t>
            </a:r>
            <a:r>
              <a:rPr sz="975" b="1" spc="-16" dirty="0">
                <a:latin typeface="Trebuchet MS"/>
                <a:cs typeface="Trebuchet MS"/>
              </a:rPr>
              <a:t>Bruto</a:t>
            </a:r>
            <a:endParaRPr sz="975">
              <a:latin typeface="Trebuchet MS"/>
              <a:cs typeface="Trebuchet MS"/>
            </a:endParaRPr>
          </a:p>
          <a:p>
            <a:pPr marL="10319" marR="4128" indent="37148">
              <a:lnSpc>
                <a:spcPts val="1983"/>
              </a:lnSpc>
              <a:spcBef>
                <a:spcPts val="28"/>
              </a:spcBef>
            </a:pPr>
            <a:r>
              <a:rPr sz="975" b="1" dirty="0">
                <a:latin typeface="Trebuchet MS"/>
                <a:cs typeface="Trebuchet MS"/>
              </a:rPr>
              <a:t>5%</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spc="-4" dirty="0">
                <a:latin typeface="Trebuchet MS"/>
                <a:cs typeface="Trebuchet MS"/>
              </a:rPr>
              <a:t> </a:t>
            </a:r>
            <a:r>
              <a:rPr sz="975" b="1" spc="-8" dirty="0">
                <a:latin typeface="Trebuchet MS"/>
                <a:cs typeface="Trebuchet MS"/>
              </a:rPr>
              <a:t>Bruto </a:t>
            </a:r>
            <a:r>
              <a:rPr sz="975" b="1" dirty="0">
                <a:latin typeface="Trebuchet MS"/>
                <a:cs typeface="Trebuchet MS"/>
              </a:rPr>
              <a:t>15%</a:t>
            </a:r>
            <a:r>
              <a:rPr sz="975" b="1" spc="-16" dirty="0">
                <a:latin typeface="Trebuchet MS"/>
                <a:cs typeface="Trebuchet MS"/>
              </a:rPr>
              <a:t> </a:t>
            </a:r>
            <a:r>
              <a:rPr sz="975" b="1" dirty="0">
                <a:latin typeface="Trebuchet MS"/>
                <a:cs typeface="Trebuchet MS"/>
              </a:rPr>
              <a:t>X</a:t>
            </a:r>
            <a:r>
              <a:rPr sz="975" b="1" spc="-12" dirty="0">
                <a:latin typeface="Trebuchet MS"/>
                <a:cs typeface="Trebuchet MS"/>
              </a:rPr>
              <a:t> </a:t>
            </a:r>
            <a:r>
              <a:rPr sz="975" b="1" spc="-8" dirty="0">
                <a:latin typeface="Trebuchet MS"/>
                <a:cs typeface="Trebuchet MS"/>
              </a:rPr>
              <a:t>Penghasilan</a:t>
            </a:r>
            <a:r>
              <a:rPr sz="975" b="1" spc="8" dirty="0">
                <a:latin typeface="Trebuchet MS"/>
                <a:cs typeface="Trebuchet MS"/>
              </a:rPr>
              <a:t> </a:t>
            </a:r>
            <a:r>
              <a:rPr sz="975" b="1" spc="-8" dirty="0">
                <a:latin typeface="Trebuchet MS"/>
                <a:cs typeface="Trebuchet MS"/>
              </a:rPr>
              <a:t>Bruto</a:t>
            </a:r>
            <a:endParaRPr sz="975">
              <a:latin typeface="Trebuchet MS"/>
              <a:cs typeface="Trebuchet MS"/>
            </a:endParaRPr>
          </a:p>
        </p:txBody>
      </p:sp>
      <p:grpSp>
        <p:nvGrpSpPr>
          <p:cNvPr id="95" name="object 95"/>
          <p:cNvGrpSpPr/>
          <p:nvPr/>
        </p:nvGrpSpPr>
        <p:grpSpPr>
          <a:xfrm>
            <a:off x="7356650" y="4783852"/>
            <a:ext cx="357545" cy="221337"/>
            <a:chOff x="9054338" y="5096509"/>
            <a:chExt cx="440055" cy="272415"/>
          </a:xfrm>
        </p:grpSpPr>
        <p:sp>
          <p:nvSpPr>
            <p:cNvPr id="96" name="object 96"/>
            <p:cNvSpPr/>
            <p:nvPr/>
          </p:nvSpPr>
          <p:spPr>
            <a:xfrm>
              <a:off x="9067038" y="5109209"/>
              <a:ext cx="414655" cy="247015"/>
            </a:xfrm>
            <a:custGeom>
              <a:avLst/>
              <a:gdLst/>
              <a:ahLst/>
              <a:cxnLst/>
              <a:rect l="l" t="t" r="r" b="b"/>
              <a:pathLst>
                <a:path w="414654" h="247014">
                  <a:moveTo>
                    <a:pt x="291083" y="0"/>
                  </a:moveTo>
                  <a:lnTo>
                    <a:pt x="291083" y="61721"/>
                  </a:lnTo>
                  <a:lnTo>
                    <a:pt x="0" y="61721"/>
                  </a:lnTo>
                  <a:lnTo>
                    <a:pt x="0" y="185165"/>
                  </a:lnTo>
                  <a:lnTo>
                    <a:pt x="291083" y="185165"/>
                  </a:lnTo>
                  <a:lnTo>
                    <a:pt x="291083" y="246887"/>
                  </a:lnTo>
                  <a:lnTo>
                    <a:pt x="414527" y="123443"/>
                  </a:lnTo>
                  <a:lnTo>
                    <a:pt x="291083" y="0"/>
                  </a:lnTo>
                  <a:close/>
                </a:path>
              </a:pathLst>
            </a:custGeom>
            <a:solidFill>
              <a:srgbClr val="FFFFFF"/>
            </a:solidFill>
          </p:spPr>
          <p:txBody>
            <a:bodyPr wrap="square" lIns="0" tIns="0" rIns="0" bIns="0" rtlCol="0"/>
            <a:lstStyle/>
            <a:p>
              <a:endParaRPr sz="1138"/>
            </a:p>
          </p:txBody>
        </p:sp>
        <p:sp>
          <p:nvSpPr>
            <p:cNvPr id="97" name="object 97"/>
            <p:cNvSpPr/>
            <p:nvPr/>
          </p:nvSpPr>
          <p:spPr>
            <a:xfrm>
              <a:off x="9067038" y="5109209"/>
              <a:ext cx="414655" cy="247015"/>
            </a:xfrm>
            <a:custGeom>
              <a:avLst/>
              <a:gdLst/>
              <a:ahLst/>
              <a:cxnLst/>
              <a:rect l="l" t="t" r="r" b="b"/>
              <a:pathLst>
                <a:path w="414654" h="247014">
                  <a:moveTo>
                    <a:pt x="0" y="61721"/>
                  </a:moveTo>
                  <a:lnTo>
                    <a:pt x="291083" y="61721"/>
                  </a:lnTo>
                  <a:lnTo>
                    <a:pt x="291083" y="0"/>
                  </a:lnTo>
                  <a:lnTo>
                    <a:pt x="414527" y="123443"/>
                  </a:lnTo>
                  <a:lnTo>
                    <a:pt x="291083" y="246887"/>
                  </a:lnTo>
                  <a:lnTo>
                    <a:pt x="291083" y="185165"/>
                  </a:lnTo>
                  <a:lnTo>
                    <a:pt x="0" y="185165"/>
                  </a:lnTo>
                  <a:lnTo>
                    <a:pt x="0" y="61721"/>
                  </a:lnTo>
                  <a:close/>
                </a:path>
              </a:pathLst>
            </a:custGeom>
            <a:ln w="25400">
              <a:solidFill>
                <a:srgbClr val="00AFEF"/>
              </a:solidFill>
            </a:ln>
          </p:spPr>
          <p:txBody>
            <a:bodyPr wrap="square" lIns="0" tIns="0" rIns="0" bIns="0" rtlCol="0"/>
            <a:lstStyle/>
            <a:p>
              <a:endParaRPr sz="1138"/>
            </a:p>
          </p:txBody>
        </p:sp>
      </p:grpSp>
    </p:spTree>
    <p:extLst>
      <p:ext uri="{BB962C8B-B14F-4D97-AF65-F5344CB8AC3E}">
        <p14:creationId xmlns:p14="http://schemas.microsoft.com/office/powerpoint/2010/main" val="2811643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27"/>
          <p:cNvSpPr txBox="1"/>
          <p:nvPr/>
        </p:nvSpPr>
        <p:spPr>
          <a:xfrm>
            <a:off x="631825" y="4005262"/>
            <a:ext cx="8569325" cy="2160587"/>
          </a:xfrm>
          <a:prstGeom prst="rect">
            <a:avLst/>
          </a:prstGeom>
          <a:solidFill>
            <a:srgbClr val="CCFFCC"/>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Dalam hal Dokter Yang Praktik di RS/Klinik</a:t>
            </a:r>
            <a:endParaRPr/>
          </a:p>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Jumlah Penghasilan Bruto adalah</a:t>
            </a:r>
            <a:endParaRPr/>
          </a:p>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Sebesar Jasa Dokter Yang Dibayarkan </a:t>
            </a:r>
            <a:endParaRPr/>
          </a:p>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Pasien melalui RS/Klinik sebelum</a:t>
            </a:r>
            <a:endParaRPr/>
          </a:p>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Dipotong Biaya-Biaya atau Bagi Hasil RS/Klinik</a:t>
            </a:r>
            <a:endParaRPr/>
          </a:p>
        </p:txBody>
      </p:sp>
      <p:sp>
        <p:nvSpPr>
          <p:cNvPr id="510" name="Google Shape;510;p27"/>
          <p:cNvSpPr>
            <a:spLocks noGrp="1"/>
          </p:cNvSpPr>
          <p:nvPr>
            <p:ph type="title"/>
          </p:nvPr>
        </p:nvSpPr>
        <p:spPr>
          <a:xfrm>
            <a:off x="515937" y="312737"/>
            <a:ext cx="8915400" cy="890587"/>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Penghitungan PPh Pasal 21:</a:t>
            </a:r>
            <a:br>
              <a:rPr lang="en-US" sz="2800" b="0" i="0" u="none">
                <a:solidFill>
                  <a:schemeClr val="dk2"/>
                </a:solidFill>
                <a:latin typeface="Arial"/>
                <a:ea typeface="Arial"/>
                <a:cs typeface="Arial"/>
                <a:sym typeface="Arial"/>
              </a:rPr>
            </a:br>
            <a:r>
              <a:rPr lang="en-US" sz="2800" b="0" i="0" u="none">
                <a:solidFill>
                  <a:schemeClr val="dk2"/>
                </a:solidFill>
                <a:latin typeface="Arial"/>
                <a:ea typeface="Arial"/>
                <a:cs typeface="Arial"/>
                <a:sym typeface="Arial"/>
              </a:rPr>
              <a:t>Tenaga Ahli Yang Melakukan Pekerjaan Bebas</a:t>
            </a:r>
            <a:endParaRPr/>
          </a:p>
        </p:txBody>
      </p:sp>
      <p:sp>
        <p:nvSpPr>
          <p:cNvPr id="511" name="Google Shape;511;p27"/>
          <p:cNvSpPr/>
          <p:nvPr/>
        </p:nvSpPr>
        <p:spPr>
          <a:xfrm>
            <a:off x="3911600" y="1285875"/>
            <a:ext cx="1665287" cy="398462"/>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12" name="Google Shape;512;p27"/>
          <p:cNvSpPr/>
          <p:nvPr/>
        </p:nvSpPr>
        <p:spPr>
          <a:xfrm>
            <a:off x="1536700" y="1905000"/>
            <a:ext cx="6627812" cy="1112837"/>
          </a:xfrm>
          <a:prstGeom prst="roundRect">
            <a:avLst>
              <a:gd name="adj" fmla="val 16667"/>
            </a:avLst>
          </a:prstGeom>
          <a:gradFill>
            <a:gsLst>
              <a:gs pos="0">
                <a:srgbClr val="C4C8DA"/>
              </a:gs>
              <a:gs pos="50000">
                <a:srgbClr val="FFFFCC"/>
              </a:gs>
              <a:gs pos="100000">
                <a:srgbClr val="C4C8DA"/>
              </a:gs>
            </a:gsLst>
            <a:lin ang="135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Tarif Pasal 17 atas Jumlah Kumulatif</a:t>
            </a:r>
            <a:endParaRPr/>
          </a:p>
          <a:p>
            <a:pPr marL="0" marR="0" lvl="0" indent="0" algn="ctr" rtl="0">
              <a:lnSpc>
                <a:spcPct val="100000"/>
              </a:lnSpc>
              <a:spcBef>
                <a:spcPts val="120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50% dari Jumlah Penghasilan Bruto</a:t>
            </a:r>
            <a:endParaRPr/>
          </a:p>
        </p:txBody>
      </p:sp>
      <p:sp>
        <p:nvSpPr>
          <p:cNvPr id="513" name="Google Shape;513;p27"/>
          <p:cNvSpPr/>
          <p:nvPr/>
        </p:nvSpPr>
        <p:spPr>
          <a:xfrm>
            <a:off x="3944937" y="3175000"/>
            <a:ext cx="1665287" cy="396875"/>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wheel spokes="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28"/>
          <p:cNvSpPr txBox="1">
            <a:spLocks noGrp="1"/>
          </p:cNvSpPr>
          <p:nvPr>
            <p:ph type="title"/>
          </p:nvPr>
        </p:nvSpPr>
        <p:spPr>
          <a:xfrm>
            <a:off x="0" y="31750"/>
            <a:ext cx="9906000" cy="1236662"/>
          </a:xfrm>
          <a:prstGeom prst="rect">
            <a:avLst/>
          </a:prstGeom>
          <a:solidFill>
            <a:srgbClr val="FF9900"/>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1" i="0" u="none">
                <a:solidFill>
                  <a:schemeClr val="dk2"/>
                </a:solidFill>
                <a:latin typeface="Arial"/>
                <a:ea typeface="Arial"/>
                <a:cs typeface="Arial"/>
                <a:sym typeface="Arial"/>
              </a:rPr>
              <a:t>Penghitungan PPh Pasal 21:</a:t>
            </a:r>
            <a:br>
              <a:rPr lang="en-US" sz="2800" b="1" i="0" u="none">
                <a:solidFill>
                  <a:schemeClr val="dk2"/>
                </a:solidFill>
                <a:latin typeface="Arial"/>
                <a:ea typeface="Arial"/>
                <a:cs typeface="Arial"/>
                <a:sym typeface="Arial"/>
              </a:rPr>
            </a:br>
            <a:r>
              <a:rPr lang="en-US" sz="2800" b="1" i="0" u="none">
                <a:solidFill>
                  <a:schemeClr val="dk2"/>
                </a:solidFill>
                <a:latin typeface="Arial"/>
                <a:ea typeface="Arial"/>
                <a:cs typeface="Arial"/>
                <a:sym typeface="Arial"/>
              </a:rPr>
              <a:t>Bukan Pegawai  Selain Tenaga Ahli </a:t>
            </a:r>
            <a:br>
              <a:rPr lang="en-US" sz="2800" b="1" i="0" u="none">
                <a:solidFill>
                  <a:schemeClr val="dk2"/>
                </a:solidFill>
                <a:latin typeface="Arial"/>
                <a:ea typeface="Arial"/>
                <a:cs typeface="Arial"/>
                <a:sym typeface="Arial"/>
              </a:rPr>
            </a:br>
            <a:r>
              <a:rPr lang="en-US" sz="2800" b="1" i="0" u="none">
                <a:solidFill>
                  <a:schemeClr val="dk2"/>
                </a:solidFill>
                <a:latin typeface="Arial"/>
                <a:ea typeface="Arial"/>
                <a:cs typeface="Arial"/>
                <a:sym typeface="Arial"/>
              </a:rPr>
              <a:t>Atas Imbalan Berkesinambungan</a:t>
            </a:r>
            <a:endParaRPr/>
          </a:p>
        </p:txBody>
      </p:sp>
      <p:sp>
        <p:nvSpPr>
          <p:cNvPr id="520" name="Google Shape;520;p28"/>
          <p:cNvSpPr txBox="1"/>
          <p:nvPr/>
        </p:nvSpPr>
        <p:spPr>
          <a:xfrm>
            <a:off x="515937" y="1647825"/>
            <a:ext cx="4265612" cy="10160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Memiliki NPWP dan Hanya Menerima Penghasilan Dari Pemotong Pajak Yang Bersangkutan</a:t>
            </a:r>
            <a:endParaRPr/>
          </a:p>
        </p:txBody>
      </p:sp>
      <p:sp>
        <p:nvSpPr>
          <p:cNvPr id="521" name="Google Shape;521;p28"/>
          <p:cNvSpPr txBox="1"/>
          <p:nvPr/>
        </p:nvSpPr>
        <p:spPr>
          <a:xfrm>
            <a:off x="5262562" y="1647825"/>
            <a:ext cx="4152900" cy="10160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Tidak Punya NPWP Atau Menerima Penghasilan Dari Selain Pemotong Pajak Yang Bersangkutan</a:t>
            </a:r>
            <a:endParaRPr/>
          </a:p>
        </p:txBody>
      </p:sp>
      <p:sp>
        <p:nvSpPr>
          <p:cNvPr id="522" name="Google Shape;522;p28"/>
          <p:cNvSpPr txBox="1"/>
          <p:nvPr/>
        </p:nvSpPr>
        <p:spPr>
          <a:xfrm>
            <a:off x="488950" y="2927350"/>
            <a:ext cx="4257675" cy="7112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Tarif Pasal 17 atas Jumlah Kumulatif Penghasilan Kena  Pajak</a:t>
            </a:r>
            <a:endParaRPr/>
          </a:p>
        </p:txBody>
      </p:sp>
      <p:sp>
        <p:nvSpPr>
          <p:cNvPr id="523" name="Google Shape;523;p28"/>
          <p:cNvSpPr txBox="1"/>
          <p:nvPr/>
        </p:nvSpPr>
        <p:spPr>
          <a:xfrm>
            <a:off x="488950" y="3816350"/>
            <a:ext cx="4257675" cy="7112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PKP adalah Penghasilan Bruto Dikurangi PTKP per bulan</a:t>
            </a:r>
            <a:endParaRPr/>
          </a:p>
        </p:txBody>
      </p:sp>
      <p:cxnSp>
        <p:nvCxnSpPr>
          <p:cNvPr id="524" name="Google Shape;524;p28"/>
          <p:cNvCxnSpPr/>
          <p:nvPr/>
        </p:nvCxnSpPr>
        <p:spPr>
          <a:xfrm>
            <a:off x="2373312" y="1450975"/>
            <a:ext cx="4992687" cy="0"/>
          </a:xfrm>
          <a:prstGeom prst="straightConnector1">
            <a:avLst/>
          </a:prstGeom>
          <a:noFill/>
          <a:ln w="9525" cap="flat" cmpd="sng">
            <a:solidFill>
              <a:schemeClr val="dk1"/>
            </a:solidFill>
            <a:prstDash val="solid"/>
            <a:miter lim="800000"/>
            <a:headEnd type="none" w="med" len="med"/>
            <a:tailEnd type="none" w="med" len="med"/>
          </a:ln>
        </p:spPr>
      </p:cxnSp>
      <p:cxnSp>
        <p:nvCxnSpPr>
          <p:cNvPr id="525" name="Google Shape;525;p28"/>
          <p:cNvCxnSpPr/>
          <p:nvPr/>
        </p:nvCxnSpPr>
        <p:spPr>
          <a:xfrm>
            <a:off x="2373312" y="1450975"/>
            <a:ext cx="0" cy="161925"/>
          </a:xfrm>
          <a:prstGeom prst="straightConnector1">
            <a:avLst/>
          </a:prstGeom>
          <a:noFill/>
          <a:ln w="9525" cap="flat" cmpd="sng">
            <a:solidFill>
              <a:schemeClr val="dk1"/>
            </a:solidFill>
            <a:prstDash val="solid"/>
            <a:miter lim="800000"/>
            <a:headEnd type="none" w="med" len="med"/>
            <a:tailEnd type="none" w="med" len="med"/>
          </a:ln>
        </p:spPr>
      </p:cxnSp>
      <p:cxnSp>
        <p:nvCxnSpPr>
          <p:cNvPr id="526" name="Google Shape;526;p28"/>
          <p:cNvCxnSpPr/>
          <p:nvPr/>
        </p:nvCxnSpPr>
        <p:spPr>
          <a:xfrm>
            <a:off x="4953000" y="1214437"/>
            <a:ext cx="0" cy="215900"/>
          </a:xfrm>
          <a:prstGeom prst="straightConnector1">
            <a:avLst/>
          </a:prstGeom>
          <a:noFill/>
          <a:ln w="9525" cap="flat" cmpd="sng">
            <a:solidFill>
              <a:schemeClr val="dk1"/>
            </a:solidFill>
            <a:prstDash val="solid"/>
            <a:miter lim="800000"/>
            <a:headEnd type="none" w="med" len="med"/>
            <a:tailEnd type="none" w="med" len="med"/>
          </a:ln>
        </p:spPr>
      </p:cxnSp>
      <p:cxnSp>
        <p:nvCxnSpPr>
          <p:cNvPr id="527" name="Google Shape;527;p28"/>
          <p:cNvCxnSpPr/>
          <p:nvPr/>
        </p:nvCxnSpPr>
        <p:spPr>
          <a:xfrm>
            <a:off x="2373312" y="2630487"/>
            <a:ext cx="0" cy="269875"/>
          </a:xfrm>
          <a:prstGeom prst="straightConnector1">
            <a:avLst/>
          </a:prstGeom>
          <a:noFill/>
          <a:ln w="9525" cap="flat" cmpd="sng">
            <a:solidFill>
              <a:schemeClr val="dk1"/>
            </a:solidFill>
            <a:prstDash val="solid"/>
            <a:miter lim="800000"/>
            <a:headEnd type="none" w="med" len="med"/>
            <a:tailEnd type="triangle" w="med" len="med"/>
          </a:ln>
        </p:spPr>
      </p:cxnSp>
      <p:cxnSp>
        <p:nvCxnSpPr>
          <p:cNvPr id="528" name="Google Shape;528;p28"/>
          <p:cNvCxnSpPr/>
          <p:nvPr/>
        </p:nvCxnSpPr>
        <p:spPr>
          <a:xfrm>
            <a:off x="2373312" y="3521075"/>
            <a:ext cx="0" cy="269875"/>
          </a:xfrm>
          <a:prstGeom prst="straightConnector1">
            <a:avLst/>
          </a:prstGeom>
          <a:noFill/>
          <a:ln w="9525" cap="flat" cmpd="sng">
            <a:solidFill>
              <a:schemeClr val="dk1"/>
            </a:solidFill>
            <a:prstDash val="solid"/>
            <a:miter lim="800000"/>
            <a:headEnd type="none" w="med" len="med"/>
            <a:tailEnd type="triangle" w="med" len="med"/>
          </a:ln>
        </p:spPr>
      </p:cxnSp>
      <p:cxnSp>
        <p:nvCxnSpPr>
          <p:cNvPr id="529" name="Google Shape;529;p28"/>
          <p:cNvCxnSpPr/>
          <p:nvPr/>
        </p:nvCxnSpPr>
        <p:spPr>
          <a:xfrm>
            <a:off x="7329487" y="1450975"/>
            <a:ext cx="0" cy="161925"/>
          </a:xfrm>
          <a:prstGeom prst="straightConnector1">
            <a:avLst/>
          </a:prstGeom>
          <a:noFill/>
          <a:ln w="9525" cap="flat" cmpd="sng">
            <a:solidFill>
              <a:schemeClr val="dk1"/>
            </a:solidFill>
            <a:prstDash val="solid"/>
            <a:miter lim="800000"/>
            <a:headEnd type="none" w="med" len="med"/>
            <a:tailEnd type="none" w="med" len="med"/>
          </a:ln>
        </p:spPr>
      </p:cxnSp>
      <p:sp>
        <p:nvSpPr>
          <p:cNvPr id="530" name="Google Shape;530;p28"/>
          <p:cNvSpPr txBox="1"/>
          <p:nvPr/>
        </p:nvSpPr>
        <p:spPr>
          <a:xfrm>
            <a:off x="5262562" y="3005137"/>
            <a:ext cx="4127500" cy="7112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Tarif Pasal 17 atas Jumlah Kumulatif Penghasilan Bruto</a:t>
            </a:r>
            <a:endParaRPr/>
          </a:p>
        </p:txBody>
      </p:sp>
      <p:cxnSp>
        <p:nvCxnSpPr>
          <p:cNvPr id="531" name="Google Shape;531;p28"/>
          <p:cNvCxnSpPr/>
          <p:nvPr/>
        </p:nvCxnSpPr>
        <p:spPr>
          <a:xfrm>
            <a:off x="7326312" y="2659062"/>
            <a:ext cx="0" cy="269875"/>
          </a:xfrm>
          <a:prstGeom prst="straightConnector1">
            <a:avLst/>
          </a:prstGeom>
          <a:noFill/>
          <a:ln w="9525" cap="flat" cmpd="sng">
            <a:solidFill>
              <a:schemeClr val="dk1"/>
            </a:solidFill>
            <a:prstDash val="solid"/>
            <a:miter lim="800000"/>
            <a:headEnd type="none" w="med" len="med"/>
            <a:tailEnd type="triangle" w="med" len="med"/>
          </a:ln>
        </p:spPr>
      </p:cxnSp>
      <p:cxnSp>
        <p:nvCxnSpPr>
          <p:cNvPr id="532" name="Google Shape;532;p28"/>
          <p:cNvCxnSpPr/>
          <p:nvPr/>
        </p:nvCxnSpPr>
        <p:spPr>
          <a:xfrm>
            <a:off x="2373312" y="4459287"/>
            <a:ext cx="0" cy="271462"/>
          </a:xfrm>
          <a:prstGeom prst="straightConnector1">
            <a:avLst/>
          </a:prstGeom>
          <a:noFill/>
          <a:ln w="9525" cap="flat" cmpd="sng">
            <a:solidFill>
              <a:schemeClr val="dk1"/>
            </a:solidFill>
            <a:prstDash val="solid"/>
            <a:miter lim="800000"/>
            <a:headEnd type="none" w="med" len="med"/>
            <a:tailEnd type="triangle" w="med" len="med"/>
          </a:ln>
        </p:spPr>
      </p:cxnSp>
      <p:sp>
        <p:nvSpPr>
          <p:cNvPr id="533" name="Google Shape;533;p28"/>
          <p:cNvSpPr txBox="1"/>
          <p:nvPr/>
        </p:nvSpPr>
        <p:spPr>
          <a:xfrm>
            <a:off x="488950" y="4756150"/>
            <a:ext cx="4360862" cy="13208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Menyerahkan fotokopi kartu NPWP dan bagi wanita kawin menyerahkan fotokopi  NPWP suami serta fotokopi surat nikah &amp; KK</a:t>
            </a:r>
            <a:endParaRPr/>
          </a:p>
        </p:txBody>
      </p:sp>
    </p:spTree>
  </p:cSld>
  <p:clrMapOvr>
    <a:masterClrMapping/>
  </p:clrMapOvr>
  <p:transition spd="slow">
    <p:circl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29"/>
          <p:cNvSpPr txBox="1"/>
          <p:nvPr/>
        </p:nvSpPr>
        <p:spPr>
          <a:xfrm>
            <a:off x="1754187" y="3616325"/>
            <a:ext cx="6238875" cy="1397000"/>
          </a:xfrm>
          <a:prstGeom prst="rect">
            <a:avLst/>
          </a:prstGeom>
          <a:solidFill>
            <a:srgbClr val="CCFFCC"/>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40" name="Google Shape;540;p29"/>
          <p:cNvSpPr>
            <a:spLocks noGrp="1"/>
          </p:cNvSpPr>
          <p:nvPr>
            <p:ph type="title"/>
          </p:nvPr>
        </p:nvSpPr>
        <p:spPr>
          <a:xfrm>
            <a:off x="515937" y="312737"/>
            <a:ext cx="8915400" cy="777875"/>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PPh Pasal 21 :</a:t>
            </a:r>
            <a:br>
              <a:rPr lang="en-US" sz="2800" b="0" i="0" u="none">
                <a:solidFill>
                  <a:schemeClr val="dk2"/>
                </a:solidFill>
                <a:latin typeface="Arial"/>
                <a:ea typeface="Arial"/>
                <a:cs typeface="Arial"/>
                <a:sym typeface="Arial"/>
              </a:rPr>
            </a:br>
            <a:r>
              <a:rPr lang="en-US" sz="2800" b="0" i="0" u="none">
                <a:solidFill>
                  <a:schemeClr val="dk2"/>
                </a:solidFill>
                <a:latin typeface="Arial"/>
                <a:ea typeface="Arial"/>
                <a:cs typeface="Arial"/>
                <a:sym typeface="Arial"/>
              </a:rPr>
              <a:t>Bukan Pegawai Selain Tenaga Ahli</a:t>
            </a:r>
            <a:endParaRPr/>
          </a:p>
        </p:txBody>
      </p:sp>
      <p:sp>
        <p:nvSpPr>
          <p:cNvPr id="541" name="Google Shape;541;p29"/>
          <p:cNvSpPr/>
          <p:nvPr/>
        </p:nvSpPr>
        <p:spPr>
          <a:xfrm>
            <a:off x="3911600" y="1285875"/>
            <a:ext cx="1665287" cy="398462"/>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42" name="Google Shape;542;p29"/>
          <p:cNvSpPr/>
          <p:nvPr/>
        </p:nvSpPr>
        <p:spPr>
          <a:xfrm>
            <a:off x="1536700" y="1833562"/>
            <a:ext cx="6627812" cy="1112837"/>
          </a:xfrm>
          <a:prstGeom prst="roundRect">
            <a:avLst>
              <a:gd name="adj" fmla="val 16667"/>
            </a:avLst>
          </a:prstGeom>
          <a:gradFill>
            <a:gsLst>
              <a:gs pos="0">
                <a:srgbClr val="C4C8DA"/>
              </a:gs>
              <a:gs pos="50000">
                <a:srgbClr val="FFFFCC"/>
              </a:gs>
              <a:gs pos="100000">
                <a:srgbClr val="C4C8DA"/>
              </a:gs>
            </a:gsLst>
            <a:lin ang="135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Atas Imbalan Yang Tidak</a:t>
            </a:r>
            <a:endParaRPr/>
          </a:p>
          <a:p>
            <a:pPr marL="0" marR="0" lvl="0" indent="0" algn="ctr" rtl="0">
              <a:lnSpc>
                <a:spcPct val="100000"/>
              </a:lnSpc>
              <a:spcBef>
                <a:spcPts val="120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  Bersifat  Berkesinambungan</a:t>
            </a:r>
            <a:endParaRPr/>
          </a:p>
        </p:txBody>
      </p:sp>
      <p:sp>
        <p:nvSpPr>
          <p:cNvPr id="543" name="Google Shape;543;p29"/>
          <p:cNvSpPr/>
          <p:nvPr/>
        </p:nvSpPr>
        <p:spPr>
          <a:xfrm>
            <a:off x="4024312" y="3122612"/>
            <a:ext cx="1665287" cy="396875"/>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44" name="Google Shape;544;p29"/>
          <p:cNvSpPr txBox="1"/>
          <p:nvPr/>
        </p:nvSpPr>
        <p:spPr>
          <a:xfrm>
            <a:off x="3302000" y="3765550"/>
            <a:ext cx="3224212"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TARIF PS. 17</a:t>
            </a:r>
            <a:endParaRPr/>
          </a:p>
        </p:txBody>
      </p:sp>
      <p:sp>
        <p:nvSpPr>
          <p:cNvPr id="545" name="Google Shape;545;p29"/>
          <p:cNvSpPr txBox="1"/>
          <p:nvPr/>
        </p:nvSpPr>
        <p:spPr>
          <a:xfrm>
            <a:off x="2476500" y="4359275"/>
            <a:ext cx="4994275"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JUMLAH PENGHASILAN BRUTO</a:t>
            </a:r>
            <a:endParaRPr/>
          </a:p>
        </p:txBody>
      </p:sp>
      <p:sp>
        <p:nvSpPr>
          <p:cNvPr id="546" name="Google Shape;546;p29"/>
          <p:cNvSpPr txBox="1"/>
          <p:nvPr/>
        </p:nvSpPr>
        <p:spPr>
          <a:xfrm>
            <a:off x="4437062" y="4062412"/>
            <a:ext cx="831850"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X</a:t>
            </a:r>
            <a:endParaRPr/>
          </a:p>
        </p:txBody>
      </p:sp>
    </p:spTree>
  </p:cSld>
  <p:clrMapOvr>
    <a:masterClrMapping/>
  </p:clrMapOvr>
  <p:transition spd="slow">
    <p:wheel spokes="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30"/>
          <p:cNvSpPr>
            <a:spLocks noGrp="1"/>
          </p:cNvSpPr>
          <p:nvPr>
            <p:ph type="title"/>
          </p:nvPr>
        </p:nvSpPr>
        <p:spPr>
          <a:xfrm>
            <a:off x="488950" y="352425"/>
            <a:ext cx="8907462" cy="989012"/>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Tahoma"/>
              <a:buNone/>
            </a:pPr>
            <a:r>
              <a:rPr lang="en-US" sz="3200" b="0" i="0" u="none">
                <a:solidFill>
                  <a:schemeClr val="dk2"/>
                </a:solidFill>
                <a:latin typeface="Tahoma"/>
                <a:ea typeface="Tahoma"/>
                <a:cs typeface="Tahoma"/>
                <a:sym typeface="Tahoma"/>
              </a:rPr>
              <a:t>PPh Pasal 21:</a:t>
            </a:r>
            <a:br>
              <a:rPr lang="en-US" sz="3200" b="0" i="0" u="none">
                <a:solidFill>
                  <a:schemeClr val="dk2"/>
                </a:solidFill>
                <a:latin typeface="Tahoma"/>
                <a:ea typeface="Tahoma"/>
                <a:cs typeface="Tahoma"/>
                <a:sym typeface="Tahoma"/>
              </a:rPr>
            </a:br>
            <a:r>
              <a:rPr lang="en-US" sz="3200" b="0" i="0" u="none">
                <a:solidFill>
                  <a:schemeClr val="dk2"/>
                </a:solidFill>
                <a:latin typeface="Tahoma"/>
                <a:ea typeface="Tahoma"/>
                <a:cs typeface="Tahoma"/>
                <a:sym typeface="Tahoma"/>
              </a:rPr>
              <a:t>Peserta Kegiatan</a:t>
            </a:r>
            <a:endParaRPr/>
          </a:p>
        </p:txBody>
      </p:sp>
      <p:sp>
        <p:nvSpPr>
          <p:cNvPr id="552" name="Google Shape;552;p30"/>
          <p:cNvSpPr/>
          <p:nvPr/>
        </p:nvSpPr>
        <p:spPr>
          <a:xfrm>
            <a:off x="2936875" y="1628775"/>
            <a:ext cx="4203700" cy="1047750"/>
          </a:xfrm>
          <a:prstGeom prst="roundRect">
            <a:avLst>
              <a:gd name="adj" fmla="val 16667"/>
            </a:avLst>
          </a:prstGeom>
          <a:solidFill>
            <a:srgbClr val="CC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Tahoma"/>
              <a:buNone/>
            </a:pPr>
            <a:r>
              <a:rPr lang="en-US" sz="2800" b="0" i="0" u="none">
                <a:solidFill>
                  <a:schemeClr val="dk1"/>
                </a:solidFill>
                <a:latin typeface="Tahoma"/>
                <a:ea typeface="Tahoma"/>
                <a:cs typeface="Tahoma"/>
                <a:sym typeface="Tahoma"/>
              </a:rPr>
              <a:t>TARIF PS. 17 DITERAPKAN ATAS :</a:t>
            </a:r>
            <a:endParaRPr/>
          </a:p>
        </p:txBody>
      </p:sp>
      <p:sp>
        <p:nvSpPr>
          <p:cNvPr id="553" name="Google Shape;553;p30"/>
          <p:cNvSpPr txBox="1"/>
          <p:nvPr/>
        </p:nvSpPr>
        <p:spPr>
          <a:xfrm>
            <a:off x="1712912" y="4921250"/>
            <a:ext cx="6769100" cy="955675"/>
          </a:xfrm>
          <a:prstGeom prst="rect">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Tahoma"/>
              <a:buNone/>
            </a:pPr>
            <a:r>
              <a:rPr lang="en-US" sz="2800" b="0" i="0" u="none">
                <a:solidFill>
                  <a:schemeClr val="dk1"/>
                </a:solidFill>
                <a:latin typeface="Tahoma"/>
                <a:ea typeface="Tahoma"/>
                <a:cs typeface="Tahoma"/>
                <a:sym typeface="Tahoma"/>
              </a:rPr>
              <a:t>PEMBAYARAN YANG BERSIFAT UTUH DAN TIDAK DAPAT DIPECAH</a:t>
            </a:r>
            <a:endParaRPr/>
          </a:p>
        </p:txBody>
      </p:sp>
      <p:sp>
        <p:nvSpPr>
          <p:cNvPr id="554" name="Google Shape;554;p30"/>
          <p:cNvSpPr/>
          <p:nvPr/>
        </p:nvSpPr>
        <p:spPr>
          <a:xfrm>
            <a:off x="4592637" y="2852737"/>
            <a:ext cx="706437" cy="504825"/>
          </a:xfrm>
          <a:prstGeom prst="downArrow">
            <a:avLst>
              <a:gd name="adj1" fmla="val 12194"/>
              <a:gd name="adj2" fmla="val 50000"/>
            </a:avLst>
          </a:prstGeom>
          <a:solidFill>
            <a:schemeClr va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55" name="Google Shape;555;p30"/>
          <p:cNvSpPr txBox="1"/>
          <p:nvPr/>
        </p:nvSpPr>
        <p:spPr>
          <a:xfrm>
            <a:off x="2073275" y="3548062"/>
            <a:ext cx="6192837" cy="528637"/>
          </a:xfrm>
          <a:prstGeom prst="rect">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Tahoma"/>
              <a:buNone/>
            </a:pPr>
            <a:r>
              <a:rPr lang="en-US" sz="2800" b="0" i="0" u="none">
                <a:solidFill>
                  <a:schemeClr val="dk1"/>
                </a:solidFill>
                <a:latin typeface="Tahoma"/>
                <a:ea typeface="Tahoma"/>
                <a:cs typeface="Tahoma"/>
                <a:sym typeface="Tahoma"/>
              </a:rPr>
              <a:t>JUMLAH PENGHASILAN BRUTO</a:t>
            </a:r>
            <a:endParaRPr/>
          </a:p>
        </p:txBody>
      </p:sp>
      <p:sp>
        <p:nvSpPr>
          <p:cNvPr id="556" name="Google Shape;556;p30"/>
          <p:cNvSpPr/>
          <p:nvPr/>
        </p:nvSpPr>
        <p:spPr>
          <a:xfrm>
            <a:off x="4592637" y="4221162"/>
            <a:ext cx="706437" cy="600075"/>
          </a:xfrm>
          <a:prstGeom prst="downArrow">
            <a:avLst>
              <a:gd name="adj1" fmla="val 10333"/>
              <a:gd name="adj2" fmla="val 50000"/>
            </a:avLst>
          </a:prstGeom>
          <a:solidFill>
            <a:schemeClr va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wedg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31"/>
          <p:cNvSpPr>
            <a:spLocks noGrp="1"/>
          </p:cNvSpPr>
          <p:nvPr>
            <p:ph type="title"/>
          </p:nvPr>
        </p:nvSpPr>
        <p:spPr>
          <a:xfrm>
            <a:off x="2144712" y="296862"/>
            <a:ext cx="5614987" cy="561975"/>
          </a:xfrm>
          <a:prstGeom prst="roundRect">
            <a:avLst>
              <a:gd name="adj" fmla="val 3600"/>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0" i="0" u="none">
                <a:solidFill>
                  <a:schemeClr val="dk2"/>
                </a:solidFill>
                <a:latin typeface="Arial"/>
                <a:ea typeface="Arial"/>
                <a:cs typeface="Arial"/>
                <a:sym typeface="Arial"/>
              </a:rPr>
              <a:t>PPh Pasal 21</a:t>
            </a:r>
            <a:endParaRPr/>
          </a:p>
        </p:txBody>
      </p:sp>
      <p:sp>
        <p:nvSpPr>
          <p:cNvPr id="562" name="Google Shape;562;p31"/>
          <p:cNvSpPr txBox="1"/>
          <p:nvPr/>
        </p:nvSpPr>
        <p:spPr>
          <a:xfrm>
            <a:off x="3198812" y="3132137"/>
            <a:ext cx="3117850" cy="1625600"/>
          </a:xfrm>
          <a:prstGeom prst="rect">
            <a:avLst/>
          </a:prstGeom>
          <a:gradFill>
            <a:gsLst>
              <a:gs pos="0">
                <a:srgbClr val="FFFFCC"/>
              </a:gs>
              <a:gs pos="100000">
                <a:srgbClr val="E8E7B7"/>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JASA PRODUKSI, TANTIEM, GRATIFIKASI DAN BONUS ATAU IMBALAN LAIN YANG TIDAK TERATUR</a:t>
            </a:r>
            <a:endParaRPr/>
          </a:p>
        </p:txBody>
      </p:sp>
      <p:sp>
        <p:nvSpPr>
          <p:cNvPr id="563" name="Google Shape;563;p31"/>
          <p:cNvSpPr txBox="1"/>
          <p:nvPr/>
        </p:nvSpPr>
        <p:spPr>
          <a:xfrm>
            <a:off x="6707187" y="3860800"/>
            <a:ext cx="2743200" cy="711200"/>
          </a:xfrm>
          <a:prstGeom prst="rect">
            <a:avLst/>
          </a:prstGeom>
          <a:gradFill>
            <a:gsLst>
              <a:gs pos="0">
                <a:srgbClr val="FFFFCC"/>
              </a:gs>
              <a:gs pos="100000">
                <a:srgbClr val="E8E7B7"/>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PENARIKAN DANA PENSIUN</a:t>
            </a:r>
            <a:endParaRPr/>
          </a:p>
        </p:txBody>
      </p:sp>
      <p:sp>
        <p:nvSpPr>
          <p:cNvPr id="564" name="Google Shape;564;p31"/>
          <p:cNvSpPr txBox="1"/>
          <p:nvPr/>
        </p:nvSpPr>
        <p:spPr>
          <a:xfrm>
            <a:off x="515937" y="1647825"/>
            <a:ext cx="2600325" cy="1016000"/>
          </a:xfrm>
          <a:prstGeom prst="rect">
            <a:avLst/>
          </a:prstGeom>
          <a:gradFill>
            <a:gsLst>
              <a:gs pos="0">
                <a:srgbClr val="FFFFCC"/>
              </a:gs>
              <a:gs pos="100000">
                <a:srgbClr val="E8E7B7"/>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DEWAN KOMISARIS / PENGAWAS BUKAN PEG. TETAP</a:t>
            </a:r>
            <a:endParaRPr/>
          </a:p>
        </p:txBody>
      </p:sp>
      <p:sp>
        <p:nvSpPr>
          <p:cNvPr id="565" name="Google Shape;565;p31"/>
          <p:cNvSpPr txBox="1"/>
          <p:nvPr/>
        </p:nvSpPr>
        <p:spPr>
          <a:xfrm>
            <a:off x="3405187" y="1798637"/>
            <a:ext cx="2992437" cy="406400"/>
          </a:xfrm>
          <a:prstGeom prst="rect">
            <a:avLst/>
          </a:prstGeom>
          <a:gradFill>
            <a:gsLst>
              <a:gs pos="0">
                <a:srgbClr val="FFFFCC"/>
              </a:gs>
              <a:gs pos="100000">
                <a:srgbClr val="E8E7B7"/>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MANTAN PEGAWAI</a:t>
            </a:r>
            <a:endParaRPr/>
          </a:p>
        </p:txBody>
      </p:sp>
      <p:sp>
        <p:nvSpPr>
          <p:cNvPr id="566" name="Google Shape;566;p31"/>
          <p:cNvSpPr txBox="1"/>
          <p:nvPr/>
        </p:nvSpPr>
        <p:spPr>
          <a:xfrm>
            <a:off x="6604000" y="1647825"/>
            <a:ext cx="2703512" cy="1320800"/>
          </a:xfrm>
          <a:prstGeom prst="rect">
            <a:avLst/>
          </a:prstGeom>
          <a:gradFill>
            <a:gsLst>
              <a:gs pos="0">
                <a:srgbClr val="FFFFCC"/>
              </a:gs>
              <a:gs pos="100000">
                <a:srgbClr val="E8E7B7"/>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PESERTA PROGRAM PENSIUN YANG MASIH BERSTATUS PEGAWAI</a:t>
            </a:r>
            <a:endParaRPr/>
          </a:p>
        </p:txBody>
      </p:sp>
      <p:cxnSp>
        <p:nvCxnSpPr>
          <p:cNvPr id="567" name="Google Shape;567;p31"/>
          <p:cNvCxnSpPr/>
          <p:nvPr/>
        </p:nvCxnSpPr>
        <p:spPr>
          <a:xfrm>
            <a:off x="1938337" y="1214437"/>
            <a:ext cx="5926137" cy="0"/>
          </a:xfrm>
          <a:prstGeom prst="straightConnector1">
            <a:avLst/>
          </a:prstGeom>
          <a:noFill/>
          <a:ln w="101600" cap="flat" cmpd="sng">
            <a:solidFill>
              <a:schemeClr val="dk1"/>
            </a:solidFill>
            <a:prstDash val="solid"/>
            <a:miter lim="800000"/>
            <a:headEnd type="none" w="med" len="med"/>
            <a:tailEnd type="none" w="med" len="med"/>
          </a:ln>
        </p:spPr>
      </p:cxnSp>
      <p:cxnSp>
        <p:nvCxnSpPr>
          <p:cNvPr id="568" name="Google Shape;568;p31"/>
          <p:cNvCxnSpPr/>
          <p:nvPr/>
        </p:nvCxnSpPr>
        <p:spPr>
          <a:xfrm>
            <a:off x="4849812" y="838200"/>
            <a:ext cx="0" cy="700087"/>
          </a:xfrm>
          <a:prstGeom prst="straightConnector1">
            <a:avLst/>
          </a:prstGeom>
          <a:noFill/>
          <a:ln w="101600" cap="flat" cmpd="sng">
            <a:solidFill>
              <a:schemeClr val="dk1"/>
            </a:solidFill>
            <a:prstDash val="solid"/>
            <a:miter lim="800000"/>
            <a:headEnd type="none" w="med" len="med"/>
            <a:tailEnd type="triangle" w="med" len="med"/>
          </a:ln>
        </p:spPr>
      </p:cxnSp>
      <p:cxnSp>
        <p:nvCxnSpPr>
          <p:cNvPr id="569" name="Google Shape;569;p31"/>
          <p:cNvCxnSpPr/>
          <p:nvPr/>
        </p:nvCxnSpPr>
        <p:spPr>
          <a:xfrm>
            <a:off x="7842250" y="1276350"/>
            <a:ext cx="0" cy="323850"/>
          </a:xfrm>
          <a:prstGeom prst="straightConnector1">
            <a:avLst/>
          </a:prstGeom>
          <a:noFill/>
          <a:ln w="101600" cap="flat" cmpd="sng">
            <a:solidFill>
              <a:schemeClr val="dk1"/>
            </a:solidFill>
            <a:prstDash val="solid"/>
            <a:miter lim="800000"/>
            <a:headEnd type="none" w="med" len="med"/>
            <a:tailEnd type="triangle" w="med" len="med"/>
          </a:ln>
        </p:spPr>
      </p:cxnSp>
      <p:cxnSp>
        <p:nvCxnSpPr>
          <p:cNvPr id="570" name="Google Shape;570;p31"/>
          <p:cNvCxnSpPr/>
          <p:nvPr/>
        </p:nvCxnSpPr>
        <p:spPr>
          <a:xfrm>
            <a:off x="1857375" y="2924175"/>
            <a:ext cx="0" cy="1873250"/>
          </a:xfrm>
          <a:prstGeom prst="straightConnector1">
            <a:avLst/>
          </a:prstGeom>
          <a:noFill/>
          <a:ln w="101600" cap="flat" cmpd="sng">
            <a:solidFill>
              <a:schemeClr val="dk1"/>
            </a:solidFill>
            <a:prstDash val="solid"/>
            <a:miter lim="800000"/>
            <a:headEnd type="none" w="med" len="med"/>
            <a:tailEnd type="triangle" w="med" len="med"/>
          </a:ln>
        </p:spPr>
      </p:cxnSp>
      <p:sp>
        <p:nvSpPr>
          <p:cNvPr id="571" name="Google Shape;571;p31"/>
          <p:cNvSpPr txBox="1"/>
          <p:nvPr/>
        </p:nvSpPr>
        <p:spPr>
          <a:xfrm>
            <a:off x="515937" y="5327650"/>
            <a:ext cx="8942387" cy="406400"/>
          </a:xfrm>
          <a:prstGeom prst="rect">
            <a:avLst/>
          </a:prstGeom>
          <a:solidFill>
            <a:schemeClr val="accent2">
              <a:alpha val="22745"/>
            </a:schemeClr>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DITERAPKAN TARIF PASAL 17 X PENGHASILAN BRUTO KUMULATIF</a:t>
            </a:r>
            <a:endParaRPr/>
          </a:p>
        </p:txBody>
      </p:sp>
      <p:cxnSp>
        <p:nvCxnSpPr>
          <p:cNvPr id="572" name="Google Shape;572;p31"/>
          <p:cNvCxnSpPr/>
          <p:nvPr/>
        </p:nvCxnSpPr>
        <p:spPr>
          <a:xfrm>
            <a:off x="8048625" y="3132137"/>
            <a:ext cx="0" cy="487362"/>
          </a:xfrm>
          <a:prstGeom prst="straightConnector1">
            <a:avLst/>
          </a:prstGeom>
          <a:noFill/>
          <a:ln w="101600" cap="flat" cmpd="sng">
            <a:solidFill>
              <a:schemeClr val="dk1"/>
            </a:solidFill>
            <a:prstDash val="solid"/>
            <a:miter lim="800000"/>
            <a:headEnd type="none" w="med" len="med"/>
            <a:tailEnd type="triangle" w="med" len="med"/>
          </a:ln>
        </p:spPr>
      </p:cxnSp>
      <p:cxnSp>
        <p:nvCxnSpPr>
          <p:cNvPr id="573" name="Google Shape;573;p31"/>
          <p:cNvCxnSpPr/>
          <p:nvPr/>
        </p:nvCxnSpPr>
        <p:spPr>
          <a:xfrm>
            <a:off x="4808537" y="2349500"/>
            <a:ext cx="0" cy="647700"/>
          </a:xfrm>
          <a:prstGeom prst="straightConnector1">
            <a:avLst/>
          </a:prstGeom>
          <a:noFill/>
          <a:ln w="101600" cap="flat" cmpd="sng">
            <a:solidFill>
              <a:schemeClr val="dk1"/>
            </a:solidFill>
            <a:prstDash val="solid"/>
            <a:miter lim="800000"/>
            <a:headEnd type="none" w="med" len="med"/>
            <a:tailEnd type="triangle" w="med" len="med"/>
          </a:ln>
        </p:spPr>
      </p:cxnSp>
      <p:cxnSp>
        <p:nvCxnSpPr>
          <p:cNvPr id="574" name="Google Shape;574;p31"/>
          <p:cNvCxnSpPr/>
          <p:nvPr/>
        </p:nvCxnSpPr>
        <p:spPr>
          <a:xfrm>
            <a:off x="1960562" y="1268412"/>
            <a:ext cx="0" cy="323850"/>
          </a:xfrm>
          <a:prstGeom prst="straightConnector1">
            <a:avLst/>
          </a:prstGeom>
          <a:noFill/>
          <a:ln w="101600" cap="flat" cmpd="sng">
            <a:solidFill>
              <a:schemeClr val="dk1"/>
            </a:solidFill>
            <a:prstDash val="solid"/>
            <a:miter lim="800000"/>
            <a:headEnd type="none" w="med" len="med"/>
            <a:tailEnd type="triangle" w="med" len="med"/>
          </a:ln>
        </p:spPr>
      </p:cxnSp>
    </p:spTree>
  </p:cSld>
  <p:clrMapOvr>
    <a:masterClrMapping/>
  </p:clrMapOvr>
  <p:transition spd="slow">
    <p:wipe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32"/>
          <p:cNvSpPr/>
          <p:nvPr/>
        </p:nvSpPr>
        <p:spPr>
          <a:xfrm>
            <a:off x="1135062" y="808037"/>
            <a:ext cx="7489825" cy="647700"/>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3200"/>
              <a:buFont typeface="Arial"/>
              <a:buNone/>
            </a:pPr>
            <a:r>
              <a:rPr lang="en-US" sz="3200" b="0" i="0" u="none">
                <a:solidFill>
                  <a:schemeClr val="dk1"/>
                </a:solidFill>
                <a:latin typeface="Arial"/>
                <a:ea typeface="Arial"/>
                <a:cs typeface="Arial"/>
                <a:sym typeface="Arial"/>
              </a:rPr>
              <a:t>Tatacara Pemotongan PPh Pasal 21</a:t>
            </a:r>
            <a:endParaRPr/>
          </a:p>
        </p:txBody>
      </p:sp>
      <p:sp>
        <p:nvSpPr>
          <p:cNvPr id="580" name="Google Shape;580;p32"/>
          <p:cNvSpPr/>
          <p:nvPr/>
        </p:nvSpPr>
        <p:spPr>
          <a:xfrm>
            <a:off x="4437062" y="3676650"/>
            <a:ext cx="935037" cy="398462"/>
          </a:xfrm>
          <a:prstGeom prst="downArrow">
            <a:avLst>
              <a:gd name="adj1" fmla="val 50000"/>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81" name="Google Shape;581;p32"/>
          <p:cNvSpPr/>
          <p:nvPr/>
        </p:nvSpPr>
        <p:spPr>
          <a:xfrm>
            <a:off x="2786062" y="1698625"/>
            <a:ext cx="4105275" cy="419100"/>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ATAS</a:t>
            </a:r>
            <a:endParaRPr/>
          </a:p>
        </p:txBody>
      </p:sp>
      <p:sp>
        <p:nvSpPr>
          <p:cNvPr id="582" name="Google Shape;582;p32"/>
          <p:cNvSpPr/>
          <p:nvPr/>
        </p:nvSpPr>
        <p:spPr>
          <a:xfrm>
            <a:off x="1444625" y="2489200"/>
            <a:ext cx="7451725" cy="1328737"/>
          </a:xfrm>
          <a:prstGeom prst="roundRect">
            <a:avLst>
              <a:gd name="adj" fmla="val 16667"/>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Uang Pesangon</a:t>
            </a:r>
            <a:endParaRPr/>
          </a:p>
          <a:p>
            <a:pPr marL="0" marR="0" lvl="0" indent="0" algn="ctr" rtl="0">
              <a:lnSpc>
                <a:spcPct val="100000"/>
              </a:lnSpc>
              <a:spcBef>
                <a:spcPts val="90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Uang Manfaat Pensiun</a:t>
            </a:r>
            <a:endParaRPr/>
          </a:p>
          <a:p>
            <a:pPr marL="0" marR="0" lvl="0" indent="0" algn="ctr" rtl="0">
              <a:lnSpc>
                <a:spcPct val="100000"/>
              </a:lnSpc>
              <a:spcBef>
                <a:spcPts val="90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THT/JHT Yang Dibayarkan Sekaligus</a:t>
            </a:r>
            <a:endParaRPr/>
          </a:p>
        </p:txBody>
      </p:sp>
      <p:sp>
        <p:nvSpPr>
          <p:cNvPr id="583" name="Google Shape;583;p32"/>
          <p:cNvSpPr/>
          <p:nvPr/>
        </p:nvSpPr>
        <p:spPr>
          <a:xfrm>
            <a:off x="1360487" y="4348162"/>
            <a:ext cx="7602537" cy="1533525"/>
          </a:xfrm>
          <a:prstGeom prst="roundRect">
            <a:avLst>
              <a:gd name="adj" fmla="val 16667"/>
            </a:avLst>
          </a:prstGeom>
          <a:solidFill>
            <a:srgbClr val="00CC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DIATUR DALAM KETENTUAN YANG DITETAPKAN KHUSUS</a:t>
            </a:r>
            <a:endParaRPr/>
          </a:p>
          <a:p>
            <a:pPr marL="0" marR="0" lvl="0" indent="0" algn="ctr" rtl="0">
              <a:lnSpc>
                <a:spcPct val="100000"/>
              </a:lnSpc>
              <a:spcBef>
                <a:spcPts val="120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(Pasal 18)</a:t>
            </a:r>
            <a:endParaRPr/>
          </a:p>
        </p:txBody>
      </p:sp>
    </p:spTree>
  </p:cSld>
  <p:clrMapOvr>
    <a:masterClrMapping/>
  </p:clrMapOvr>
  <p:transition spd="slow">
    <p:strips dir="l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33"/>
          <p:cNvSpPr/>
          <p:nvPr/>
        </p:nvSpPr>
        <p:spPr>
          <a:xfrm>
            <a:off x="309562" y="357187"/>
            <a:ext cx="8715375" cy="579437"/>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Tatacara Pemotongan dan Pengenaan PPh Pasal 21</a:t>
            </a:r>
            <a:endParaRPr/>
          </a:p>
        </p:txBody>
      </p:sp>
      <p:sp>
        <p:nvSpPr>
          <p:cNvPr id="589" name="Google Shape;589;p33"/>
          <p:cNvSpPr/>
          <p:nvPr/>
        </p:nvSpPr>
        <p:spPr>
          <a:xfrm>
            <a:off x="4584700" y="3128962"/>
            <a:ext cx="935037" cy="400050"/>
          </a:xfrm>
          <a:prstGeom prst="downArrow">
            <a:avLst>
              <a:gd name="adj1" fmla="val 50000"/>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90" name="Google Shape;590;p33"/>
          <p:cNvSpPr/>
          <p:nvPr/>
        </p:nvSpPr>
        <p:spPr>
          <a:xfrm>
            <a:off x="1154112" y="2133600"/>
            <a:ext cx="7578725" cy="1925637"/>
          </a:xfrm>
          <a:prstGeom prst="roundRect">
            <a:avLst>
              <a:gd name="adj" fmla="val 16667"/>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Penghasilan Bersumber Dari APBN/D yang Diterima oleh :</a:t>
            </a:r>
            <a:endParaRPr/>
          </a:p>
          <a:p>
            <a:pPr marL="0" marR="0" lvl="0" indent="0" algn="ctr" rtl="0">
              <a:lnSpc>
                <a:spcPct val="100000"/>
              </a:lnSpc>
              <a:spcBef>
                <a:spcPts val="1000"/>
              </a:spcBef>
              <a:spcAft>
                <a:spcPts val="0"/>
              </a:spcAft>
              <a:buClr>
                <a:schemeClr val="dk1"/>
              </a:buClr>
              <a:buSzPts val="2000"/>
              <a:buFont typeface="Arial"/>
              <a:buNone/>
            </a:pPr>
            <a:r>
              <a:rPr lang="en-US" sz="2000" b="0" i="0" u="none">
                <a:solidFill>
                  <a:schemeClr val="dk1"/>
                </a:solidFill>
                <a:latin typeface="Arial"/>
                <a:ea typeface="Arial"/>
                <a:cs typeface="Arial"/>
                <a:sym typeface="Arial"/>
              </a:rPr>
              <a:t>Pejabat Negara</a:t>
            </a:r>
            <a:br>
              <a:rPr lang="en-US" sz="2000" b="0" i="0" u="none">
                <a:solidFill>
                  <a:schemeClr val="dk1"/>
                </a:solidFill>
                <a:latin typeface="Arial"/>
                <a:ea typeface="Arial"/>
                <a:cs typeface="Arial"/>
                <a:sym typeface="Arial"/>
              </a:rPr>
            </a:br>
            <a:r>
              <a:rPr lang="en-US" sz="2000" b="0" i="0" u="none">
                <a:solidFill>
                  <a:schemeClr val="dk1"/>
                </a:solidFill>
                <a:latin typeface="Arial"/>
                <a:ea typeface="Arial"/>
                <a:cs typeface="Arial"/>
                <a:sym typeface="Arial"/>
              </a:rPr>
              <a:t>PNS</a:t>
            </a:r>
            <a:br>
              <a:rPr lang="en-US" sz="2000" b="0" i="0" u="none">
                <a:solidFill>
                  <a:schemeClr val="dk1"/>
                </a:solidFill>
                <a:latin typeface="Arial"/>
                <a:ea typeface="Arial"/>
                <a:cs typeface="Arial"/>
                <a:sym typeface="Arial"/>
              </a:rPr>
            </a:br>
            <a:r>
              <a:rPr lang="en-US" sz="2000" b="0" i="0" u="none">
                <a:solidFill>
                  <a:schemeClr val="dk1"/>
                </a:solidFill>
                <a:latin typeface="Arial"/>
                <a:ea typeface="Arial"/>
                <a:cs typeface="Arial"/>
                <a:sym typeface="Arial"/>
              </a:rPr>
              <a:t>Anggota TNI/Polri</a:t>
            </a:r>
            <a:br>
              <a:rPr lang="en-US" sz="2000" b="0" i="0" u="none">
                <a:solidFill>
                  <a:schemeClr val="dk1"/>
                </a:solidFill>
                <a:latin typeface="Arial"/>
                <a:ea typeface="Arial"/>
                <a:cs typeface="Arial"/>
                <a:sym typeface="Arial"/>
              </a:rPr>
            </a:br>
            <a:r>
              <a:rPr lang="en-US" sz="2000" b="0" i="0" u="none">
                <a:solidFill>
                  <a:schemeClr val="dk1"/>
                </a:solidFill>
                <a:latin typeface="Arial"/>
                <a:ea typeface="Arial"/>
                <a:cs typeface="Arial"/>
                <a:sym typeface="Arial"/>
              </a:rPr>
              <a:t>dan Pensiunannya</a:t>
            </a:r>
            <a:endParaRPr/>
          </a:p>
        </p:txBody>
      </p:sp>
      <p:sp>
        <p:nvSpPr>
          <p:cNvPr id="591" name="Google Shape;591;p33"/>
          <p:cNvSpPr/>
          <p:nvPr/>
        </p:nvSpPr>
        <p:spPr>
          <a:xfrm>
            <a:off x="1049337" y="4535487"/>
            <a:ext cx="7913687" cy="1773237"/>
          </a:xfrm>
          <a:prstGeom prst="plaque">
            <a:avLst>
              <a:gd name="adj" fmla="val 16667"/>
            </a:avLst>
          </a:prstGeom>
          <a:solidFill>
            <a:srgbClr val="00CC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DIATUR DALAM KETENTUAN YANG DITETAPKAN KHUSUS</a:t>
            </a:r>
            <a:endParaRPr/>
          </a:p>
          <a:p>
            <a:pPr marL="0" marR="0" lvl="0" indent="0" algn="ctr" rtl="0">
              <a:lnSpc>
                <a:spcPct val="100000"/>
              </a:lnSpc>
              <a:spcBef>
                <a:spcPts val="120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(Pasal 17)</a:t>
            </a:r>
            <a:endParaRPr/>
          </a:p>
        </p:txBody>
      </p:sp>
      <p:sp>
        <p:nvSpPr>
          <p:cNvPr id="592" name="Google Shape;592;p33"/>
          <p:cNvSpPr/>
          <p:nvPr/>
        </p:nvSpPr>
        <p:spPr>
          <a:xfrm>
            <a:off x="8640762" y="4033837"/>
            <a:ext cx="520700" cy="647700"/>
          </a:xfrm>
          <a:prstGeom prst="curvedLeftArrow">
            <a:avLst>
              <a:gd name="adj1" fmla="val 3573"/>
              <a:gd name="adj2" fmla="val 17093"/>
              <a:gd name="adj3" fmla="val 25000"/>
            </a:avLst>
          </a:prstGeom>
          <a:solidFill>
            <a:srgbClr val="CC33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93" name="Google Shape;593;p33"/>
          <p:cNvSpPr/>
          <p:nvPr/>
        </p:nvSpPr>
        <p:spPr>
          <a:xfrm>
            <a:off x="631825" y="4033837"/>
            <a:ext cx="625475" cy="647700"/>
          </a:xfrm>
          <a:prstGeom prst="curvedRightArrow">
            <a:avLst>
              <a:gd name="adj1" fmla="val 3573"/>
              <a:gd name="adj2" fmla="val 17093"/>
              <a:gd name="adj3" fmla="val 25000"/>
            </a:avLst>
          </a:prstGeom>
          <a:solidFill>
            <a:srgbClr val="CC33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94" name="Google Shape;594;p33"/>
          <p:cNvSpPr/>
          <p:nvPr/>
        </p:nvSpPr>
        <p:spPr>
          <a:xfrm>
            <a:off x="4230687" y="1341437"/>
            <a:ext cx="1444625" cy="542925"/>
          </a:xfrm>
          <a:prstGeom prst="downArrow">
            <a:avLst>
              <a:gd name="adj1" fmla="val 10800"/>
              <a:gd name="adj2" fmla="val 50000"/>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push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34"/>
          <p:cNvSpPr>
            <a:spLocks noGrp="1"/>
          </p:cNvSpPr>
          <p:nvPr>
            <p:ph type="title"/>
          </p:nvPr>
        </p:nvSpPr>
        <p:spPr>
          <a:xfrm>
            <a:off x="2144712" y="274637"/>
            <a:ext cx="5616575" cy="885825"/>
          </a:xfrm>
          <a:prstGeom prst="roundRect">
            <a:avLst>
              <a:gd name="adj" fmla="val 3600"/>
            </a:avLst>
          </a:prstGeom>
          <a:solidFill>
            <a:srgbClr val="CCFFFF">
              <a:alpha val="37647"/>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0" i="0" u="none">
                <a:solidFill>
                  <a:schemeClr val="dk2"/>
                </a:solidFill>
                <a:latin typeface="Arial"/>
                <a:ea typeface="Arial"/>
                <a:cs typeface="Arial"/>
                <a:sym typeface="Arial"/>
              </a:rPr>
              <a:t>PPh Pasal 26:</a:t>
            </a:r>
            <a:br>
              <a:rPr lang="en-US" sz="3200" b="0" i="0" u="none">
                <a:solidFill>
                  <a:schemeClr val="dk2"/>
                </a:solidFill>
                <a:latin typeface="Arial"/>
                <a:ea typeface="Arial"/>
                <a:cs typeface="Arial"/>
                <a:sym typeface="Arial"/>
              </a:rPr>
            </a:br>
            <a:r>
              <a:rPr lang="en-US" sz="2400" b="0" i="0" u="none">
                <a:solidFill>
                  <a:schemeClr val="dk2"/>
                </a:solidFill>
                <a:latin typeface="Arial"/>
                <a:ea typeface="Arial"/>
                <a:cs typeface="Arial"/>
                <a:sym typeface="Arial"/>
              </a:rPr>
              <a:t>WP Luar Negeri</a:t>
            </a:r>
            <a:endParaRPr/>
          </a:p>
        </p:txBody>
      </p:sp>
      <p:sp>
        <p:nvSpPr>
          <p:cNvPr id="601" name="Google Shape;601;p34"/>
          <p:cNvSpPr/>
          <p:nvPr/>
        </p:nvSpPr>
        <p:spPr>
          <a:xfrm>
            <a:off x="3584575" y="1341437"/>
            <a:ext cx="2760662" cy="709612"/>
          </a:xfrm>
          <a:prstGeom prst="roundRect">
            <a:avLst>
              <a:gd name="adj" fmla="val 16667"/>
            </a:avLst>
          </a:prstGeom>
          <a:solidFill>
            <a:srgbClr val="00FF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3600"/>
              <a:buFont typeface="Arial"/>
              <a:buNone/>
            </a:pPr>
            <a:r>
              <a:rPr lang="en-US" sz="3600" b="0" i="0" u="none">
                <a:solidFill>
                  <a:schemeClr val="dk1"/>
                </a:solidFill>
                <a:latin typeface="Arial"/>
                <a:ea typeface="Arial"/>
                <a:cs typeface="Arial"/>
                <a:sym typeface="Arial"/>
              </a:rPr>
              <a:t>20% Final</a:t>
            </a:r>
            <a:endParaRPr/>
          </a:p>
        </p:txBody>
      </p:sp>
      <p:sp>
        <p:nvSpPr>
          <p:cNvPr id="602" name="Google Shape;602;p34"/>
          <p:cNvSpPr/>
          <p:nvPr/>
        </p:nvSpPr>
        <p:spPr>
          <a:xfrm>
            <a:off x="3513137" y="2205037"/>
            <a:ext cx="3019425" cy="1620837"/>
          </a:xfrm>
          <a:prstGeom prst="downArrow">
            <a:avLst>
              <a:gd name="adj1" fmla="val 50000"/>
              <a:gd name="adj2" fmla="val 50000"/>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endParaRPr sz="1800" b="0" i="0" u="none">
              <a:solidFill>
                <a:schemeClr val="dk1"/>
              </a:solidFill>
              <a:latin typeface="Arial"/>
              <a:ea typeface="Arial"/>
              <a:cs typeface="Arial"/>
              <a:sym typeface="Arial"/>
            </a:endParaRPr>
          </a:p>
          <a:p>
            <a:pPr marL="0" marR="0" lvl="0" indent="0" algn="ctr" rtl="0">
              <a:lnSpc>
                <a:spcPct val="100000"/>
              </a:lnSpc>
              <a:spcBef>
                <a:spcPts val="140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X</a:t>
            </a:r>
            <a:endParaRPr/>
          </a:p>
          <a:p>
            <a:pPr marL="0" marR="0" lvl="0" indent="0" algn="l" rtl="0">
              <a:lnSpc>
                <a:spcPct val="100000"/>
              </a:lnSpc>
              <a:spcBef>
                <a:spcPts val="0"/>
              </a:spcBef>
              <a:spcAft>
                <a:spcPts val="0"/>
              </a:spcAft>
              <a:buNone/>
            </a:pPr>
            <a:endParaRPr sz="2800" b="0" i="0" u="none">
              <a:solidFill>
                <a:schemeClr val="dk1"/>
              </a:solidFill>
              <a:latin typeface="Arial"/>
              <a:ea typeface="Arial"/>
              <a:cs typeface="Arial"/>
              <a:sym typeface="Arial"/>
            </a:endParaRPr>
          </a:p>
        </p:txBody>
      </p:sp>
      <p:sp>
        <p:nvSpPr>
          <p:cNvPr id="603" name="Google Shape;603;p34"/>
          <p:cNvSpPr/>
          <p:nvPr/>
        </p:nvSpPr>
        <p:spPr>
          <a:xfrm>
            <a:off x="1728787" y="4176712"/>
            <a:ext cx="6380162" cy="646112"/>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3200"/>
              <a:buFont typeface="Arial"/>
              <a:buNone/>
            </a:pPr>
            <a:r>
              <a:rPr lang="en-US" sz="3200" b="0" i="0" u="none">
                <a:solidFill>
                  <a:schemeClr val="dk1"/>
                </a:solidFill>
                <a:latin typeface="Arial"/>
                <a:ea typeface="Arial"/>
                <a:cs typeface="Arial"/>
                <a:sym typeface="Arial"/>
              </a:rPr>
              <a:t>PENGHASILAN BRUTO</a:t>
            </a:r>
            <a:endParaRPr/>
          </a:p>
        </p:txBody>
      </p:sp>
      <p:sp>
        <p:nvSpPr>
          <p:cNvPr id="604" name="Google Shape;604;p34"/>
          <p:cNvSpPr/>
          <p:nvPr/>
        </p:nvSpPr>
        <p:spPr>
          <a:xfrm>
            <a:off x="3808412" y="5073650"/>
            <a:ext cx="2392362" cy="400050"/>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05" name="Google Shape;605;p34"/>
          <p:cNvSpPr/>
          <p:nvPr/>
        </p:nvSpPr>
        <p:spPr>
          <a:xfrm>
            <a:off x="1635125" y="5576887"/>
            <a:ext cx="6361112" cy="577850"/>
          </a:xfrm>
          <a:prstGeom prst="roundRect">
            <a:avLst>
              <a:gd name="adj" fmla="val 16667"/>
            </a:avLst>
          </a:prstGeom>
          <a:solidFill>
            <a:srgbClr val="E8E7B7"/>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MEMPERHATIKAN KETENTUAN P3B</a:t>
            </a:r>
            <a:endParaRPr/>
          </a:p>
        </p:txBody>
      </p:sp>
    </p:spTree>
  </p:cSld>
  <p:clrMapOvr>
    <a:masterClrMapping/>
  </p:clrMapOvr>
  <p:transition spd="slow">
    <p:push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35"/>
          <p:cNvSpPr>
            <a:spLocks noGrp="1"/>
          </p:cNvSpPr>
          <p:nvPr>
            <p:ph type="title"/>
          </p:nvPr>
        </p:nvSpPr>
        <p:spPr>
          <a:xfrm>
            <a:off x="560387" y="274637"/>
            <a:ext cx="8496300" cy="561975"/>
          </a:xfrm>
          <a:prstGeom prst="roundRect">
            <a:avLst>
              <a:gd name="adj" fmla="val 3600"/>
            </a:avLst>
          </a:prstGeom>
          <a:solidFill>
            <a:srgbClr val="CCFFCC">
              <a:alpha val="37647"/>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1" i="0" u="none">
                <a:solidFill>
                  <a:schemeClr val="dk2"/>
                </a:solidFill>
                <a:latin typeface="Arial"/>
                <a:ea typeface="Arial"/>
                <a:cs typeface="Arial"/>
                <a:sym typeface="Arial"/>
              </a:rPr>
              <a:t>Penerima Penghasilan Tidak Ber NPWP</a:t>
            </a:r>
            <a:endParaRPr/>
          </a:p>
        </p:txBody>
      </p:sp>
      <p:sp>
        <p:nvSpPr>
          <p:cNvPr id="611" name="Google Shape;611;p35"/>
          <p:cNvSpPr/>
          <p:nvPr/>
        </p:nvSpPr>
        <p:spPr>
          <a:xfrm>
            <a:off x="1808162" y="1341437"/>
            <a:ext cx="6313487" cy="506412"/>
          </a:xfrm>
          <a:prstGeom prst="roundRect">
            <a:avLst>
              <a:gd name="adj" fmla="val 16667"/>
            </a:avLst>
          </a:prstGeom>
          <a:solidFill>
            <a:srgbClr val="00FF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DIKENAKAN TARIF LEBIH TINGGI 20%</a:t>
            </a:r>
            <a:endParaRPr/>
          </a:p>
        </p:txBody>
      </p:sp>
      <p:sp>
        <p:nvSpPr>
          <p:cNvPr id="612" name="Google Shape;612;p35"/>
          <p:cNvSpPr/>
          <p:nvPr/>
        </p:nvSpPr>
        <p:spPr>
          <a:xfrm>
            <a:off x="2041525" y="3446462"/>
            <a:ext cx="831850" cy="269875"/>
          </a:xfrm>
          <a:prstGeom prst="downArrow">
            <a:avLst>
              <a:gd name="adj1" fmla="val 50000"/>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13" name="Google Shape;613;p35"/>
          <p:cNvSpPr/>
          <p:nvPr/>
        </p:nvSpPr>
        <p:spPr>
          <a:xfrm>
            <a:off x="681037" y="3854450"/>
            <a:ext cx="3576637" cy="911225"/>
          </a:xfrm>
          <a:prstGeom prst="roundRect">
            <a:avLst>
              <a:gd name="adj" fmla="val 16667"/>
            </a:avLst>
          </a:prstGeom>
          <a:solidFill>
            <a:srgbClr val="E8E7B7"/>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TIDAK BERLAKU UNTUK PPh PASAL 21 FINAL</a:t>
            </a:r>
            <a:endParaRPr/>
          </a:p>
        </p:txBody>
      </p:sp>
      <p:sp>
        <p:nvSpPr>
          <p:cNvPr id="614" name="Google Shape;614;p35"/>
          <p:cNvSpPr/>
          <p:nvPr/>
        </p:nvSpPr>
        <p:spPr>
          <a:xfrm>
            <a:off x="776287" y="2060575"/>
            <a:ext cx="8261350" cy="911225"/>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DIPOTONG PPh PASAL 21 SEBESAR 120% DARI PPh PASAL 21 YANG SEHARUSNYA DIPOTONG JIKA BER NPWP</a:t>
            </a:r>
            <a:endParaRPr/>
          </a:p>
        </p:txBody>
      </p:sp>
      <p:sp>
        <p:nvSpPr>
          <p:cNvPr id="615" name="Google Shape;615;p35"/>
          <p:cNvSpPr/>
          <p:nvPr/>
        </p:nvSpPr>
        <p:spPr>
          <a:xfrm>
            <a:off x="2649537" y="5456237"/>
            <a:ext cx="6721475" cy="777875"/>
          </a:xfrm>
          <a:prstGeom prst="roundRect">
            <a:avLst>
              <a:gd name="adj" fmla="val 16667"/>
            </a:avLst>
          </a:prstGeom>
          <a:solidFill>
            <a:srgbClr val="E8E7B7"/>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DIPERHITUNGKAN OLEH PEMOTONG DENGAN PPh PASAL 21 TERUTANG BULAN-BULAN BERIKUTNYA</a:t>
            </a:r>
            <a:endParaRPr/>
          </a:p>
        </p:txBody>
      </p:sp>
      <p:sp>
        <p:nvSpPr>
          <p:cNvPr id="616" name="Google Shape;616;p35"/>
          <p:cNvSpPr/>
          <p:nvPr/>
        </p:nvSpPr>
        <p:spPr>
          <a:xfrm>
            <a:off x="6511925" y="3395662"/>
            <a:ext cx="833437" cy="320675"/>
          </a:xfrm>
          <a:prstGeom prst="downArrow">
            <a:avLst>
              <a:gd name="adj1" fmla="val 15516"/>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17" name="Google Shape;617;p35"/>
          <p:cNvSpPr txBox="1"/>
          <p:nvPr/>
        </p:nvSpPr>
        <p:spPr>
          <a:xfrm>
            <a:off x="2249487" y="3297237"/>
            <a:ext cx="4889500" cy="198437"/>
          </a:xfrm>
          <a:prstGeom prst="rect">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18" name="Google Shape;618;p35"/>
          <p:cNvSpPr txBox="1"/>
          <p:nvPr/>
        </p:nvSpPr>
        <p:spPr>
          <a:xfrm>
            <a:off x="4538662" y="2997200"/>
            <a:ext cx="517525" cy="300037"/>
          </a:xfrm>
          <a:prstGeom prst="rect">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19" name="Google Shape;619;p35"/>
          <p:cNvSpPr/>
          <p:nvPr/>
        </p:nvSpPr>
        <p:spPr>
          <a:xfrm>
            <a:off x="4448175" y="981075"/>
            <a:ext cx="935037" cy="254000"/>
          </a:xfrm>
          <a:prstGeom prst="downArrow">
            <a:avLst>
              <a:gd name="adj1" fmla="val 50000"/>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20" name="Google Shape;620;p35"/>
          <p:cNvSpPr/>
          <p:nvPr/>
        </p:nvSpPr>
        <p:spPr>
          <a:xfrm>
            <a:off x="4932362" y="3716337"/>
            <a:ext cx="4600575" cy="1316037"/>
          </a:xfrm>
          <a:prstGeom prst="roundRect">
            <a:avLst>
              <a:gd name="adj" fmla="val 16667"/>
            </a:avLst>
          </a:prstGeom>
          <a:solidFill>
            <a:srgbClr val="E8E7B7"/>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JIKA PEGAWAI TETAP, BER- NPWP SEBELUM PEMOTONGAN BULAN DESEMBER</a:t>
            </a:r>
            <a:endParaRPr/>
          </a:p>
        </p:txBody>
      </p:sp>
      <p:sp>
        <p:nvSpPr>
          <p:cNvPr id="621" name="Google Shape;621;p35"/>
          <p:cNvSpPr/>
          <p:nvPr/>
        </p:nvSpPr>
        <p:spPr>
          <a:xfrm>
            <a:off x="6680200" y="5084762"/>
            <a:ext cx="936625" cy="249237"/>
          </a:xfrm>
          <a:prstGeom prst="downArrow">
            <a:avLst>
              <a:gd name="adj1" fmla="val 10848"/>
              <a:gd name="adj2" fmla="val 4976"/>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push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36"/>
          <p:cNvSpPr>
            <a:spLocks noGrp="1"/>
          </p:cNvSpPr>
          <p:nvPr>
            <p:ph type="title"/>
          </p:nvPr>
        </p:nvSpPr>
        <p:spPr>
          <a:xfrm>
            <a:off x="1208087" y="287337"/>
            <a:ext cx="7489825" cy="798512"/>
          </a:xfrm>
          <a:prstGeom prst="roundRect">
            <a:avLst>
              <a:gd name="adj" fmla="val 3600"/>
            </a:avLst>
          </a:prstGeom>
          <a:solidFill>
            <a:srgbClr val="00FFFF">
              <a:alpha val="37647"/>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1" i="0" u="none">
                <a:solidFill>
                  <a:schemeClr val="dk2"/>
                </a:solidFill>
                <a:latin typeface="Arial"/>
                <a:ea typeface="Arial"/>
                <a:cs typeface="Arial"/>
                <a:sym typeface="Arial"/>
              </a:rPr>
              <a:t>Saat Terutang </a:t>
            </a:r>
            <a:br>
              <a:rPr lang="en-US" sz="2800" b="1" i="0" u="none">
                <a:solidFill>
                  <a:schemeClr val="dk2"/>
                </a:solidFill>
                <a:latin typeface="Arial"/>
                <a:ea typeface="Arial"/>
                <a:cs typeface="Arial"/>
                <a:sym typeface="Arial"/>
              </a:rPr>
            </a:br>
            <a:r>
              <a:rPr lang="en-US" sz="2800" b="1" i="0" u="none">
                <a:solidFill>
                  <a:schemeClr val="dk2"/>
                </a:solidFill>
                <a:latin typeface="Arial"/>
                <a:ea typeface="Arial"/>
                <a:cs typeface="Arial"/>
                <a:sym typeface="Arial"/>
              </a:rPr>
              <a:t>PPh Pasal 21/26</a:t>
            </a:r>
            <a:endParaRPr/>
          </a:p>
        </p:txBody>
      </p:sp>
      <p:sp>
        <p:nvSpPr>
          <p:cNvPr id="628" name="Google Shape;628;p36"/>
          <p:cNvSpPr/>
          <p:nvPr/>
        </p:nvSpPr>
        <p:spPr>
          <a:xfrm>
            <a:off x="1311275" y="1893887"/>
            <a:ext cx="3330575" cy="911225"/>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Bagi Penerima Penghasilan</a:t>
            </a:r>
            <a:endParaRPr/>
          </a:p>
        </p:txBody>
      </p:sp>
      <p:sp>
        <p:nvSpPr>
          <p:cNvPr id="629" name="Google Shape;629;p36"/>
          <p:cNvSpPr/>
          <p:nvPr/>
        </p:nvSpPr>
        <p:spPr>
          <a:xfrm>
            <a:off x="6618287" y="4021137"/>
            <a:ext cx="935037" cy="398462"/>
          </a:xfrm>
          <a:prstGeom prst="downArrow">
            <a:avLst>
              <a:gd name="adj1" fmla="val 50000"/>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30" name="Google Shape;630;p36"/>
          <p:cNvSpPr/>
          <p:nvPr/>
        </p:nvSpPr>
        <p:spPr>
          <a:xfrm>
            <a:off x="1314450" y="3473450"/>
            <a:ext cx="3346450" cy="1319212"/>
          </a:xfrm>
          <a:prstGeom prst="roundRect">
            <a:avLst>
              <a:gd name="adj" fmla="val 16667"/>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SAAT DILAKUKAN PEMBAYARAN ATAU SAAT TERUTANGNYA PENGHASILAN</a:t>
            </a:r>
            <a:endParaRPr/>
          </a:p>
        </p:txBody>
      </p:sp>
      <p:sp>
        <p:nvSpPr>
          <p:cNvPr id="631" name="Google Shape;631;p36"/>
          <p:cNvSpPr/>
          <p:nvPr/>
        </p:nvSpPr>
        <p:spPr>
          <a:xfrm>
            <a:off x="2560637" y="2852737"/>
            <a:ext cx="627062" cy="647700"/>
          </a:xfrm>
          <a:prstGeom prst="curvedRightArrow">
            <a:avLst>
              <a:gd name="adj1" fmla="val 3573"/>
              <a:gd name="adj2" fmla="val 17093"/>
              <a:gd name="adj3" fmla="val 25000"/>
            </a:avLst>
          </a:prstGeom>
          <a:solidFill>
            <a:srgbClr val="CC33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32" name="Google Shape;632;p36"/>
          <p:cNvSpPr/>
          <p:nvPr/>
        </p:nvSpPr>
        <p:spPr>
          <a:xfrm>
            <a:off x="5086350" y="1908175"/>
            <a:ext cx="3746500" cy="911225"/>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Bagi Pemotong PPh Pasal 21/26</a:t>
            </a:r>
            <a:endParaRPr/>
          </a:p>
        </p:txBody>
      </p:sp>
      <p:sp>
        <p:nvSpPr>
          <p:cNvPr id="633" name="Google Shape;633;p36"/>
          <p:cNvSpPr/>
          <p:nvPr/>
        </p:nvSpPr>
        <p:spPr>
          <a:xfrm>
            <a:off x="5349875" y="3463925"/>
            <a:ext cx="3468687" cy="407987"/>
          </a:xfrm>
          <a:prstGeom prst="roundRect">
            <a:avLst>
              <a:gd name="adj" fmla="val 16667"/>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UNTUK SETIAP MASA PAJAK</a:t>
            </a:r>
            <a:endParaRPr/>
          </a:p>
        </p:txBody>
      </p:sp>
      <p:sp>
        <p:nvSpPr>
          <p:cNvPr id="634" name="Google Shape;634;p36"/>
          <p:cNvSpPr/>
          <p:nvPr/>
        </p:nvSpPr>
        <p:spPr>
          <a:xfrm>
            <a:off x="7032625" y="2852737"/>
            <a:ext cx="520700" cy="647700"/>
          </a:xfrm>
          <a:prstGeom prst="curvedLeftArrow">
            <a:avLst>
              <a:gd name="adj1" fmla="val 3573"/>
              <a:gd name="adj2" fmla="val 17093"/>
              <a:gd name="adj3" fmla="val 25000"/>
            </a:avLst>
          </a:prstGeom>
          <a:solidFill>
            <a:srgbClr val="CC33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35" name="Google Shape;635;p36"/>
          <p:cNvSpPr/>
          <p:nvPr/>
        </p:nvSpPr>
        <p:spPr>
          <a:xfrm>
            <a:off x="5351462" y="4454525"/>
            <a:ext cx="3713162" cy="1927225"/>
          </a:xfrm>
          <a:prstGeom prst="roundRect">
            <a:avLst>
              <a:gd name="adj" fmla="val 16667"/>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AKHIR BULAN DILAKUKANNYA PEMBAYARAN </a:t>
            </a:r>
            <a:br>
              <a:rPr lang="en-US" sz="1800" b="0" i="0" u="none">
                <a:solidFill>
                  <a:schemeClr val="dk1"/>
                </a:solidFill>
                <a:latin typeface="Arial"/>
                <a:ea typeface="Arial"/>
                <a:cs typeface="Arial"/>
                <a:sym typeface="Arial"/>
              </a:rPr>
            </a:br>
            <a:r>
              <a:rPr lang="en-US" sz="1800" b="0" i="0" u="none">
                <a:solidFill>
                  <a:schemeClr val="dk1"/>
                </a:solidFill>
                <a:latin typeface="Arial"/>
                <a:ea typeface="Arial"/>
                <a:cs typeface="Arial"/>
                <a:sym typeface="Arial"/>
              </a:rPr>
              <a:t>ATAU</a:t>
            </a:r>
            <a:br>
              <a:rPr lang="en-US" sz="1800" b="0" i="0" u="none">
                <a:solidFill>
                  <a:schemeClr val="dk1"/>
                </a:solidFill>
                <a:latin typeface="Arial"/>
                <a:ea typeface="Arial"/>
                <a:cs typeface="Arial"/>
                <a:sym typeface="Arial"/>
              </a:rPr>
            </a:br>
            <a:r>
              <a:rPr lang="en-US" sz="1800" b="0" i="0" u="none">
                <a:solidFill>
                  <a:schemeClr val="dk1"/>
                </a:solidFill>
                <a:latin typeface="Arial"/>
                <a:ea typeface="Arial"/>
                <a:cs typeface="Arial"/>
                <a:sym typeface="Arial"/>
              </a:rPr>
              <a:t>AKHIR BULAN TERUTANGNYA PENGHASILAN</a:t>
            </a:r>
            <a:endParaRPr/>
          </a:p>
        </p:txBody>
      </p:sp>
      <p:sp>
        <p:nvSpPr>
          <p:cNvPr id="636" name="Google Shape;636;p36"/>
          <p:cNvSpPr/>
          <p:nvPr/>
        </p:nvSpPr>
        <p:spPr>
          <a:xfrm>
            <a:off x="3911600" y="1135062"/>
            <a:ext cx="1770062" cy="449262"/>
          </a:xfrm>
          <a:prstGeom prst="downArrow">
            <a:avLst>
              <a:gd name="adj1" fmla="val 50000"/>
              <a:gd name="adj2" fmla="val 50000"/>
            </a:avLst>
          </a:prstGeom>
          <a:gradFill>
            <a:gsLst>
              <a:gs pos="0">
                <a:schemeClr val="accent1"/>
              </a:gs>
              <a:gs pos="50000">
                <a:srgbClr val="FF5050"/>
              </a:gs>
              <a:gs pos="100000">
                <a:schemeClr val="accent1"/>
              </a:gs>
            </a:gsLst>
            <a:lin ang="108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txBox="1"/>
          <p:nvPr/>
        </p:nvSpPr>
        <p:spPr>
          <a:xfrm rot="5400000">
            <a:off x="4628158" y="861008"/>
            <a:ext cx="336946" cy="88503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38" name="Google Shape;638;p36"/>
          <p:cNvSpPr txBox="1"/>
          <p:nvPr/>
        </p:nvSpPr>
        <p:spPr>
          <a:xfrm>
            <a:off x="584200" y="6572250"/>
            <a:ext cx="681037"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21</a:t>
            </a:r>
            <a:endParaRPr/>
          </a:p>
        </p:txBody>
      </p:sp>
    </p:spTree>
  </p:cSld>
  <p:clrMapOvr>
    <a:masterClrMapping/>
  </p:clrMapOvr>
  <p:transition spd="slow">
    <p:comb dir="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2938"/>
            <a:ext cx="9906000" cy="5572125"/>
          </a:xfrm>
          <a:prstGeom prst="rect">
            <a:avLst/>
          </a:prstGeom>
        </p:spPr>
      </p:pic>
    </p:spTree>
    <p:extLst>
      <p:ext uri="{BB962C8B-B14F-4D97-AF65-F5344CB8AC3E}">
        <p14:creationId xmlns:p14="http://schemas.microsoft.com/office/powerpoint/2010/main" val="29513337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4"/>
          <p:cNvSpPr>
            <a:spLocks noChangeArrowheads="1"/>
          </p:cNvSpPr>
          <p:nvPr/>
        </p:nvSpPr>
        <p:spPr bwMode="auto">
          <a:xfrm>
            <a:off x="4210050" y="3401914"/>
            <a:ext cx="2971800" cy="274736"/>
          </a:xfrm>
          <a:prstGeom prst="rect">
            <a:avLst/>
          </a:prstGeom>
          <a:solidFill>
            <a:srgbClr val="B9CFB8"/>
          </a:solidFill>
          <a:ln w="12700">
            <a:solidFill>
              <a:schemeClr val="tx1"/>
            </a:solidFill>
            <a:miter lim="800000"/>
          </a:ln>
        </p:spPr>
        <p:txBody>
          <a:bodyPr wrap="none" lIns="73522" tIns="36116" rIns="73522" bIns="36116" anchor="ctr"/>
          <a:lstStyle/>
          <a:p>
            <a:pPr algn="ctr" eaLnBrk="0" hangingPunct="0"/>
            <a:r>
              <a:rPr lang="en-US" sz="1138" b="1"/>
              <a:t>IMPOR</a:t>
            </a:r>
          </a:p>
        </p:txBody>
      </p:sp>
      <p:sp>
        <p:nvSpPr>
          <p:cNvPr id="9" name="Rectangle 20"/>
          <p:cNvSpPr>
            <a:spLocks noChangeArrowheads="1"/>
          </p:cNvSpPr>
          <p:nvPr/>
        </p:nvSpPr>
        <p:spPr bwMode="auto">
          <a:xfrm>
            <a:off x="4210051" y="3784997"/>
            <a:ext cx="2965351" cy="696516"/>
          </a:xfrm>
          <a:prstGeom prst="rect">
            <a:avLst/>
          </a:prstGeom>
          <a:solidFill>
            <a:srgbClr val="FDC0E5"/>
          </a:solidFill>
          <a:ln w="12700">
            <a:solidFill>
              <a:schemeClr val="tx1"/>
            </a:solidFill>
            <a:miter lim="800000"/>
          </a:ln>
        </p:spPr>
        <p:txBody>
          <a:bodyPr wrap="none" lIns="73522" tIns="36116" rIns="73522" bIns="36116" anchor="ctr"/>
          <a:lstStyle/>
          <a:p>
            <a:pPr algn="ctr" eaLnBrk="0" hangingPunct="0"/>
            <a:r>
              <a:rPr lang="en-US" sz="1138" b="1"/>
              <a:t>PENJUALAN HASIL</a:t>
            </a:r>
          </a:p>
          <a:p>
            <a:pPr algn="ctr" eaLnBrk="0" hangingPunct="0"/>
            <a:r>
              <a:rPr lang="en-US" sz="1138" b="1"/>
              <a:t>PRODUKSI DAN PENJUALAN </a:t>
            </a:r>
          </a:p>
          <a:p>
            <a:pPr algn="ctr" eaLnBrk="0" hangingPunct="0"/>
            <a:r>
              <a:rPr lang="en-US" sz="1138" b="1"/>
              <a:t>DARI IMPOR </a:t>
            </a:r>
          </a:p>
        </p:txBody>
      </p:sp>
      <p:sp>
        <p:nvSpPr>
          <p:cNvPr id="10" name="Rectangle 26"/>
          <p:cNvSpPr>
            <a:spLocks noChangeArrowheads="1"/>
          </p:cNvSpPr>
          <p:nvPr/>
        </p:nvSpPr>
        <p:spPr bwMode="auto">
          <a:xfrm>
            <a:off x="4210051" y="4512469"/>
            <a:ext cx="2965351" cy="835819"/>
          </a:xfrm>
          <a:prstGeom prst="rect">
            <a:avLst/>
          </a:prstGeom>
          <a:solidFill>
            <a:srgbClr val="B7CCFE"/>
          </a:solidFill>
          <a:ln w="12700">
            <a:solidFill>
              <a:schemeClr val="tx1"/>
            </a:solidFill>
            <a:miter lim="800000"/>
          </a:ln>
        </p:spPr>
        <p:txBody>
          <a:bodyPr wrap="none" lIns="73522" tIns="36116" rIns="73522" bIns="36116" anchor="ctr"/>
          <a:lstStyle/>
          <a:p>
            <a:pPr algn="ctr" eaLnBrk="0" hangingPunct="0"/>
            <a:r>
              <a:rPr lang="en-US" sz="1138" b="1"/>
              <a:t>PENJUALAN</a:t>
            </a:r>
          </a:p>
          <a:p>
            <a:pPr algn="ctr" eaLnBrk="0" hangingPunct="0"/>
            <a:r>
              <a:rPr lang="en-US" sz="1138" b="1"/>
              <a:t>HASIL PRODUKSI</a:t>
            </a:r>
          </a:p>
          <a:p>
            <a:pPr algn="ctr" eaLnBrk="0" hangingPunct="0"/>
            <a:r>
              <a:rPr lang="en-US" sz="1138" b="1"/>
              <a:t>DI DALAM NEGERI</a:t>
            </a:r>
          </a:p>
        </p:txBody>
      </p:sp>
      <p:sp>
        <p:nvSpPr>
          <p:cNvPr id="12" name="Rectangle 13"/>
          <p:cNvSpPr>
            <a:spLocks noChangeArrowheads="1"/>
          </p:cNvSpPr>
          <p:nvPr/>
        </p:nvSpPr>
        <p:spPr bwMode="auto">
          <a:xfrm>
            <a:off x="412750" y="3392987"/>
            <a:ext cx="3287812" cy="355997"/>
          </a:xfrm>
          <a:prstGeom prst="rect">
            <a:avLst/>
          </a:prstGeom>
          <a:solidFill>
            <a:srgbClr val="B9CFB8"/>
          </a:solidFill>
          <a:ln w="12700">
            <a:solidFill>
              <a:schemeClr val="tx1"/>
            </a:solidFill>
            <a:miter lim="800000"/>
          </a:ln>
        </p:spPr>
        <p:txBody>
          <a:bodyPr wrap="none" lIns="73522" tIns="36116" rIns="73522" bIns="36116" anchor="ctr"/>
          <a:lstStyle/>
          <a:p>
            <a:pPr eaLnBrk="0" hangingPunct="0"/>
            <a:r>
              <a:rPr lang="en-US" sz="975" b="1"/>
              <a:t>- BANK DEVISA</a:t>
            </a:r>
          </a:p>
          <a:p>
            <a:pPr eaLnBrk="0" hangingPunct="0"/>
            <a:r>
              <a:rPr lang="en-US" sz="975" b="1"/>
              <a:t>- DITJEN BEA DAN CUKAI</a:t>
            </a:r>
          </a:p>
        </p:txBody>
      </p:sp>
      <p:sp>
        <p:nvSpPr>
          <p:cNvPr id="13" name="Rectangle 15"/>
          <p:cNvSpPr>
            <a:spLocks noChangeArrowheads="1"/>
          </p:cNvSpPr>
          <p:nvPr/>
        </p:nvSpPr>
        <p:spPr bwMode="auto">
          <a:xfrm>
            <a:off x="419200" y="1705871"/>
            <a:ext cx="3295550" cy="526256"/>
          </a:xfrm>
          <a:prstGeom prst="rect">
            <a:avLst/>
          </a:prstGeom>
          <a:solidFill>
            <a:srgbClr val="FDE3BA"/>
          </a:solidFill>
          <a:ln w="12700">
            <a:solidFill>
              <a:schemeClr val="tx1"/>
            </a:solidFill>
            <a:miter lim="800000"/>
          </a:ln>
        </p:spPr>
        <p:txBody>
          <a:bodyPr wrap="none" lIns="73522" tIns="36116" rIns="73522" bIns="36116" anchor="ctr"/>
          <a:lstStyle/>
          <a:p>
            <a:pPr eaLnBrk="0" hangingPunct="0"/>
            <a:r>
              <a:rPr lang="en-US" sz="1138" b="1"/>
              <a:t>- DITJEN ANGGARAN</a:t>
            </a:r>
          </a:p>
          <a:p>
            <a:pPr eaLnBrk="0" hangingPunct="0"/>
            <a:r>
              <a:rPr lang="en-US" sz="1138" b="1"/>
              <a:t>- BEND. PEMERINTAH PUSAT/</a:t>
            </a:r>
          </a:p>
          <a:p>
            <a:pPr eaLnBrk="0" hangingPunct="0"/>
            <a:r>
              <a:rPr lang="en-US" sz="1138" b="1"/>
              <a:t>  DAERAH</a:t>
            </a:r>
          </a:p>
        </p:txBody>
      </p:sp>
      <p:sp>
        <p:nvSpPr>
          <p:cNvPr id="14" name="Rectangle 16"/>
          <p:cNvSpPr>
            <a:spLocks noChangeArrowheads="1"/>
          </p:cNvSpPr>
          <p:nvPr/>
        </p:nvSpPr>
        <p:spPr bwMode="auto">
          <a:xfrm>
            <a:off x="4210051" y="1721349"/>
            <a:ext cx="2965351" cy="510778"/>
          </a:xfrm>
          <a:prstGeom prst="rect">
            <a:avLst/>
          </a:prstGeom>
          <a:solidFill>
            <a:srgbClr val="FDE3BA"/>
          </a:solidFill>
          <a:ln w="12700">
            <a:solidFill>
              <a:schemeClr val="tx1"/>
            </a:solidFill>
            <a:miter lim="800000"/>
          </a:ln>
        </p:spPr>
        <p:txBody>
          <a:bodyPr wrap="none" lIns="73522" tIns="36116" rIns="73522" bIns="36116" anchor="ctr"/>
          <a:lstStyle/>
          <a:p>
            <a:pPr algn="ctr" eaLnBrk="0" hangingPunct="0"/>
            <a:r>
              <a:rPr lang="en-US" sz="1138" b="1"/>
              <a:t>PEMBAYARAN ATAS </a:t>
            </a:r>
          </a:p>
          <a:p>
            <a:pPr algn="ctr" eaLnBrk="0" hangingPunct="0"/>
            <a:r>
              <a:rPr lang="en-US" sz="1138" b="1"/>
              <a:t>PEMBELIAN BARANG</a:t>
            </a:r>
          </a:p>
        </p:txBody>
      </p:sp>
      <p:sp>
        <p:nvSpPr>
          <p:cNvPr id="15" name="AutoShape 17"/>
          <p:cNvSpPr>
            <a:spLocks noChangeArrowheads="1"/>
          </p:cNvSpPr>
          <p:nvPr/>
        </p:nvSpPr>
        <p:spPr bwMode="auto">
          <a:xfrm>
            <a:off x="3714750" y="1829696"/>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16" name="AutoShape 18"/>
          <p:cNvSpPr>
            <a:spLocks noChangeArrowheads="1"/>
          </p:cNvSpPr>
          <p:nvPr/>
        </p:nvSpPr>
        <p:spPr bwMode="auto">
          <a:xfrm>
            <a:off x="3714750" y="3377509"/>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17" name="Rectangle 19"/>
          <p:cNvSpPr>
            <a:spLocks noChangeArrowheads="1"/>
          </p:cNvSpPr>
          <p:nvPr/>
        </p:nvSpPr>
        <p:spPr bwMode="auto">
          <a:xfrm>
            <a:off x="419200" y="3779940"/>
            <a:ext cx="3295550" cy="650081"/>
          </a:xfrm>
          <a:prstGeom prst="rect">
            <a:avLst/>
          </a:prstGeom>
          <a:solidFill>
            <a:srgbClr val="FDC0E5"/>
          </a:solidFill>
          <a:ln w="12700">
            <a:solidFill>
              <a:schemeClr val="tx1"/>
            </a:solidFill>
            <a:miter lim="800000"/>
          </a:ln>
        </p:spPr>
        <p:txBody>
          <a:bodyPr wrap="none" lIns="73522" tIns="36116" rIns="73522" bIns="36116" anchor="ctr"/>
          <a:lstStyle/>
          <a:p>
            <a:pPr eaLnBrk="0" hangingPunct="0"/>
            <a:r>
              <a:rPr lang="en-US" sz="975" b="1"/>
              <a:t>PERTAMINA DAN PRODUSEN LAINNYA (IMPORTIR)</a:t>
            </a:r>
          </a:p>
          <a:p>
            <a:pPr eaLnBrk="0" hangingPunct="0"/>
            <a:r>
              <a:rPr lang="en-US" sz="975" b="1"/>
              <a:t>BAHAN BAKAR MINYAK, GAS, DAN  </a:t>
            </a:r>
          </a:p>
          <a:p>
            <a:pPr eaLnBrk="0" hangingPunct="0"/>
            <a:r>
              <a:rPr lang="en-US" sz="975" b="1"/>
              <a:t>PELUMAS ATAS PENJUALAN BAHAN BAKAR </a:t>
            </a:r>
          </a:p>
          <a:p>
            <a:pPr eaLnBrk="0" hangingPunct="0"/>
            <a:r>
              <a:rPr lang="en-US" sz="975" b="1"/>
              <a:t>MINYAK, GAS DAN PELUMAS</a:t>
            </a:r>
          </a:p>
        </p:txBody>
      </p:sp>
      <p:sp>
        <p:nvSpPr>
          <p:cNvPr id="18" name="AutoShape 23"/>
          <p:cNvSpPr>
            <a:spLocks noChangeArrowheads="1"/>
          </p:cNvSpPr>
          <p:nvPr/>
        </p:nvSpPr>
        <p:spPr bwMode="auto">
          <a:xfrm>
            <a:off x="3714750" y="3934721"/>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19" name="Rectangle 25"/>
          <p:cNvSpPr>
            <a:spLocks noChangeArrowheads="1"/>
          </p:cNvSpPr>
          <p:nvPr/>
        </p:nvSpPr>
        <p:spPr bwMode="auto">
          <a:xfrm>
            <a:off x="419200" y="4484195"/>
            <a:ext cx="3295550" cy="874514"/>
          </a:xfrm>
          <a:prstGeom prst="rect">
            <a:avLst/>
          </a:prstGeom>
          <a:solidFill>
            <a:srgbClr val="B7CCFE"/>
          </a:solidFill>
          <a:ln w="12700">
            <a:solidFill>
              <a:schemeClr val="tx1"/>
            </a:solidFill>
            <a:miter lim="800000"/>
          </a:ln>
        </p:spPr>
        <p:txBody>
          <a:bodyPr wrap="none" lIns="73522" tIns="36116" rIns="73522" bIns="36116" anchor="ctr"/>
          <a:lstStyle/>
          <a:p>
            <a:pPr eaLnBrk="0" hangingPunct="0"/>
            <a:r>
              <a:rPr lang="en-US" sz="975" b="1"/>
              <a:t>BADAN USAHA DI BIDANG:</a:t>
            </a:r>
          </a:p>
          <a:p>
            <a:pPr eaLnBrk="0" hangingPunct="0"/>
            <a:r>
              <a:rPr lang="en-US" sz="975" b="1"/>
              <a:t>- INDUSTRI SEMEN*)</a:t>
            </a:r>
          </a:p>
          <a:p>
            <a:pPr eaLnBrk="0" hangingPunct="0"/>
            <a:r>
              <a:rPr lang="en-US" sz="975" b="1"/>
              <a:t>- INDUSTRI KERTAS</a:t>
            </a:r>
          </a:p>
          <a:p>
            <a:pPr eaLnBrk="0" hangingPunct="0"/>
            <a:r>
              <a:rPr lang="en-US" sz="975" b="1"/>
              <a:t>- INDUSTRI BAJA</a:t>
            </a:r>
          </a:p>
          <a:p>
            <a:pPr eaLnBrk="0" hangingPunct="0"/>
            <a:r>
              <a:rPr lang="en-US" sz="975" b="1"/>
              <a:t>- INDUSTRI OTOMOTIF</a:t>
            </a:r>
          </a:p>
        </p:txBody>
      </p:sp>
      <p:sp>
        <p:nvSpPr>
          <p:cNvPr id="20" name="AutoShape 27"/>
          <p:cNvSpPr>
            <a:spLocks noChangeArrowheads="1"/>
          </p:cNvSpPr>
          <p:nvPr/>
        </p:nvSpPr>
        <p:spPr bwMode="auto">
          <a:xfrm>
            <a:off x="3714750" y="4739584"/>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21" name="Rectangle 28"/>
          <p:cNvSpPr>
            <a:spLocks noChangeArrowheads="1"/>
          </p:cNvSpPr>
          <p:nvPr/>
        </p:nvSpPr>
        <p:spPr bwMode="auto">
          <a:xfrm>
            <a:off x="749400" y="1210571"/>
            <a:ext cx="3124002" cy="274737"/>
          </a:xfrm>
          <a:prstGeom prst="rect">
            <a:avLst/>
          </a:prstGeom>
          <a:solidFill>
            <a:srgbClr val="FDC0E5"/>
          </a:solidFill>
          <a:ln w="12700">
            <a:solidFill>
              <a:schemeClr val="tx1"/>
            </a:solidFill>
            <a:miter lim="800000"/>
          </a:ln>
        </p:spPr>
        <p:txBody>
          <a:bodyPr wrap="none" lIns="73522" tIns="36116" rIns="73522" bIns="36116" anchor="ctr"/>
          <a:lstStyle/>
          <a:p>
            <a:pPr algn="ctr" eaLnBrk="0" hangingPunct="0"/>
            <a:r>
              <a:rPr lang="en-US" sz="1625" b="1"/>
              <a:t>PEMUNGUT</a:t>
            </a:r>
          </a:p>
        </p:txBody>
      </p:sp>
      <p:sp>
        <p:nvSpPr>
          <p:cNvPr id="22" name="Rectangle 29"/>
          <p:cNvSpPr>
            <a:spLocks noChangeArrowheads="1"/>
          </p:cNvSpPr>
          <p:nvPr/>
        </p:nvSpPr>
        <p:spPr bwMode="auto">
          <a:xfrm>
            <a:off x="4381600" y="1210571"/>
            <a:ext cx="2793802" cy="274737"/>
          </a:xfrm>
          <a:prstGeom prst="rect">
            <a:avLst/>
          </a:prstGeom>
          <a:solidFill>
            <a:srgbClr val="00DFCA"/>
          </a:solidFill>
          <a:ln w="12700">
            <a:solidFill>
              <a:schemeClr val="tx1"/>
            </a:solidFill>
            <a:miter lim="800000"/>
          </a:ln>
        </p:spPr>
        <p:txBody>
          <a:bodyPr wrap="none" lIns="73522" tIns="36116" rIns="73522" bIns="36116" anchor="ctr"/>
          <a:lstStyle/>
          <a:p>
            <a:pPr algn="ctr" eaLnBrk="0" hangingPunct="0"/>
            <a:r>
              <a:rPr lang="en-US" sz="1625" b="1"/>
              <a:t>OBJEK</a:t>
            </a:r>
          </a:p>
        </p:txBody>
      </p:sp>
      <p:sp>
        <p:nvSpPr>
          <p:cNvPr id="23" name="AutoShape 30"/>
          <p:cNvSpPr>
            <a:spLocks noChangeArrowheads="1"/>
          </p:cNvSpPr>
          <p:nvPr/>
        </p:nvSpPr>
        <p:spPr bwMode="auto">
          <a:xfrm>
            <a:off x="1857375" y="1520134"/>
            <a:ext cx="701675" cy="154781"/>
          </a:xfrm>
          <a:prstGeom prst="down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24" name="AutoShape 31"/>
          <p:cNvSpPr>
            <a:spLocks noChangeArrowheads="1"/>
          </p:cNvSpPr>
          <p:nvPr/>
        </p:nvSpPr>
        <p:spPr bwMode="auto">
          <a:xfrm>
            <a:off x="5283200" y="1489178"/>
            <a:ext cx="784225" cy="154781"/>
          </a:xfrm>
          <a:prstGeom prst="down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25" name="AutoShape 33"/>
          <p:cNvSpPr>
            <a:spLocks noChangeArrowheads="1"/>
          </p:cNvSpPr>
          <p:nvPr/>
        </p:nvSpPr>
        <p:spPr bwMode="auto">
          <a:xfrm>
            <a:off x="908050" y="839096"/>
            <a:ext cx="5530850" cy="325041"/>
          </a:xfrm>
          <a:prstGeom prst="roundRect">
            <a:avLst>
              <a:gd name="adj" fmla="val 12449"/>
            </a:avLst>
          </a:prstGeom>
          <a:gradFill rotWithShape="0">
            <a:gsLst>
              <a:gs pos="0">
                <a:srgbClr val="A3F25F"/>
              </a:gs>
              <a:gs pos="50000">
                <a:srgbClr val="BEF68F"/>
              </a:gs>
              <a:gs pos="100000">
                <a:srgbClr val="A3F25F"/>
              </a:gs>
            </a:gsLst>
            <a:lin ang="2700000" scaled="1"/>
          </a:gradFill>
          <a:ln w="12700">
            <a:solidFill>
              <a:schemeClr val="tx1"/>
            </a:solidFill>
            <a:round/>
          </a:ln>
        </p:spPr>
        <p:txBody>
          <a:bodyPr wrap="none" lIns="73522" tIns="36116" rIns="73522" bIns="36116" anchor="ctr"/>
          <a:lstStyle/>
          <a:p>
            <a:pPr algn="ctr" eaLnBrk="0" hangingPunct="0"/>
            <a:r>
              <a:rPr lang="en-US" sz="1950" b="1" dirty="0"/>
              <a:t>OBJEK </a:t>
            </a:r>
            <a:r>
              <a:rPr lang="en-US" sz="1950" b="1" dirty="0" err="1"/>
              <a:t>dan</a:t>
            </a:r>
            <a:r>
              <a:rPr lang="en-US" sz="1950" b="1" dirty="0"/>
              <a:t> PEMUNGUT </a:t>
            </a:r>
            <a:r>
              <a:rPr lang="en-US" sz="1950" b="1" dirty="0" err="1"/>
              <a:t>PPh</a:t>
            </a:r>
            <a:r>
              <a:rPr lang="en-US" sz="1950" b="1" dirty="0"/>
              <a:t> PASAL 22</a:t>
            </a:r>
          </a:p>
        </p:txBody>
      </p:sp>
      <p:sp>
        <p:nvSpPr>
          <p:cNvPr id="26" name="Rectangle 34"/>
          <p:cNvSpPr>
            <a:spLocks noChangeArrowheads="1"/>
          </p:cNvSpPr>
          <p:nvPr/>
        </p:nvSpPr>
        <p:spPr bwMode="auto">
          <a:xfrm>
            <a:off x="412750" y="2278562"/>
            <a:ext cx="3302000" cy="355997"/>
          </a:xfrm>
          <a:prstGeom prst="rect">
            <a:avLst/>
          </a:prstGeom>
          <a:solidFill>
            <a:srgbClr val="CCFFCC"/>
          </a:solidFill>
          <a:ln w="12700">
            <a:solidFill>
              <a:schemeClr val="tx1"/>
            </a:solidFill>
            <a:miter lim="800000"/>
          </a:ln>
        </p:spPr>
        <p:txBody>
          <a:bodyPr wrap="none" lIns="73522" tIns="36116" rIns="73522" bIns="36116" anchor="ctr"/>
          <a:lstStyle/>
          <a:p>
            <a:pPr eaLnBrk="0" hangingPunct="0"/>
            <a:r>
              <a:rPr lang="en-US" sz="1138" b="1"/>
              <a:t>BUMN/BUMD</a:t>
            </a:r>
          </a:p>
        </p:txBody>
      </p:sp>
      <p:sp>
        <p:nvSpPr>
          <p:cNvPr id="27" name="AutoShape 36"/>
          <p:cNvSpPr>
            <a:spLocks noChangeArrowheads="1"/>
          </p:cNvSpPr>
          <p:nvPr/>
        </p:nvSpPr>
        <p:spPr bwMode="auto">
          <a:xfrm>
            <a:off x="3714750" y="2324996"/>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30" name="Rectangle 43"/>
          <p:cNvSpPr>
            <a:spLocks noChangeArrowheads="1"/>
          </p:cNvSpPr>
          <p:nvPr/>
        </p:nvSpPr>
        <p:spPr bwMode="auto">
          <a:xfrm>
            <a:off x="412750" y="2696471"/>
            <a:ext cx="3302000" cy="650081"/>
          </a:xfrm>
          <a:prstGeom prst="rect">
            <a:avLst/>
          </a:prstGeom>
          <a:solidFill>
            <a:srgbClr val="CCFFCC"/>
          </a:solidFill>
          <a:ln w="12700">
            <a:solidFill>
              <a:schemeClr val="tx1"/>
            </a:solidFill>
            <a:miter lim="800000"/>
          </a:ln>
        </p:spPr>
        <p:txBody>
          <a:bodyPr wrap="none" lIns="73522" tIns="36116" rIns="73522" bIns="36116" anchor="ctr"/>
          <a:lstStyle/>
          <a:p>
            <a:pPr eaLnBrk="0" hangingPunct="0">
              <a:defRPr/>
            </a:pPr>
            <a:r>
              <a:rPr lang="en-US" sz="975" b="1" dirty="0">
                <a:cs typeface="+mn-cs"/>
              </a:rPr>
              <a:t> BI, </a:t>
            </a:r>
            <a:r>
              <a:rPr lang="en-US" sz="975" b="1" i="1" dirty="0">
                <a:solidFill>
                  <a:schemeClr val="accent6">
                    <a:lumMod val="75000"/>
                  </a:schemeClr>
                </a:solidFill>
                <a:cs typeface="+mn-cs"/>
              </a:rPr>
              <a:t>PPA</a:t>
            </a:r>
            <a:r>
              <a:rPr lang="en-US" sz="975" b="1" dirty="0">
                <a:cs typeface="+mn-cs"/>
              </a:rPr>
              <a:t>, BULOG, PT TELKOM, </a:t>
            </a:r>
          </a:p>
          <a:p>
            <a:pPr eaLnBrk="0" hangingPunct="0">
              <a:defRPr/>
            </a:pPr>
            <a:r>
              <a:rPr lang="en-US" sz="975" b="1" dirty="0">
                <a:cs typeface="+mn-cs"/>
              </a:rPr>
              <a:t>PT PLN, PT GARUDA IND, </a:t>
            </a:r>
          </a:p>
          <a:p>
            <a:pPr eaLnBrk="0" hangingPunct="0">
              <a:defRPr/>
            </a:pPr>
            <a:r>
              <a:rPr lang="en-US" sz="975" b="1" dirty="0">
                <a:cs typeface="+mn-cs"/>
              </a:rPr>
              <a:t>PT INDOSAT, KRAKATAU STEEL, </a:t>
            </a:r>
          </a:p>
          <a:p>
            <a:pPr eaLnBrk="0" hangingPunct="0">
              <a:defRPr/>
            </a:pPr>
            <a:r>
              <a:rPr lang="en-US" sz="975" b="1" dirty="0">
                <a:cs typeface="+mn-cs"/>
              </a:rPr>
              <a:t>PERTAMINA, BANK-BANK BUMN</a:t>
            </a:r>
          </a:p>
        </p:txBody>
      </p:sp>
      <p:sp>
        <p:nvSpPr>
          <p:cNvPr id="31" name="AutoShape 44"/>
          <p:cNvSpPr>
            <a:spLocks noChangeArrowheads="1"/>
          </p:cNvSpPr>
          <p:nvPr/>
        </p:nvSpPr>
        <p:spPr bwMode="auto">
          <a:xfrm>
            <a:off x="3714750" y="2820296"/>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32" name="Rectangle 46"/>
          <p:cNvSpPr>
            <a:spLocks noChangeArrowheads="1"/>
          </p:cNvSpPr>
          <p:nvPr/>
        </p:nvSpPr>
        <p:spPr bwMode="auto">
          <a:xfrm>
            <a:off x="412750" y="5415462"/>
            <a:ext cx="3302000" cy="355997"/>
          </a:xfrm>
          <a:prstGeom prst="rect">
            <a:avLst/>
          </a:prstGeom>
          <a:solidFill>
            <a:srgbClr val="CCFFCC"/>
          </a:solidFill>
          <a:ln w="12700">
            <a:solidFill>
              <a:schemeClr val="tx1"/>
            </a:solidFill>
            <a:miter lim="800000"/>
          </a:ln>
        </p:spPr>
        <p:txBody>
          <a:bodyPr wrap="none" lIns="73522" tIns="36116" rIns="73522" bIns="36116" anchor="ctr"/>
          <a:lstStyle/>
          <a:p>
            <a:pPr eaLnBrk="0" hangingPunct="0">
              <a:defRPr/>
            </a:pPr>
            <a:r>
              <a:rPr lang="en-US" sz="1138" b="1" i="1" dirty="0">
                <a:solidFill>
                  <a:schemeClr val="accent6">
                    <a:lumMod val="75000"/>
                  </a:schemeClr>
                </a:solidFill>
                <a:cs typeface="+mn-cs"/>
              </a:rPr>
              <a:t>WAJIB PAJAK BADAN TERTENTU</a:t>
            </a:r>
          </a:p>
        </p:txBody>
      </p:sp>
      <p:sp>
        <p:nvSpPr>
          <p:cNvPr id="33" name="AutoShape 48"/>
          <p:cNvSpPr>
            <a:spLocks noChangeArrowheads="1"/>
          </p:cNvSpPr>
          <p:nvPr/>
        </p:nvSpPr>
        <p:spPr bwMode="auto">
          <a:xfrm>
            <a:off x="3714750" y="5420621"/>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36" name="Rectangle 35"/>
          <p:cNvSpPr>
            <a:spLocks noChangeArrowheads="1"/>
          </p:cNvSpPr>
          <p:nvPr/>
        </p:nvSpPr>
        <p:spPr bwMode="auto">
          <a:xfrm>
            <a:off x="4210050" y="2268141"/>
            <a:ext cx="2957612" cy="355997"/>
          </a:xfrm>
          <a:prstGeom prst="rect">
            <a:avLst/>
          </a:prstGeom>
          <a:solidFill>
            <a:srgbClr val="CCFFCC"/>
          </a:solidFill>
          <a:ln w="12700">
            <a:solidFill>
              <a:schemeClr val="tx1"/>
            </a:solidFill>
            <a:miter lim="800000"/>
          </a:ln>
        </p:spPr>
        <p:txBody>
          <a:bodyPr wrap="none" anchor="ctr"/>
          <a:lstStyle/>
          <a:p>
            <a:pPr algn="ctr" eaLnBrk="0" hangingPunct="0"/>
            <a:endParaRPr lang="en-US" sz="1950" b="1">
              <a:solidFill>
                <a:srgbClr val="000066"/>
              </a:solidFill>
            </a:endParaRPr>
          </a:p>
        </p:txBody>
      </p:sp>
      <p:sp>
        <p:nvSpPr>
          <p:cNvPr id="37" name="Rectangle 41"/>
          <p:cNvSpPr>
            <a:spLocks noChangeArrowheads="1"/>
          </p:cNvSpPr>
          <p:nvPr/>
        </p:nvSpPr>
        <p:spPr bwMode="auto">
          <a:xfrm>
            <a:off x="4210050" y="2693790"/>
            <a:ext cx="2957612" cy="549473"/>
          </a:xfrm>
          <a:prstGeom prst="rect">
            <a:avLst/>
          </a:prstGeom>
          <a:solidFill>
            <a:srgbClr val="CCFFCC"/>
          </a:solidFill>
          <a:ln w="12700">
            <a:solidFill>
              <a:schemeClr val="tx1"/>
            </a:solidFill>
            <a:miter lim="800000"/>
          </a:ln>
        </p:spPr>
        <p:txBody>
          <a:bodyPr wrap="none" anchor="ctr"/>
          <a:lstStyle/>
          <a:p>
            <a:pPr algn="ctr" eaLnBrk="0" hangingPunct="0"/>
            <a:endParaRPr lang="en-US" sz="1950" b="1">
              <a:solidFill>
                <a:srgbClr val="000066"/>
              </a:solidFill>
            </a:endParaRPr>
          </a:p>
        </p:txBody>
      </p:sp>
      <p:sp>
        <p:nvSpPr>
          <p:cNvPr id="38" name="Rectangle 37"/>
          <p:cNvSpPr>
            <a:spLocks noChangeArrowheads="1"/>
          </p:cNvSpPr>
          <p:nvPr/>
        </p:nvSpPr>
        <p:spPr bwMode="auto">
          <a:xfrm>
            <a:off x="4246211" y="2278562"/>
            <a:ext cx="2801450" cy="373020"/>
          </a:xfrm>
          <a:prstGeom prst="rect">
            <a:avLst/>
          </a:prstGeom>
          <a:noFill/>
          <a:ln w="9525">
            <a:noFill/>
            <a:miter lim="800000"/>
          </a:ln>
        </p:spPr>
        <p:txBody>
          <a:bodyPr wrap="none" lIns="73522" tIns="36116" rIns="73522" bIns="36116">
            <a:spAutoFit/>
          </a:bodyPr>
          <a:lstStyle/>
          <a:p>
            <a:pPr algn="ctr" eaLnBrk="0" hangingPunct="0"/>
            <a:r>
              <a:rPr lang="en-US" sz="975" b="1" dirty="0"/>
              <a:t>PEMBAYARAN ATAS PEMBELIAN </a:t>
            </a:r>
          </a:p>
          <a:p>
            <a:pPr algn="ctr" eaLnBrk="0" hangingPunct="0"/>
            <a:r>
              <a:rPr lang="en-US" sz="975" b="1" dirty="0"/>
              <a:t>BARANG DARI BELANJA NEGARA/DAERAH</a:t>
            </a:r>
          </a:p>
        </p:txBody>
      </p:sp>
      <p:sp>
        <p:nvSpPr>
          <p:cNvPr id="39" name="Rectangle 42"/>
          <p:cNvSpPr>
            <a:spLocks noChangeArrowheads="1"/>
          </p:cNvSpPr>
          <p:nvPr/>
        </p:nvSpPr>
        <p:spPr bwMode="auto">
          <a:xfrm>
            <a:off x="4210050" y="2736457"/>
            <a:ext cx="3282653" cy="523061"/>
          </a:xfrm>
          <a:prstGeom prst="rect">
            <a:avLst/>
          </a:prstGeom>
          <a:noFill/>
          <a:ln w="9525">
            <a:noFill/>
            <a:miter lim="800000"/>
          </a:ln>
        </p:spPr>
        <p:txBody>
          <a:bodyPr lIns="73522" tIns="36116" rIns="73522" bIns="36116">
            <a:spAutoFit/>
          </a:bodyPr>
          <a:lstStyle/>
          <a:p>
            <a:pPr algn="ctr" eaLnBrk="0" hangingPunct="0"/>
            <a:r>
              <a:rPr lang="en-US" sz="975" b="1"/>
              <a:t>PEMBAYARAN ATAS </a:t>
            </a:r>
          </a:p>
          <a:p>
            <a:pPr algn="ctr" eaLnBrk="0" hangingPunct="0"/>
            <a:r>
              <a:rPr lang="en-US" sz="975" b="1"/>
              <a:t>PEMBELIAN BARANG DARI </a:t>
            </a:r>
          </a:p>
          <a:p>
            <a:pPr algn="ctr" eaLnBrk="0" hangingPunct="0"/>
            <a:r>
              <a:rPr lang="en-US" sz="975" b="1"/>
              <a:t>NON BELANJA NEGARA/DAERAH</a:t>
            </a:r>
          </a:p>
        </p:txBody>
      </p:sp>
      <p:sp>
        <p:nvSpPr>
          <p:cNvPr id="40" name="Rectangle 47"/>
          <p:cNvSpPr>
            <a:spLocks noChangeArrowheads="1"/>
          </p:cNvSpPr>
          <p:nvPr/>
        </p:nvSpPr>
        <p:spPr bwMode="auto">
          <a:xfrm>
            <a:off x="4210050" y="5425678"/>
            <a:ext cx="2957612" cy="355997"/>
          </a:xfrm>
          <a:prstGeom prst="rect">
            <a:avLst/>
          </a:prstGeom>
          <a:solidFill>
            <a:srgbClr val="CCFFCC"/>
          </a:solidFill>
          <a:ln w="12700">
            <a:solidFill>
              <a:schemeClr val="tx1"/>
            </a:solidFill>
            <a:miter lim="800000"/>
          </a:ln>
        </p:spPr>
        <p:txBody>
          <a:bodyPr wrap="none" anchor="ctr"/>
          <a:lstStyle/>
          <a:p>
            <a:pPr algn="ctr" eaLnBrk="0" hangingPunct="0"/>
            <a:endParaRPr lang="en-US" sz="1950" b="1">
              <a:solidFill>
                <a:srgbClr val="000066"/>
              </a:solidFill>
            </a:endParaRPr>
          </a:p>
        </p:txBody>
      </p:sp>
      <p:sp>
        <p:nvSpPr>
          <p:cNvPr id="41" name="Rectangle 49"/>
          <p:cNvSpPr>
            <a:spLocks noChangeArrowheads="1"/>
          </p:cNvSpPr>
          <p:nvPr/>
        </p:nvSpPr>
        <p:spPr bwMode="auto">
          <a:xfrm>
            <a:off x="4285991" y="5412780"/>
            <a:ext cx="2730918" cy="373020"/>
          </a:xfrm>
          <a:prstGeom prst="rect">
            <a:avLst/>
          </a:prstGeom>
          <a:noFill/>
          <a:ln w="9525">
            <a:noFill/>
            <a:miter lim="800000"/>
          </a:ln>
        </p:spPr>
        <p:txBody>
          <a:bodyPr wrap="none" lIns="73522" tIns="36116" rIns="73522" bIns="36116">
            <a:spAutoFit/>
          </a:bodyPr>
          <a:lstStyle/>
          <a:p>
            <a:pPr algn="ctr" eaLnBrk="0" hangingPunct="0">
              <a:defRPr/>
            </a:pPr>
            <a:r>
              <a:rPr lang="en-US" sz="975" b="1" i="1" dirty="0">
                <a:solidFill>
                  <a:schemeClr val="accent6">
                    <a:lumMod val="75000"/>
                  </a:schemeClr>
                </a:solidFill>
                <a:cs typeface="+mn-cs"/>
              </a:rPr>
              <a:t>PENJUALAN BARANG YANG TERGOLONG</a:t>
            </a:r>
          </a:p>
          <a:p>
            <a:pPr algn="ctr" eaLnBrk="0" hangingPunct="0">
              <a:defRPr/>
            </a:pPr>
            <a:r>
              <a:rPr lang="en-US" sz="975" b="1" i="1" dirty="0">
                <a:solidFill>
                  <a:schemeClr val="accent6">
                    <a:lumMod val="75000"/>
                  </a:schemeClr>
                </a:solidFill>
                <a:cs typeface="+mn-cs"/>
              </a:rPr>
              <a:t> SANGAT MEWAH </a:t>
            </a:r>
          </a:p>
        </p:txBody>
      </p:sp>
    </p:spTree>
    <p:extLst>
      <p:ext uri="{BB962C8B-B14F-4D97-AF65-F5344CB8AC3E}">
        <p14:creationId xmlns:p14="http://schemas.microsoft.com/office/powerpoint/2010/main" val="3534901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ChangeArrowheads="1"/>
          </p:cNvSpPr>
          <p:nvPr/>
        </p:nvSpPr>
        <p:spPr bwMode="auto">
          <a:xfrm>
            <a:off x="224433" y="2747962"/>
            <a:ext cx="2726730" cy="557213"/>
          </a:xfrm>
          <a:prstGeom prst="rect">
            <a:avLst/>
          </a:prstGeom>
          <a:solidFill>
            <a:srgbClr val="B9CFB8"/>
          </a:solidFill>
          <a:ln w="12700">
            <a:solidFill>
              <a:schemeClr val="tx1"/>
            </a:solidFill>
            <a:miter lim="800000"/>
          </a:ln>
        </p:spPr>
        <p:txBody>
          <a:bodyPr wrap="none" lIns="73522" tIns="36116" rIns="73522" bIns="36116" anchor="ctr"/>
          <a:lstStyle/>
          <a:p>
            <a:pPr algn="ctr" eaLnBrk="0" hangingPunct="0"/>
            <a:r>
              <a:rPr lang="en-US" sz="1138" b="1"/>
              <a:t>IMPOR</a:t>
            </a:r>
          </a:p>
        </p:txBody>
      </p:sp>
      <p:sp>
        <p:nvSpPr>
          <p:cNvPr id="5" name="Rectangle 14"/>
          <p:cNvSpPr>
            <a:spLocks noChangeArrowheads="1"/>
          </p:cNvSpPr>
          <p:nvPr/>
        </p:nvSpPr>
        <p:spPr bwMode="auto">
          <a:xfrm>
            <a:off x="227013" y="2190750"/>
            <a:ext cx="2738339" cy="433388"/>
          </a:xfrm>
          <a:prstGeom prst="rect">
            <a:avLst/>
          </a:prstGeom>
          <a:solidFill>
            <a:srgbClr val="FDE3BA"/>
          </a:solidFill>
          <a:ln w="12700">
            <a:solidFill>
              <a:schemeClr val="tx1"/>
            </a:solidFill>
            <a:miter lim="800000"/>
          </a:ln>
        </p:spPr>
        <p:txBody>
          <a:bodyPr wrap="none" lIns="73522" tIns="36116" rIns="73522" bIns="36116" anchor="ctr"/>
          <a:lstStyle/>
          <a:p>
            <a:pPr algn="ctr" eaLnBrk="0" hangingPunct="0"/>
            <a:r>
              <a:rPr lang="en-US" sz="1138" b="1"/>
              <a:t>PEMBAYARAN ATAS </a:t>
            </a:r>
          </a:p>
          <a:p>
            <a:pPr algn="ctr" eaLnBrk="0" hangingPunct="0"/>
            <a:r>
              <a:rPr lang="en-US" sz="1138" b="1"/>
              <a:t>PEMBELIAN BARANG</a:t>
            </a:r>
          </a:p>
        </p:txBody>
      </p:sp>
      <p:sp>
        <p:nvSpPr>
          <p:cNvPr id="6" name="Rectangle 15"/>
          <p:cNvSpPr>
            <a:spLocks noChangeArrowheads="1"/>
          </p:cNvSpPr>
          <p:nvPr/>
        </p:nvSpPr>
        <p:spPr bwMode="auto">
          <a:xfrm>
            <a:off x="227013" y="3439319"/>
            <a:ext cx="2724150" cy="681038"/>
          </a:xfrm>
          <a:prstGeom prst="rect">
            <a:avLst/>
          </a:prstGeom>
          <a:solidFill>
            <a:srgbClr val="B7CCFE"/>
          </a:solidFill>
          <a:ln w="12700">
            <a:solidFill>
              <a:schemeClr val="tx1"/>
            </a:solidFill>
            <a:miter lim="800000"/>
          </a:ln>
        </p:spPr>
        <p:txBody>
          <a:bodyPr wrap="none" lIns="73522" tIns="36116" rIns="73522" bIns="36116" anchor="ctr"/>
          <a:lstStyle/>
          <a:p>
            <a:pPr algn="ctr" eaLnBrk="0" hangingPunct="0"/>
            <a:r>
              <a:rPr lang="en-US" sz="1138" b="1"/>
              <a:t>PENJUALAN</a:t>
            </a:r>
          </a:p>
          <a:p>
            <a:pPr algn="ctr" eaLnBrk="0" hangingPunct="0"/>
            <a:r>
              <a:rPr lang="en-US" sz="1138" b="1"/>
              <a:t>HASIL PRODUKSINYA</a:t>
            </a:r>
          </a:p>
          <a:p>
            <a:pPr algn="ctr" eaLnBrk="0" hangingPunct="0"/>
            <a:r>
              <a:rPr lang="en-US" sz="1138" b="1"/>
              <a:t>DI DALAM NEGERI</a:t>
            </a:r>
          </a:p>
        </p:txBody>
      </p:sp>
      <p:sp>
        <p:nvSpPr>
          <p:cNvPr id="7" name="Rectangle 16"/>
          <p:cNvSpPr>
            <a:spLocks noChangeArrowheads="1"/>
          </p:cNvSpPr>
          <p:nvPr/>
        </p:nvSpPr>
        <p:spPr bwMode="auto">
          <a:xfrm>
            <a:off x="3508375" y="2500312"/>
            <a:ext cx="3529013" cy="804863"/>
          </a:xfrm>
          <a:prstGeom prst="rect">
            <a:avLst/>
          </a:prstGeom>
          <a:solidFill>
            <a:srgbClr val="B9CFB8"/>
          </a:solidFill>
          <a:ln w="12700">
            <a:solidFill>
              <a:schemeClr val="tx1"/>
            </a:solidFill>
            <a:miter lim="800000"/>
          </a:ln>
        </p:spPr>
        <p:txBody>
          <a:bodyPr wrap="none" lIns="73522" tIns="36116" rIns="73522" bIns="36116" anchor="ctr"/>
          <a:lstStyle/>
          <a:p>
            <a:pPr eaLnBrk="0" hangingPunct="0">
              <a:buFontTx/>
              <a:buChar char="•"/>
            </a:pPr>
            <a:r>
              <a:rPr lang="en-US" sz="813" b="1" dirty="0"/>
              <a:t> DENGAN API                           </a:t>
            </a:r>
            <a:r>
              <a:rPr lang="id-ID" sz="813" b="1" dirty="0"/>
              <a:t>:</a:t>
            </a:r>
            <a:r>
              <a:rPr lang="en-US" sz="813" b="1" dirty="0"/>
              <a:t> 2,5 % X NILAI IMPOR*</a:t>
            </a:r>
          </a:p>
          <a:p>
            <a:pPr eaLnBrk="0" hangingPunct="0">
              <a:buFontTx/>
              <a:buChar char="•"/>
            </a:pPr>
            <a:r>
              <a:rPr lang="en-US" sz="813" b="1" dirty="0"/>
              <a:t> DENGAN API (IMPOR KEDELAI, GANDUM, </a:t>
            </a:r>
          </a:p>
          <a:p>
            <a:pPr eaLnBrk="0" hangingPunct="0"/>
            <a:r>
              <a:rPr lang="en-US" sz="813" b="1" dirty="0"/>
              <a:t>  &amp; TEPUNG  TERIGU                 : 0,5% X NILAI IMPOR</a:t>
            </a:r>
          </a:p>
          <a:p>
            <a:pPr eaLnBrk="0" hangingPunct="0">
              <a:buFontTx/>
              <a:buChar char="•"/>
            </a:pPr>
            <a:r>
              <a:rPr lang="en-US" sz="813" b="1" dirty="0"/>
              <a:t>TANPA API                               :  7,5 % X NILAI IMPOR</a:t>
            </a:r>
          </a:p>
          <a:p>
            <a:pPr eaLnBrk="0" hangingPunct="0">
              <a:buFontTx/>
              <a:buChar char="•"/>
            </a:pPr>
            <a:r>
              <a:rPr lang="en-US" sz="813" b="1" dirty="0"/>
              <a:t>TIDAK DIKUASAI                     : 7,5 % X </a:t>
            </a:r>
            <a:r>
              <a:rPr lang="en-US" sz="731" b="1" dirty="0"/>
              <a:t>HARGA </a:t>
            </a:r>
            <a:r>
              <a:rPr lang="id-ID" sz="731" b="1" dirty="0"/>
              <a:t>Jual Lelang</a:t>
            </a:r>
            <a:endParaRPr lang="en-US" sz="731" b="1" dirty="0"/>
          </a:p>
          <a:p>
            <a:pPr eaLnBrk="0" hangingPunct="0"/>
            <a:r>
              <a:rPr lang="en-US" sz="813" b="1" dirty="0"/>
              <a:t> </a:t>
            </a:r>
          </a:p>
        </p:txBody>
      </p:sp>
      <p:sp>
        <p:nvSpPr>
          <p:cNvPr id="8" name="Rectangle 17"/>
          <p:cNvSpPr>
            <a:spLocks noChangeArrowheads="1"/>
          </p:cNvSpPr>
          <p:nvPr/>
        </p:nvSpPr>
        <p:spPr bwMode="auto">
          <a:xfrm>
            <a:off x="3508375" y="2190750"/>
            <a:ext cx="3529013" cy="309563"/>
          </a:xfrm>
          <a:prstGeom prst="rect">
            <a:avLst/>
          </a:prstGeom>
          <a:solidFill>
            <a:srgbClr val="FDE3BA"/>
          </a:solidFill>
          <a:ln w="12700">
            <a:solidFill>
              <a:schemeClr val="tx1"/>
            </a:solidFill>
            <a:miter lim="800000"/>
          </a:ln>
        </p:spPr>
        <p:txBody>
          <a:bodyPr wrap="none" lIns="73522" tIns="36116" rIns="73522" bIns="36116" anchor="ctr"/>
          <a:lstStyle/>
          <a:p>
            <a:pPr algn="ctr" eaLnBrk="0" hangingPunct="0"/>
            <a:r>
              <a:rPr lang="en-US" sz="1056" b="1"/>
              <a:t>1.5 % X HARGA PEMBELIAN</a:t>
            </a:r>
          </a:p>
        </p:txBody>
      </p:sp>
      <p:sp>
        <p:nvSpPr>
          <p:cNvPr id="9" name="Rectangle 18"/>
          <p:cNvSpPr>
            <a:spLocks noChangeArrowheads="1"/>
          </p:cNvSpPr>
          <p:nvPr/>
        </p:nvSpPr>
        <p:spPr bwMode="auto">
          <a:xfrm>
            <a:off x="3508375" y="3305175"/>
            <a:ext cx="3514825" cy="804863"/>
          </a:xfrm>
          <a:prstGeom prst="rect">
            <a:avLst/>
          </a:prstGeom>
          <a:solidFill>
            <a:srgbClr val="B7CCFE"/>
          </a:solidFill>
          <a:ln w="12700">
            <a:solidFill>
              <a:schemeClr val="tx1"/>
            </a:solidFill>
            <a:miter lim="800000"/>
          </a:ln>
        </p:spPr>
        <p:txBody>
          <a:bodyPr wrap="none" lIns="73522" tIns="36116" rIns="73522" bIns="36116" anchor="ctr"/>
          <a:lstStyle/>
          <a:p>
            <a:pPr defTabSz="-516" eaLnBrk="0" hangingPunct="0">
              <a:tabLst>
                <a:tab pos="926108" algn="l"/>
              </a:tabLst>
            </a:pPr>
            <a:r>
              <a:rPr lang="en-US" sz="894" b="1" dirty="0"/>
              <a:t>- SEMEN       </a:t>
            </a:r>
            <a:r>
              <a:rPr lang="en-US" sz="894" dirty="0"/>
              <a:t>: 0,25% X DPP PPN</a:t>
            </a:r>
            <a:r>
              <a:rPr lang="en-US" sz="894" b="1" dirty="0"/>
              <a:t>	</a:t>
            </a:r>
          </a:p>
          <a:p>
            <a:pPr defTabSz="-516" eaLnBrk="0" hangingPunct="0">
              <a:tabLst>
                <a:tab pos="926108" algn="l"/>
              </a:tabLst>
            </a:pPr>
            <a:r>
              <a:rPr lang="en-US" sz="894" b="1" dirty="0"/>
              <a:t>- KERTAS     </a:t>
            </a:r>
            <a:r>
              <a:rPr lang="en-US" sz="894" dirty="0"/>
              <a:t>: 0,1%   X DPP PPN</a:t>
            </a:r>
            <a:r>
              <a:rPr lang="en-US" sz="894" b="1" dirty="0"/>
              <a:t>	</a:t>
            </a:r>
          </a:p>
          <a:p>
            <a:pPr defTabSz="-516">
              <a:tabLst>
                <a:tab pos="926108" algn="l"/>
              </a:tabLst>
            </a:pPr>
            <a:r>
              <a:rPr lang="en-US" sz="894" b="1" dirty="0"/>
              <a:t>- BAJA          </a:t>
            </a:r>
            <a:r>
              <a:rPr lang="en-US" sz="894" dirty="0"/>
              <a:t>: 0,3%   X DPP PPN</a:t>
            </a:r>
            <a:endParaRPr lang="en-US" sz="894" b="1" dirty="0"/>
          </a:p>
          <a:p>
            <a:pPr defTabSz="-516" eaLnBrk="0" hangingPunct="0">
              <a:tabLst>
                <a:tab pos="926108" algn="l"/>
              </a:tabLst>
            </a:pPr>
            <a:r>
              <a:rPr lang="en-US" sz="894" b="1" dirty="0"/>
              <a:t>- OTOMOTIF </a:t>
            </a:r>
            <a:r>
              <a:rPr lang="en-US" sz="894" dirty="0"/>
              <a:t>: 0,45% X DPP PPN</a:t>
            </a:r>
            <a:endParaRPr lang="en-US" sz="894" b="1" dirty="0"/>
          </a:p>
        </p:txBody>
      </p:sp>
      <p:sp>
        <p:nvSpPr>
          <p:cNvPr id="10" name="Rectangle 19"/>
          <p:cNvSpPr>
            <a:spLocks noChangeArrowheads="1"/>
          </p:cNvSpPr>
          <p:nvPr/>
        </p:nvSpPr>
        <p:spPr bwMode="auto">
          <a:xfrm>
            <a:off x="227013" y="1633538"/>
            <a:ext cx="2724150" cy="371475"/>
          </a:xfrm>
          <a:prstGeom prst="rect">
            <a:avLst/>
          </a:prstGeom>
          <a:solidFill>
            <a:srgbClr val="FDC0E5"/>
          </a:solidFill>
          <a:ln w="12700">
            <a:solidFill>
              <a:schemeClr val="tx1"/>
            </a:solidFill>
            <a:miter lim="800000"/>
          </a:ln>
        </p:spPr>
        <p:txBody>
          <a:bodyPr wrap="none" lIns="73522" tIns="36116" rIns="73522" bIns="36116" anchor="ctr"/>
          <a:lstStyle/>
          <a:p>
            <a:pPr algn="ctr" eaLnBrk="0" hangingPunct="0"/>
            <a:r>
              <a:rPr lang="en-US" sz="1625" b="1"/>
              <a:t>OBJEK</a:t>
            </a:r>
          </a:p>
        </p:txBody>
      </p:sp>
      <p:sp>
        <p:nvSpPr>
          <p:cNvPr id="11" name="Rectangle 20"/>
          <p:cNvSpPr>
            <a:spLocks noChangeArrowheads="1"/>
          </p:cNvSpPr>
          <p:nvPr/>
        </p:nvSpPr>
        <p:spPr bwMode="auto">
          <a:xfrm>
            <a:off x="3694113" y="1571625"/>
            <a:ext cx="3047901" cy="456605"/>
          </a:xfrm>
          <a:prstGeom prst="rect">
            <a:avLst/>
          </a:prstGeom>
          <a:solidFill>
            <a:srgbClr val="00DFCA"/>
          </a:solidFill>
          <a:ln w="12700">
            <a:solidFill>
              <a:schemeClr val="tx1"/>
            </a:solidFill>
            <a:miter lim="800000"/>
          </a:ln>
        </p:spPr>
        <p:txBody>
          <a:bodyPr wrap="none" lIns="73522" tIns="36116" rIns="73522" bIns="36116" anchor="ctr"/>
          <a:lstStyle/>
          <a:p>
            <a:pPr algn="ctr" eaLnBrk="0" hangingPunct="0"/>
            <a:r>
              <a:rPr lang="en-US" sz="1625" b="1"/>
              <a:t>TARIF </a:t>
            </a:r>
          </a:p>
        </p:txBody>
      </p:sp>
      <p:sp>
        <p:nvSpPr>
          <p:cNvPr id="12" name="AutoShape 21"/>
          <p:cNvSpPr>
            <a:spLocks noChangeArrowheads="1"/>
          </p:cNvSpPr>
          <p:nvPr/>
        </p:nvSpPr>
        <p:spPr bwMode="auto">
          <a:xfrm>
            <a:off x="1341438" y="2005012"/>
            <a:ext cx="825500" cy="185738"/>
          </a:xfrm>
          <a:prstGeom prst="downArrow">
            <a:avLst>
              <a:gd name="adj1" fmla="val 75009"/>
              <a:gd name="adj2" fmla="val 50051"/>
            </a:avLst>
          </a:prstGeom>
          <a:gradFill rotWithShape="0">
            <a:gsLst>
              <a:gs pos="0">
                <a:srgbClr val="909090"/>
              </a:gs>
              <a:gs pos="50000">
                <a:srgbClr val="CECECE"/>
              </a:gs>
              <a:gs pos="100000">
                <a:srgbClr val="909090"/>
              </a:gs>
            </a:gsLst>
            <a:lin ang="0" scaled="1"/>
          </a:gradFill>
          <a:ln w="9525">
            <a:noFill/>
            <a:miter lim="800000"/>
          </a:ln>
        </p:spPr>
        <p:txBody>
          <a:bodyPr wrap="none" anchor="ctr"/>
          <a:lstStyle/>
          <a:p>
            <a:pPr algn="ctr" eaLnBrk="0" hangingPunct="0"/>
            <a:endParaRPr lang="en-US" sz="1950" b="1">
              <a:solidFill>
                <a:srgbClr val="000066"/>
              </a:solidFill>
            </a:endParaRPr>
          </a:p>
        </p:txBody>
      </p:sp>
      <p:sp>
        <p:nvSpPr>
          <p:cNvPr id="13" name="AutoShape 22"/>
          <p:cNvSpPr>
            <a:spLocks noChangeArrowheads="1"/>
          </p:cNvSpPr>
          <p:nvPr/>
        </p:nvSpPr>
        <p:spPr bwMode="auto">
          <a:xfrm>
            <a:off x="4870450" y="2005012"/>
            <a:ext cx="825500" cy="185738"/>
          </a:xfrm>
          <a:prstGeom prst="downArrow">
            <a:avLst>
              <a:gd name="adj1" fmla="val 75009"/>
              <a:gd name="adj2" fmla="val 50051"/>
            </a:avLst>
          </a:prstGeom>
          <a:gradFill rotWithShape="0">
            <a:gsLst>
              <a:gs pos="0">
                <a:srgbClr val="909090"/>
              </a:gs>
              <a:gs pos="50000">
                <a:srgbClr val="CECECE"/>
              </a:gs>
              <a:gs pos="100000">
                <a:srgbClr val="909090"/>
              </a:gs>
            </a:gsLst>
            <a:lin ang="0" scaled="1"/>
          </a:gradFill>
          <a:ln w="9525">
            <a:noFill/>
            <a:miter lim="800000"/>
          </a:ln>
        </p:spPr>
        <p:txBody>
          <a:bodyPr wrap="none" anchor="ctr"/>
          <a:lstStyle/>
          <a:p>
            <a:pPr algn="ctr" eaLnBrk="0" hangingPunct="0"/>
            <a:endParaRPr lang="en-US" sz="1950" b="1">
              <a:solidFill>
                <a:srgbClr val="000066"/>
              </a:solidFill>
            </a:endParaRPr>
          </a:p>
        </p:txBody>
      </p:sp>
      <p:sp>
        <p:nvSpPr>
          <p:cNvPr id="14" name="AutoShape 23"/>
          <p:cNvSpPr>
            <a:spLocks noChangeArrowheads="1"/>
          </p:cNvSpPr>
          <p:nvPr/>
        </p:nvSpPr>
        <p:spPr bwMode="auto">
          <a:xfrm>
            <a:off x="3002756" y="2314575"/>
            <a:ext cx="474663" cy="325041"/>
          </a:xfrm>
          <a:prstGeom prst="rightArrow">
            <a:avLst>
              <a:gd name="adj1" fmla="val 75009"/>
              <a:gd name="adj2" fmla="val 63558"/>
            </a:avLst>
          </a:prstGeom>
          <a:solidFill>
            <a:srgbClr val="002060"/>
          </a:solidFill>
          <a:ln w="9525">
            <a:noFill/>
            <a:miter lim="800000"/>
          </a:ln>
        </p:spPr>
        <p:txBody>
          <a:bodyPr wrap="none" anchor="ctr"/>
          <a:lstStyle/>
          <a:p>
            <a:pPr algn="ctr" eaLnBrk="0" hangingPunct="0"/>
            <a:endParaRPr lang="en-US" sz="1950" b="1">
              <a:solidFill>
                <a:srgbClr val="000066"/>
              </a:solidFill>
            </a:endParaRPr>
          </a:p>
        </p:txBody>
      </p:sp>
      <p:sp>
        <p:nvSpPr>
          <p:cNvPr id="15" name="AutoShape 24"/>
          <p:cNvSpPr>
            <a:spLocks noChangeArrowheads="1"/>
          </p:cNvSpPr>
          <p:nvPr/>
        </p:nvSpPr>
        <p:spPr bwMode="auto">
          <a:xfrm>
            <a:off x="2971800" y="2871787"/>
            <a:ext cx="474663" cy="325041"/>
          </a:xfrm>
          <a:prstGeom prst="rightArrow">
            <a:avLst>
              <a:gd name="adj1" fmla="val 75009"/>
              <a:gd name="adj2" fmla="val 63558"/>
            </a:avLst>
          </a:prstGeom>
          <a:solidFill>
            <a:srgbClr val="002060"/>
          </a:solidFill>
          <a:ln w="9525">
            <a:noFill/>
            <a:miter lim="800000"/>
          </a:ln>
        </p:spPr>
        <p:txBody>
          <a:bodyPr wrap="none" anchor="ctr"/>
          <a:lstStyle/>
          <a:p>
            <a:pPr algn="ctr" eaLnBrk="0" hangingPunct="0"/>
            <a:endParaRPr lang="en-US" sz="1950" b="1">
              <a:solidFill>
                <a:srgbClr val="000066"/>
              </a:solidFill>
            </a:endParaRPr>
          </a:p>
        </p:txBody>
      </p:sp>
      <p:sp>
        <p:nvSpPr>
          <p:cNvPr id="16" name="AutoShape 25"/>
          <p:cNvSpPr>
            <a:spLocks noChangeArrowheads="1"/>
          </p:cNvSpPr>
          <p:nvPr/>
        </p:nvSpPr>
        <p:spPr bwMode="auto">
          <a:xfrm>
            <a:off x="2971800" y="3599259"/>
            <a:ext cx="474663" cy="325041"/>
          </a:xfrm>
          <a:prstGeom prst="rightArrow">
            <a:avLst>
              <a:gd name="adj1" fmla="val 75009"/>
              <a:gd name="adj2" fmla="val 63558"/>
            </a:avLst>
          </a:prstGeom>
          <a:solidFill>
            <a:srgbClr val="002060"/>
          </a:solidFill>
          <a:ln w="9525">
            <a:noFill/>
            <a:miter lim="800000"/>
          </a:ln>
        </p:spPr>
        <p:txBody>
          <a:bodyPr wrap="none" anchor="ctr"/>
          <a:lstStyle/>
          <a:p>
            <a:pPr algn="ctr" eaLnBrk="0" hangingPunct="0"/>
            <a:endParaRPr lang="en-US" sz="1950" b="1">
              <a:solidFill>
                <a:srgbClr val="000066"/>
              </a:solidFill>
            </a:endParaRPr>
          </a:p>
        </p:txBody>
      </p:sp>
      <p:sp>
        <p:nvSpPr>
          <p:cNvPr id="17" name="AutoShape 26"/>
          <p:cNvSpPr>
            <a:spLocks noChangeArrowheads="1"/>
          </p:cNvSpPr>
          <p:nvPr/>
        </p:nvSpPr>
        <p:spPr bwMode="auto">
          <a:xfrm>
            <a:off x="928688" y="952500"/>
            <a:ext cx="5186462" cy="595908"/>
          </a:xfrm>
          <a:prstGeom prst="roundRect">
            <a:avLst>
              <a:gd name="adj" fmla="val 12449"/>
            </a:avLst>
          </a:prstGeom>
          <a:gradFill rotWithShape="0">
            <a:gsLst>
              <a:gs pos="0">
                <a:srgbClr val="66FF99"/>
              </a:gs>
              <a:gs pos="50000">
                <a:srgbClr val="94FFB7"/>
              </a:gs>
              <a:gs pos="100000">
                <a:srgbClr val="66FF99"/>
              </a:gs>
            </a:gsLst>
            <a:lin ang="2700000" scaled="1"/>
          </a:gradFill>
          <a:ln w="12700">
            <a:solidFill>
              <a:schemeClr val="tx1"/>
            </a:solidFill>
            <a:round/>
          </a:ln>
        </p:spPr>
        <p:txBody>
          <a:bodyPr wrap="none" lIns="73522" tIns="36116" rIns="73522" bIns="36116" anchor="ctr"/>
          <a:lstStyle/>
          <a:p>
            <a:pPr algn="ctr" eaLnBrk="0" hangingPunct="0"/>
            <a:r>
              <a:rPr lang="en-US" sz="1950" b="1"/>
              <a:t>TARIF DAN </a:t>
            </a:r>
          </a:p>
          <a:p>
            <a:pPr algn="ctr" eaLnBrk="0" hangingPunct="0"/>
            <a:r>
              <a:rPr lang="en-US" sz="1950" b="1"/>
              <a:t>DASAR PEMUNGUTAN</a:t>
            </a:r>
          </a:p>
        </p:txBody>
      </p:sp>
      <p:sp>
        <p:nvSpPr>
          <p:cNvPr id="18" name="Rectangle 15"/>
          <p:cNvSpPr>
            <a:spLocks noChangeArrowheads="1"/>
          </p:cNvSpPr>
          <p:nvPr/>
        </p:nvSpPr>
        <p:spPr bwMode="auto">
          <a:xfrm>
            <a:off x="227013" y="4419600"/>
            <a:ext cx="2724150" cy="619125"/>
          </a:xfrm>
          <a:prstGeom prst="rect">
            <a:avLst/>
          </a:prstGeom>
          <a:solidFill>
            <a:srgbClr val="FFFFCC"/>
          </a:solidFill>
          <a:ln w="12700">
            <a:solidFill>
              <a:schemeClr val="tx1"/>
            </a:solidFill>
            <a:miter lim="800000"/>
          </a:ln>
        </p:spPr>
        <p:txBody>
          <a:bodyPr wrap="none" lIns="73522" tIns="36116" rIns="73522" bIns="36116" anchor="ctr"/>
          <a:lstStyle/>
          <a:p>
            <a:pPr algn="ctr" eaLnBrk="0" hangingPunct="0"/>
            <a:r>
              <a:rPr lang="en-US" sz="1138" b="1"/>
              <a:t>PENJUALAN</a:t>
            </a:r>
          </a:p>
          <a:p>
            <a:pPr algn="ctr" eaLnBrk="0" hangingPunct="0"/>
            <a:r>
              <a:rPr lang="en-US" sz="1138" b="1"/>
              <a:t>BARANG YG TERGOLONG </a:t>
            </a:r>
          </a:p>
          <a:p>
            <a:pPr algn="ctr" eaLnBrk="0" hangingPunct="0"/>
            <a:r>
              <a:rPr lang="en-US" sz="1138" b="1"/>
              <a:t>SANGAT MEWAH</a:t>
            </a:r>
          </a:p>
        </p:txBody>
      </p:sp>
      <p:sp>
        <p:nvSpPr>
          <p:cNvPr id="19" name="Rectangle 18"/>
          <p:cNvSpPr>
            <a:spLocks noChangeArrowheads="1"/>
          </p:cNvSpPr>
          <p:nvPr/>
        </p:nvSpPr>
        <p:spPr bwMode="auto">
          <a:xfrm>
            <a:off x="3508375" y="4140994"/>
            <a:ext cx="3590925" cy="2074069"/>
          </a:xfrm>
          <a:prstGeom prst="rect">
            <a:avLst/>
          </a:prstGeom>
          <a:solidFill>
            <a:srgbClr val="FFFFCC"/>
          </a:solidFill>
          <a:ln w="12700">
            <a:solidFill>
              <a:schemeClr val="tx1"/>
            </a:solidFill>
            <a:miter lim="800000"/>
          </a:ln>
        </p:spPr>
        <p:txBody>
          <a:bodyPr wrap="none" lIns="73522" tIns="36116" rIns="73522" bIns="36116" anchor="ctr"/>
          <a:lstStyle/>
          <a:p>
            <a:pPr defTabSz="-516" eaLnBrk="0" hangingPunct="0">
              <a:tabLst>
                <a:tab pos="926108" algn="l"/>
              </a:tabLst>
            </a:pPr>
            <a:r>
              <a:rPr lang="en-US" sz="813" b="1" dirty="0"/>
              <a:t>5% DARI HARGA JUAL :</a:t>
            </a:r>
          </a:p>
          <a:p>
            <a:pPr defTabSz="-516" eaLnBrk="0" hangingPunct="0">
              <a:buFont typeface="Times New Roman" pitchFamily="18" charset="0"/>
              <a:buAutoNum type="arabicPeriod"/>
              <a:tabLst>
                <a:tab pos="926108" algn="l"/>
              </a:tabLst>
            </a:pPr>
            <a:r>
              <a:rPr lang="en-US" sz="813" b="1" dirty="0"/>
              <a:t>    PESAWAT UDARA PRIBADI DGN HARGA JUAL LEBIH DARI </a:t>
            </a:r>
          </a:p>
          <a:p>
            <a:pPr defTabSz="-516" eaLnBrk="0" hangingPunct="0">
              <a:tabLst>
                <a:tab pos="926108" algn="l"/>
              </a:tabLst>
            </a:pPr>
            <a:r>
              <a:rPr lang="en-US" sz="813" b="1" dirty="0"/>
              <a:t>       </a:t>
            </a:r>
            <a:r>
              <a:rPr lang="en-US" sz="813" b="1" dirty="0" err="1"/>
              <a:t>Rp</a:t>
            </a:r>
            <a:r>
              <a:rPr lang="en-US" sz="813" b="1" dirty="0"/>
              <a:t> 20 MILIAR;</a:t>
            </a:r>
          </a:p>
          <a:p>
            <a:pPr defTabSz="-516" eaLnBrk="0" hangingPunct="0">
              <a:buFont typeface="Times New Roman" pitchFamily="18" charset="0"/>
              <a:buAutoNum type="arabicPeriod" startAt="2"/>
              <a:tabLst>
                <a:tab pos="926108" algn="l"/>
              </a:tabLst>
            </a:pPr>
            <a:r>
              <a:rPr lang="en-US" sz="813" b="1" dirty="0"/>
              <a:t>    KAPAL PESIAR &amp; SEJENISNYA DGN HARGA JUAL LEBIH </a:t>
            </a:r>
          </a:p>
          <a:p>
            <a:pPr defTabSz="-516" eaLnBrk="0" hangingPunct="0">
              <a:tabLst>
                <a:tab pos="926108" algn="l"/>
              </a:tabLst>
            </a:pPr>
            <a:r>
              <a:rPr lang="en-US" sz="813" b="1" dirty="0"/>
              <a:t>       DARI </a:t>
            </a:r>
            <a:r>
              <a:rPr lang="en-US" sz="813" b="1" dirty="0" err="1"/>
              <a:t>Rp</a:t>
            </a:r>
            <a:r>
              <a:rPr lang="en-US" sz="813" b="1" dirty="0"/>
              <a:t> 10 MILIAR;</a:t>
            </a:r>
          </a:p>
          <a:p>
            <a:pPr defTabSz="-516" eaLnBrk="0" hangingPunct="0">
              <a:buFont typeface="Times New Roman" pitchFamily="18" charset="0"/>
              <a:buAutoNum type="arabicPeriod" startAt="3"/>
              <a:tabLst>
                <a:tab pos="926108" algn="l"/>
              </a:tabLst>
            </a:pPr>
            <a:r>
              <a:rPr lang="en-US" sz="813" b="1" dirty="0"/>
              <a:t>    RUMAH BESERTA TANAHNYA DGN HARGA JUAL/HARGA </a:t>
            </a:r>
          </a:p>
          <a:p>
            <a:pPr defTabSz="-516" eaLnBrk="0" hangingPunct="0">
              <a:tabLst>
                <a:tab pos="926108" algn="l"/>
              </a:tabLst>
            </a:pPr>
            <a:r>
              <a:rPr lang="en-US" sz="813" b="1" dirty="0"/>
              <a:t>       PENGALIHANNYA LEBIH DARI </a:t>
            </a:r>
            <a:r>
              <a:rPr lang="en-US" sz="813" b="1" dirty="0" err="1"/>
              <a:t>Rp</a:t>
            </a:r>
            <a:r>
              <a:rPr lang="en-US" sz="813" b="1" dirty="0"/>
              <a:t> 10 MILIAR DAN LUAS </a:t>
            </a:r>
          </a:p>
          <a:p>
            <a:pPr defTabSz="-516" eaLnBrk="0" hangingPunct="0">
              <a:tabLst>
                <a:tab pos="926108" algn="l"/>
              </a:tabLst>
            </a:pPr>
            <a:r>
              <a:rPr lang="en-US" sz="813" b="1" dirty="0"/>
              <a:t>       BANGUNAN LEBIH DARI 500 M2</a:t>
            </a:r>
          </a:p>
          <a:p>
            <a:pPr defTabSz="-516" eaLnBrk="0" hangingPunct="0">
              <a:buFont typeface="Times New Roman" pitchFamily="18" charset="0"/>
              <a:buAutoNum type="arabicPeriod" startAt="4"/>
              <a:tabLst>
                <a:tab pos="926108" algn="l"/>
              </a:tabLst>
            </a:pPr>
            <a:r>
              <a:rPr lang="en-US" sz="813" b="1" dirty="0"/>
              <a:t>    </a:t>
            </a:r>
            <a:r>
              <a:rPr lang="en-US" sz="731" b="1" dirty="0"/>
              <a:t>APARTEMEN/KONDOMINIUM &amp; SEJENISNYA DGN HARGA JUAL/</a:t>
            </a:r>
          </a:p>
          <a:p>
            <a:pPr defTabSz="-516" eaLnBrk="0" hangingPunct="0">
              <a:tabLst>
                <a:tab pos="926108" algn="l"/>
              </a:tabLst>
            </a:pPr>
            <a:r>
              <a:rPr lang="en-US" sz="731" b="1" dirty="0"/>
              <a:t>       PENGALIHANNYA LEBIH DARI </a:t>
            </a:r>
            <a:r>
              <a:rPr lang="en-US" sz="731" b="1" dirty="0" err="1"/>
              <a:t>Rp</a:t>
            </a:r>
            <a:r>
              <a:rPr lang="en-US" sz="731" b="1" dirty="0"/>
              <a:t> 10 MILIAR DAN/ATAU LUAS </a:t>
            </a:r>
          </a:p>
          <a:p>
            <a:pPr defTabSz="-516" eaLnBrk="0" hangingPunct="0">
              <a:tabLst>
                <a:tab pos="926108" algn="l"/>
              </a:tabLst>
            </a:pPr>
            <a:r>
              <a:rPr lang="en-US" sz="731" b="1" dirty="0"/>
              <a:t>       BANGUNAN LEBIH  400 M2;</a:t>
            </a:r>
          </a:p>
          <a:p>
            <a:pPr defTabSz="-516" eaLnBrk="0" hangingPunct="0">
              <a:buFont typeface="Times New Roman" pitchFamily="18" charset="0"/>
              <a:buAutoNum type="arabicPeriod" startAt="5"/>
              <a:tabLst>
                <a:tab pos="926108" algn="l"/>
              </a:tabLst>
            </a:pPr>
            <a:r>
              <a:rPr lang="en-US" sz="813" b="1" dirty="0"/>
              <a:t>    KENDARAAN BERMOTOR RODA 4 PENGANGKUTAN ORG </a:t>
            </a:r>
          </a:p>
          <a:p>
            <a:pPr defTabSz="-516" eaLnBrk="0" hangingPunct="0">
              <a:tabLst>
                <a:tab pos="926108" algn="l"/>
              </a:tabLst>
            </a:pPr>
            <a:r>
              <a:rPr lang="en-US" sz="813" b="1" dirty="0"/>
              <a:t>       KURANG DARI 10 ORG BERUPA SEDAN, JEEP, SPORT </a:t>
            </a:r>
          </a:p>
          <a:p>
            <a:pPr defTabSz="-516" eaLnBrk="0" hangingPunct="0">
              <a:tabLst>
                <a:tab pos="926108" algn="l"/>
              </a:tabLst>
            </a:pPr>
            <a:r>
              <a:rPr lang="en-US" sz="813" b="1" dirty="0"/>
              <a:t>       UTILITY (SUV), MULTI PURPOSE VEHICLE (MPV), MINIBUS</a:t>
            </a:r>
          </a:p>
          <a:p>
            <a:pPr defTabSz="-516" eaLnBrk="0" hangingPunct="0">
              <a:tabLst>
                <a:tab pos="926108" algn="l"/>
              </a:tabLst>
            </a:pPr>
            <a:r>
              <a:rPr lang="en-US" sz="813" b="1" dirty="0"/>
              <a:t>       &amp; SEJENIS DGN HARGA LEBIH DARI </a:t>
            </a:r>
            <a:r>
              <a:rPr lang="en-US" sz="813" b="1" dirty="0" err="1"/>
              <a:t>Rp</a:t>
            </a:r>
            <a:r>
              <a:rPr lang="en-US" sz="813" b="1" dirty="0"/>
              <a:t> 5 MILIAR DGN</a:t>
            </a:r>
          </a:p>
          <a:p>
            <a:pPr defTabSz="-516" eaLnBrk="0" hangingPunct="0">
              <a:tabLst>
                <a:tab pos="926108" algn="l"/>
              </a:tabLst>
            </a:pPr>
            <a:r>
              <a:rPr lang="en-US" sz="813" b="1" dirty="0"/>
              <a:t>       KAPASITAS SILINDER LEBIH DARI 3.OOO CC</a:t>
            </a:r>
          </a:p>
        </p:txBody>
      </p:sp>
      <p:sp>
        <p:nvSpPr>
          <p:cNvPr id="20" name="AutoShape 25"/>
          <p:cNvSpPr>
            <a:spLocks noChangeArrowheads="1"/>
          </p:cNvSpPr>
          <p:nvPr/>
        </p:nvSpPr>
        <p:spPr bwMode="auto">
          <a:xfrm>
            <a:off x="2971800" y="4543425"/>
            <a:ext cx="474663" cy="325041"/>
          </a:xfrm>
          <a:prstGeom prst="rightArrow">
            <a:avLst>
              <a:gd name="adj1" fmla="val 75009"/>
              <a:gd name="adj2" fmla="val 63558"/>
            </a:avLst>
          </a:prstGeom>
          <a:solidFill>
            <a:srgbClr val="002060"/>
          </a:solidFill>
          <a:ln w="9525">
            <a:noFill/>
            <a:miter lim="800000"/>
          </a:ln>
        </p:spPr>
        <p:txBody>
          <a:bodyPr wrap="none" anchor="ctr"/>
          <a:lstStyle/>
          <a:p>
            <a:pPr algn="ctr" eaLnBrk="0" hangingPunct="0"/>
            <a:endParaRPr lang="en-US" sz="1950" b="1">
              <a:solidFill>
                <a:srgbClr val="000066"/>
              </a:solidFill>
            </a:endParaRPr>
          </a:p>
        </p:txBody>
      </p:sp>
      <p:sp>
        <p:nvSpPr>
          <p:cNvPr id="21" name="AutoShape 26"/>
          <p:cNvSpPr>
            <a:spLocks noChangeArrowheads="1"/>
          </p:cNvSpPr>
          <p:nvPr/>
        </p:nvSpPr>
        <p:spPr bwMode="auto">
          <a:xfrm>
            <a:off x="103187" y="5224463"/>
            <a:ext cx="3281363" cy="472083"/>
          </a:xfrm>
          <a:prstGeom prst="roundRect">
            <a:avLst>
              <a:gd name="adj" fmla="val 12449"/>
            </a:avLst>
          </a:prstGeom>
          <a:gradFill rotWithShape="0">
            <a:gsLst>
              <a:gs pos="0">
                <a:srgbClr val="66FF99"/>
              </a:gs>
              <a:gs pos="50000">
                <a:srgbClr val="94FFB7"/>
              </a:gs>
              <a:gs pos="100000">
                <a:srgbClr val="66FF99"/>
              </a:gs>
            </a:gsLst>
            <a:lin ang="2700000" scaled="1"/>
          </a:gradFill>
          <a:ln w="12700">
            <a:solidFill>
              <a:schemeClr val="tx1"/>
            </a:solidFill>
            <a:round/>
          </a:ln>
        </p:spPr>
        <p:txBody>
          <a:bodyPr wrap="none" lIns="73522" tIns="36116" rIns="73522" bIns="36116" anchor="ctr"/>
          <a:lstStyle/>
          <a:p>
            <a:pPr eaLnBrk="0" hangingPunct="0"/>
            <a:r>
              <a:rPr lang="en-US" sz="894" b="1"/>
              <a:t>*Nilai impor = Cost Insurance and Freight (CIF) +</a:t>
            </a:r>
          </a:p>
          <a:p>
            <a:pPr eaLnBrk="0" hangingPunct="0"/>
            <a:r>
              <a:rPr lang="en-US" sz="894" b="1"/>
              <a:t>                        Bea Masuk + Pungutan Lainnya </a:t>
            </a:r>
          </a:p>
          <a:p>
            <a:pPr eaLnBrk="0" hangingPunct="0"/>
            <a:r>
              <a:rPr lang="en-US" sz="894" b="1"/>
              <a:t>                        (menurut UU pabean)</a:t>
            </a:r>
          </a:p>
        </p:txBody>
      </p:sp>
    </p:spTree>
    <p:extLst>
      <p:ext uri="{BB962C8B-B14F-4D97-AF65-F5344CB8AC3E}">
        <p14:creationId xmlns:p14="http://schemas.microsoft.com/office/powerpoint/2010/main" val="32125182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27013" y="782241"/>
            <a:ext cx="8131175" cy="5293519"/>
          </a:xfrm>
          <a:prstGeom prst="rect">
            <a:avLst/>
          </a:prstGeom>
          <a:noFill/>
          <a:ln w="9525">
            <a:solidFill>
              <a:schemeClr val="tx1"/>
            </a:solidFill>
            <a:miter lim="800000"/>
          </a:ln>
        </p:spPr>
        <p:txBody>
          <a:bodyPr wrap="none" anchor="ctr"/>
          <a:lstStyle/>
          <a:p>
            <a:pPr algn="ctr" eaLnBrk="0" hangingPunct="0"/>
            <a:endParaRPr lang="en-US" sz="1950" b="1">
              <a:solidFill>
                <a:srgbClr val="000066"/>
              </a:solidFill>
            </a:endParaRPr>
          </a:p>
        </p:txBody>
      </p:sp>
      <p:sp>
        <p:nvSpPr>
          <p:cNvPr id="5" name="AutoShape 18"/>
          <p:cNvSpPr>
            <a:spLocks noChangeArrowheads="1"/>
          </p:cNvSpPr>
          <p:nvPr/>
        </p:nvSpPr>
        <p:spPr bwMode="auto">
          <a:xfrm>
            <a:off x="529406" y="2028230"/>
            <a:ext cx="7526389" cy="4229372"/>
          </a:xfrm>
          <a:prstGeom prst="roundRect">
            <a:avLst>
              <a:gd name="adj" fmla="val 3653"/>
            </a:avLst>
          </a:prstGeom>
          <a:solidFill>
            <a:srgbClr val="FFC5CF"/>
          </a:solidFill>
          <a:ln w="12700">
            <a:solidFill>
              <a:schemeClr val="tx2"/>
            </a:solidFill>
            <a:round/>
          </a:ln>
        </p:spPr>
        <p:txBody>
          <a:bodyPr wrap="square" lIns="73522" tIns="36116" rIns="73522" bIns="36116">
            <a:spAutoFit/>
          </a:bodyPr>
          <a:lstStyle/>
          <a:p>
            <a:pPr marL="237331" indent="-237331" eaLnBrk="0" hangingPunct="0"/>
            <a:r>
              <a:rPr lang="en-US" sz="1138" dirty="0"/>
              <a:t>IMPOR BARANG YG DIBEBASKAN DARI BEA MASUK :</a:t>
            </a:r>
          </a:p>
          <a:p>
            <a:pPr marL="237331" indent="-237331" eaLnBrk="0" hangingPunct="0">
              <a:buFontTx/>
              <a:buAutoNum type="arabicPeriod"/>
            </a:pPr>
            <a:r>
              <a:rPr lang="en-US" sz="975" dirty="0"/>
              <a:t>BARANG PERWKl.NEG.  ASING BESER. PARA PEJABATNYA YG BERTUGAS DI IND. BERDSR ASAS TIMBAL BALIK;</a:t>
            </a:r>
          </a:p>
          <a:p>
            <a:pPr marL="237331" indent="-237331" eaLnBrk="0" hangingPunct="0">
              <a:buFontTx/>
              <a:buAutoNum type="arabicPeriod"/>
            </a:pPr>
            <a:r>
              <a:rPr lang="en-US" sz="975" dirty="0"/>
              <a:t>BRG UTK KEPERL.BDN INT. YG DIAKUI DAN TERDAF. PD PEM. IND BESER PEJABT-NYA YG  BERTUGAS DI IND. DAN TDK MEMEG PASPOR IND.;</a:t>
            </a:r>
          </a:p>
          <a:p>
            <a:pPr marL="237331" indent="-237331" eaLnBrk="0" hangingPunct="0">
              <a:buFontTx/>
              <a:buAutoNum type="arabicPeriod"/>
            </a:pPr>
            <a:r>
              <a:rPr lang="en-US" sz="975" dirty="0"/>
              <a:t>BRG KIRIMAN HADIAH UTK KEPERL. IBADAH UMUM,AMAL,SOSIAL, ATAU KEBUDAYAAN;</a:t>
            </a:r>
          </a:p>
          <a:p>
            <a:pPr marL="237331" indent="-237331" eaLnBrk="0" hangingPunct="0">
              <a:buFontTx/>
              <a:buAutoNum type="arabicPeriod"/>
            </a:pPr>
            <a:r>
              <a:rPr lang="en-US" sz="975" dirty="0"/>
              <a:t>BRG UTK KEPERLUAN MUSEUM, KEBUN BINATANG, DAN TEMPAT LAIN SEMACAM ITU YG TERBUKA UNTUK UMUM;</a:t>
            </a:r>
          </a:p>
          <a:p>
            <a:pPr marL="237331" indent="-237331" eaLnBrk="0" hangingPunct="0">
              <a:buFontTx/>
              <a:buAutoNum type="arabicPeriod"/>
            </a:pPr>
            <a:r>
              <a:rPr lang="en-US" sz="975" dirty="0"/>
              <a:t>BRG UNTUK KEPERLUAN PENELITIAN DAN PENGEMBANGAN ILMU PENGETAHUAN ;</a:t>
            </a:r>
          </a:p>
          <a:p>
            <a:pPr marL="237331" indent="-237331" eaLnBrk="0" hangingPunct="0">
              <a:buFontTx/>
              <a:buAutoNum type="arabicPeriod"/>
            </a:pPr>
            <a:r>
              <a:rPr lang="en-US" sz="975" dirty="0"/>
              <a:t>BRG UTK KEPERLUAN KHUSUS KAUM TUNA NETRA DAN PENYAND CACAT LAINNYA;</a:t>
            </a:r>
          </a:p>
          <a:p>
            <a:pPr marL="237331" indent="-237331" eaLnBrk="0" hangingPunct="0">
              <a:buFontTx/>
              <a:buAutoNum type="arabicPeriod"/>
            </a:pPr>
            <a:r>
              <a:rPr lang="en-US" sz="975" dirty="0"/>
              <a:t>BARANG PINDAHAN;</a:t>
            </a:r>
          </a:p>
          <a:p>
            <a:pPr marL="237331" indent="-237331" eaLnBrk="0" hangingPunct="0">
              <a:buFontTx/>
              <a:buAutoNum type="arabicPeriod"/>
            </a:pPr>
            <a:r>
              <a:rPr lang="en-US" sz="975" dirty="0"/>
              <a:t>PETI ATAU KEMASAN LAIN YG BERISI JENAZAH ATAU ABU JENAZAH;</a:t>
            </a:r>
          </a:p>
          <a:p>
            <a:pPr marL="237331" indent="-237331" eaLnBrk="0" hangingPunct="0">
              <a:buFontTx/>
              <a:buAutoNum type="arabicPeriod"/>
            </a:pPr>
            <a:r>
              <a:rPr lang="en-US" sz="975" dirty="0"/>
              <a:t>BRG PRIBADI PENUMPANG, AWAK SARANA PENGANGKUT, PELINTAS BATAS, DAN BARANG KIRIMAN SAMPAI BATAS NILAI PABEAN ATAU JUMLAH TERTENTU; </a:t>
            </a:r>
          </a:p>
          <a:p>
            <a:pPr marL="237331" indent="-237331" eaLnBrk="0" hangingPunct="0">
              <a:buFontTx/>
              <a:buAutoNum type="arabicPeriod"/>
            </a:pPr>
            <a:r>
              <a:rPr lang="en-US" sz="975" dirty="0"/>
              <a:t>BARANG YG DIIMPORT OLEH PEMERINTAH PUSAT ATAU DAERAH YG DITUJUKAN BAGI KEPENTINGAN UMUM;</a:t>
            </a:r>
          </a:p>
          <a:p>
            <a:pPr marL="237331" indent="-237331" eaLnBrk="0" hangingPunct="0">
              <a:buFontTx/>
              <a:buAutoNum type="arabicPeriod"/>
            </a:pPr>
            <a:r>
              <a:rPr lang="en-US" sz="975" dirty="0"/>
              <a:t>PERSENJATAAN, AMUNISI, DAN PERLENGKAPAN MILITER, TERMSK SUK.CAD YG DIPERUNTUKAN BAGI KEPERLUAN HANKAM  NEGARA;</a:t>
            </a:r>
          </a:p>
          <a:p>
            <a:pPr marL="237331" indent="-237331" eaLnBrk="0" hangingPunct="0">
              <a:buFontTx/>
              <a:buAutoNum type="arabicPeriod"/>
            </a:pPr>
            <a:r>
              <a:rPr lang="en-US" sz="975" dirty="0"/>
              <a:t>BRG DAN BAHAN YG DIPERGUNAKAN UTK MENGHASILKAN BRG BAGI KEPERLUAN HANKAM NEGARA;</a:t>
            </a:r>
          </a:p>
          <a:p>
            <a:pPr marL="237331" indent="-237331" eaLnBrk="0" hangingPunct="0">
              <a:buFontTx/>
              <a:buAutoNum type="arabicPeriod"/>
            </a:pPr>
            <a:r>
              <a:rPr lang="en-US" sz="975" dirty="0"/>
              <a:t>VAKSIN POLIO DLM RANGKA PELAKSANAAN PROGRAM PIN;</a:t>
            </a:r>
          </a:p>
          <a:p>
            <a:pPr marL="237331" indent="-237331" eaLnBrk="0" hangingPunct="0">
              <a:buFontTx/>
              <a:buAutoNum type="arabicPeriod"/>
            </a:pPr>
            <a:r>
              <a:rPr lang="en-US" sz="975" dirty="0"/>
              <a:t>BUKU PELAJ. UMUM, KITAB SUCI DAN BUKU PELAJARAN AGAMA;</a:t>
            </a:r>
          </a:p>
          <a:p>
            <a:pPr marL="237331" indent="-237331" eaLnBrk="0" hangingPunct="0">
              <a:buFontTx/>
              <a:buAutoNum type="arabicPeriod"/>
            </a:pPr>
            <a:r>
              <a:rPr lang="en-US" sz="975" dirty="0"/>
              <a:t>KPL LAUT, KPL ANGK. SUNGAI., DANAU DAN UTK PENYEBRANGAN., KPL PANDU, KPL PENANGKAP IKAN, KPL TONGKANG DAN SUKU CADANG, ALAT KESELAMATAN PELAYARAN ATAU KESELAMATAN MANUSIA YG DIIMPOR DAN DIGUNAKAN PERUS. PEL.NIAGA NAS. ATAU PERUS.PENAGKAPAN IKAN NASIONAL; </a:t>
            </a:r>
          </a:p>
          <a:p>
            <a:pPr marL="237331" indent="-237331" eaLnBrk="0" hangingPunct="0">
              <a:buFontTx/>
              <a:buAutoNum type="arabicPeriod"/>
            </a:pPr>
            <a:r>
              <a:rPr lang="en-US" sz="975" dirty="0"/>
              <a:t>PES.UDARA DAN SUK.CAD.SERTA ALAT KESELAMATAN PENERB. ATAU ALAT KESALAMATAN MANUSIA, PERALATAN UTK PERBAIKAN ATAU PEMELIHARAAN YG DIIMPOR DAN DIGUNAKAN OLEH PERUS.ANGK.UDARA NIAGA NAS.</a:t>
            </a:r>
          </a:p>
          <a:p>
            <a:pPr marL="237331" indent="-237331" eaLnBrk="0" hangingPunct="0">
              <a:buFontTx/>
              <a:buAutoNum type="arabicPeriod"/>
            </a:pPr>
            <a:r>
              <a:rPr lang="en-US" sz="975" dirty="0"/>
              <a:t>KERETA API DAN SUK.CAD. SERTA PERALATAN UTK PERBAIKAN ATAU PEMELIHARAAN SERTA PRASARANA YG DIIMPOR DAN DIGUNAKAN OLEH PT KERETA API  INDONESIA</a:t>
            </a:r>
          </a:p>
          <a:p>
            <a:pPr marL="237331" indent="-237331" eaLnBrk="0" hangingPunct="0">
              <a:buFontTx/>
              <a:buAutoNum type="arabicPeriod"/>
            </a:pPr>
            <a:r>
              <a:rPr lang="en-US" sz="975" dirty="0"/>
              <a:t>PERALATAN YG DIGUNAKAN UTK PENYEDIAAN DATA BATAS DAN PHOTO UDARA  WIL.NEG.RI YG DILAKUKAN OLEH TNI</a:t>
            </a:r>
          </a:p>
        </p:txBody>
      </p:sp>
      <p:sp>
        <p:nvSpPr>
          <p:cNvPr id="6" name="AutoShape 20"/>
          <p:cNvSpPr>
            <a:spLocks noChangeArrowheads="1"/>
          </p:cNvSpPr>
          <p:nvPr/>
        </p:nvSpPr>
        <p:spPr bwMode="auto">
          <a:xfrm>
            <a:off x="964049" y="1503525"/>
            <a:ext cx="6657103" cy="247650"/>
          </a:xfrm>
          <a:prstGeom prst="roundRect">
            <a:avLst>
              <a:gd name="adj" fmla="val 12449"/>
            </a:avLst>
          </a:prstGeom>
          <a:gradFill rotWithShape="0">
            <a:gsLst>
              <a:gs pos="0">
                <a:srgbClr val="A3F25F"/>
              </a:gs>
              <a:gs pos="50000">
                <a:srgbClr val="BEF68F"/>
              </a:gs>
              <a:gs pos="100000">
                <a:srgbClr val="A3F25F"/>
              </a:gs>
            </a:gsLst>
            <a:lin ang="2700000" scaled="1"/>
          </a:gradFill>
          <a:ln w="12700">
            <a:solidFill>
              <a:schemeClr val="tx1"/>
            </a:solidFill>
            <a:round/>
          </a:ln>
        </p:spPr>
        <p:txBody>
          <a:bodyPr wrap="none" lIns="73522" tIns="36116" rIns="73522" bIns="36116" anchor="ctr"/>
          <a:lstStyle/>
          <a:p>
            <a:pPr algn="ctr" eaLnBrk="0" hangingPunct="0"/>
            <a:r>
              <a:rPr lang="en-US" sz="1300" b="1"/>
              <a:t>IMPOR YG DIKECUALIKAN DARI PEMUNGUTAN PPh PSL 22</a:t>
            </a:r>
            <a:endParaRPr lang="en-US" sz="1625" b="1"/>
          </a:p>
        </p:txBody>
      </p:sp>
    </p:spTree>
    <p:extLst>
      <p:ext uri="{BB962C8B-B14F-4D97-AF65-F5344CB8AC3E}">
        <p14:creationId xmlns:p14="http://schemas.microsoft.com/office/powerpoint/2010/main" val="33092431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14"/>
          <p:cNvSpPr>
            <a:spLocks noChangeArrowheads="1"/>
          </p:cNvSpPr>
          <p:nvPr/>
        </p:nvSpPr>
        <p:spPr bwMode="auto">
          <a:xfrm>
            <a:off x="1062832" y="2469376"/>
            <a:ext cx="6005512" cy="455901"/>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dirty="0"/>
              <a:t>PEMBAYARAN UNTUK PEMBELIAN BARANG YANG JUMLAHNYA  PALING BANYAK </a:t>
            </a:r>
            <a:r>
              <a:rPr lang="en-US" sz="1138" b="1" dirty="0" err="1"/>
              <a:t>Rp</a:t>
            </a:r>
            <a:r>
              <a:rPr lang="en-US" sz="1138" b="1" dirty="0"/>
              <a:t> 2.000.000,00 (BUKAN JUMLAH YANG DIPECAH-PECAH)</a:t>
            </a:r>
          </a:p>
        </p:txBody>
      </p:sp>
      <p:sp>
        <p:nvSpPr>
          <p:cNvPr id="5" name="AutoShape 15"/>
          <p:cNvSpPr>
            <a:spLocks noChangeArrowheads="1"/>
          </p:cNvSpPr>
          <p:nvPr/>
        </p:nvSpPr>
        <p:spPr bwMode="auto">
          <a:xfrm>
            <a:off x="1062832" y="2964676"/>
            <a:ext cx="6005513" cy="455901"/>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dirty="0"/>
              <a:t>PEMBAYARAN UNTUK PEMBELIAN BAHAN BAKAR MINYAK, LISTRIK, GAS, AIR MINUM/PDAM DAN BENDA POS,</a:t>
            </a:r>
          </a:p>
        </p:txBody>
      </p:sp>
      <p:sp>
        <p:nvSpPr>
          <p:cNvPr id="6" name="AutoShape 16"/>
          <p:cNvSpPr>
            <a:spLocks noChangeArrowheads="1"/>
          </p:cNvSpPr>
          <p:nvPr/>
        </p:nvSpPr>
        <p:spPr bwMode="auto">
          <a:xfrm>
            <a:off x="1062831" y="3505122"/>
            <a:ext cx="6005513" cy="644562"/>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dirty="0"/>
              <a:t>PEMBAYARAN UNTUK PEMBELIAN BARANG SEHUBUNGAN DGN PEKERJAAN YANG DILAKUKAN  DALAM RANGKA PELAKSANAAN PROYEK PEMERINTAH YG DIBIAYAI DENGAN HIBAH ATAU DANA PINJAMAN LUAR NEGERI</a:t>
            </a:r>
          </a:p>
        </p:txBody>
      </p:sp>
      <p:sp>
        <p:nvSpPr>
          <p:cNvPr id="7" name="AutoShape 22"/>
          <p:cNvSpPr>
            <a:spLocks noChangeArrowheads="1"/>
          </p:cNvSpPr>
          <p:nvPr/>
        </p:nvSpPr>
        <p:spPr bwMode="auto">
          <a:xfrm>
            <a:off x="1062832" y="1975367"/>
            <a:ext cx="6005513" cy="455901"/>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a:t>PENYERAHAN BARANG-BARANG YG BERDASARKAN KETENTUAN PERATURAN PERUNDANG-UNDANGAN TIDAK TERUTANG PPh</a:t>
            </a:r>
          </a:p>
        </p:txBody>
      </p:sp>
      <p:sp>
        <p:nvSpPr>
          <p:cNvPr id="8" name="AutoShape 25"/>
          <p:cNvSpPr>
            <a:spLocks noChangeArrowheads="1"/>
          </p:cNvSpPr>
          <p:nvPr/>
        </p:nvSpPr>
        <p:spPr bwMode="auto">
          <a:xfrm>
            <a:off x="1062831" y="4239906"/>
            <a:ext cx="6005513" cy="267241"/>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dirty="0"/>
              <a:t>PEMBAYARAN / PENCAIRAN DANA JARINGAN PENGAMANAN SOSIAL OLEH KPPN</a:t>
            </a:r>
          </a:p>
        </p:txBody>
      </p:sp>
      <p:sp>
        <p:nvSpPr>
          <p:cNvPr id="9" name="AutoShape 28"/>
          <p:cNvSpPr>
            <a:spLocks noChangeArrowheads="1"/>
          </p:cNvSpPr>
          <p:nvPr/>
        </p:nvSpPr>
        <p:spPr bwMode="auto">
          <a:xfrm>
            <a:off x="1021454" y="4806584"/>
            <a:ext cx="6005513" cy="1021883"/>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dirty="0"/>
              <a:t>IMPOR KEMBALI (RE-IMPOR YG MELIPUTI BARANG </a:t>
            </a:r>
            <a:r>
              <a:rPr lang="en-US" sz="1138" b="1" dirty="0" err="1"/>
              <a:t>BARANG</a:t>
            </a:r>
            <a:r>
              <a:rPr lang="en-US" sz="1138" b="1" dirty="0"/>
              <a:t> YG TELAH DIEKSPOR KEMUDIAN DIIMPOR KEMABLI DLM KUALITAS YG SAMA ATAU BRG-BRG YG TELAH DIEKSPOR UTK KEPERLUAN PERBAIKAN, PENGERJAAN DAN PENGUJIAN YG TELAH MEMENUHI SYARAT YG DITENTUKAN OLEH DIT.BEA CUKAI </a:t>
            </a:r>
          </a:p>
        </p:txBody>
      </p:sp>
      <p:sp>
        <p:nvSpPr>
          <p:cNvPr id="10" name="AutoShape 13"/>
          <p:cNvSpPr>
            <a:spLocks noChangeArrowheads="1"/>
          </p:cNvSpPr>
          <p:nvPr/>
        </p:nvSpPr>
        <p:spPr bwMode="auto">
          <a:xfrm>
            <a:off x="1223960" y="1095694"/>
            <a:ext cx="5091013" cy="785514"/>
          </a:xfrm>
          <a:prstGeom prst="roundRect">
            <a:avLst>
              <a:gd name="adj" fmla="val 12449"/>
            </a:avLst>
          </a:prstGeom>
          <a:gradFill rotWithShape="0">
            <a:gsLst>
              <a:gs pos="0">
                <a:srgbClr val="66FF99"/>
              </a:gs>
              <a:gs pos="50000">
                <a:srgbClr val="94FFB7"/>
              </a:gs>
              <a:gs pos="100000">
                <a:srgbClr val="66FF99"/>
              </a:gs>
            </a:gsLst>
            <a:lin ang="2700000" scaled="1"/>
          </a:gradFill>
          <a:ln w="12700">
            <a:solidFill>
              <a:schemeClr val="tx1"/>
            </a:solidFill>
            <a:round/>
          </a:ln>
        </p:spPr>
        <p:txBody>
          <a:bodyPr wrap="none" lIns="73522" tIns="36116" rIns="73522" bIns="36116" anchor="ctr"/>
          <a:lstStyle/>
          <a:p>
            <a:pPr algn="ctr" eaLnBrk="0" hangingPunct="0"/>
            <a:r>
              <a:rPr lang="en-US" sz="1138" b="1" dirty="0"/>
              <a:t>PEMBAYARAN ATAS PENYERAHAN/PEMBELIAN </a:t>
            </a:r>
          </a:p>
          <a:p>
            <a:pPr algn="ctr" eaLnBrk="0" hangingPunct="0"/>
            <a:r>
              <a:rPr lang="en-US" sz="1138" b="1" dirty="0"/>
              <a:t>BARANG YANG DIKECUALIKAN DARI </a:t>
            </a:r>
          </a:p>
          <a:p>
            <a:pPr algn="ctr" eaLnBrk="0" hangingPunct="0"/>
            <a:r>
              <a:rPr lang="en-US" sz="1138" b="1" dirty="0"/>
              <a:t>PEMUNGUTAN </a:t>
            </a:r>
            <a:r>
              <a:rPr lang="en-US" sz="1138" b="1" dirty="0" err="1"/>
              <a:t>PPh</a:t>
            </a:r>
            <a:r>
              <a:rPr lang="en-US" sz="1138" b="1" dirty="0"/>
              <a:t> PSL 22</a:t>
            </a:r>
          </a:p>
        </p:txBody>
      </p:sp>
      <p:sp>
        <p:nvSpPr>
          <p:cNvPr id="11" name="Rectangle 17"/>
          <p:cNvSpPr>
            <a:spLocks noChangeArrowheads="1"/>
          </p:cNvSpPr>
          <p:nvPr/>
        </p:nvSpPr>
        <p:spPr bwMode="auto">
          <a:xfrm>
            <a:off x="557110" y="1277561"/>
            <a:ext cx="660400" cy="139303"/>
          </a:xfrm>
          <a:prstGeom prst="rect">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2" name="Rectangle 18"/>
          <p:cNvSpPr>
            <a:spLocks noChangeArrowheads="1"/>
          </p:cNvSpPr>
          <p:nvPr/>
        </p:nvSpPr>
        <p:spPr bwMode="auto">
          <a:xfrm>
            <a:off x="474560" y="1277561"/>
            <a:ext cx="165100" cy="4225528"/>
          </a:xfrm>
          <a:prstGeom prst="rect">
            <a:avLst/>
          </a:prstGeom>
          <a:solidFill>
            <a:schemeClr val="tx2">
              <a:lumMod val="75000"/>
            </a:schemeClr>
          </a:solidFill>
          <a:ln w="9525">
            <a:solidFill>
              <a:schemeClr val="tx1"/>
            </a:solidFill>
            <a:miter lim="800000"/>
          </a:ln>
        </p:spPr>
        <p:txBody>
          <a:bodyPr wrap="none" anchor="ctr"/>
          <a:lstStyle/>
          <a:p>
            <a:pPr algn="ctr" eaLnBrk="0" hangingPunct="0"/>
            <a:endParaRPr lang="en-US" sz="1950" b="1">
              <a:solidFill>
                <a:srgbClr val="000066"/>
              </a:solidFill>
            </a:endParaRPr>
          </a:p>
        </p:txBody>
      </p:sp>
      <p:sp>
        <p:nvSpPr>
          <p:cNvPr id="13" name="AutoShape 19"/>
          <p:cNvSpPr>
            <a:spLocks noChangeArrowheads="1"/>
          </p:cNvSpPr>
          <p:nvPr/>
        </p:nvSpPr>
        <p:spPr bwMode="auto">
          <a:xfrm>
            <a:off x="619022" y="2600940"/>
            <a:ext cx="392113" cy="185738"/>
          </a:xfrm>
          <a:prstGeom prst="rightArrow">
            <a:avLst>
              <a:gd name="adj1" fmla="val 75009"/>
              <a:gd name="adj2" fmla="val 105663"/>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4" name="AutoShape 20"/>
          <p:cNvSpPr>
            <a:spLocks noChangeArrowheads="1"/>
          </p:cNvSpPr>
          <p:nvPr/>
        </p:nvSpPr>
        <p:spPr bwMode="auto">
          <a:xfrm>
            <a:off x="665508" y="3111719"/>
            <a:ext cx="371475" cy="185738"/>
          </a:xfrm>
          <a:prstGeom prst="rightArrow">
            <a:avLst>
              <a:gd name="adj1" fmla="val 75009"/>
              <a:gd name="adj2" fmla="val 100102"/>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5" name="AutoShape 21"/>
          <p:cNvSpPr>
            <a:spLocks noChangeArrowheads="1"/>
          </p:cNvSpPr>
          <p:nvPr/>
        </p:nvSpPr>
        <p:spPr bwMode="auto">
          <a:xfrm>
            <a:off x="649979" y="3647024"/>
            <a:ext cx="371475" cy="185738"/>
          </a:xfrm>
          <a:prstGeom prst="rightArrow">
            <a:avLst>
              <a:gd name="adj1" fmla="val 75009"/>
              <a:gd name="adj2" fmla="val 100102"/>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6" name="AutoShape 23"/>
          <p:cNvSpPr>
            <a:spLocks noChangeArrowheads="1"/>
          </p:cNvSpPr>
          <p:nvPr/>
        </p:nvSpPr>
        <p:spPr bwMode="auto">
          <a:xfrm>
            <a:off x="619023" y="4374918"/>
            <a:ext cx="371475" cy="185738"/>
          </a:xfrm>
          <a:prstGeom prst="rightArrow">
            <a:avLst>
              <a:gd name="adj1" fmla="val 75009"/>
              <a:gd name="adj2" fmla="val 100102"/>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7" name="AutoShape 26"/>
          <p:cNvSpPr>
            <a:spLocks noChangeArrowheads="1"/>
          </p:cNvSpPr>
          <p:nvPr/>
        </p:nvSpPr>
        <p:spPr bwMode="auto">
          <a:xfrm>
            <a:off x="618920" y="5092514"/>
            <a:ext cx="371475" cy="185738"/>
          </a:xfrm>
          <a:prstGeom prst="rightArrow">
            <a:avLst>
              <a:gd name="adj1" fmla="val 75009"/>
              <a:gd name="adj2" fmla="val 100102"/>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8" name="AutoShape 27"/>
          <p:cNvSpPr>
            <a:spLocks noChangeArrowheads="1"/>
          </p:cNvSpPr>
          <p:nvPr/>
        </p:nvSpPr>
        <p:spPr bwMode="auto">
          <a:xfrm>
            <a:off x="639660" y="2252683"/>
            <a:ext cx="392113" cy="185738"/>
          </a:xfrm>
          <a:prstGeom prst="rightArrow">
            <a:avLst>
              <a:gd name="adj1" fmla="val 75009"/>
              <a:gd name="adj2" fmla="val 105663"/>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Tree>
    <p:extLst>
      <p:ext uri="{BB962C8B-B14F-4D97-AF65-F5344CB8AC3E}">
        <p14:creationId xmlns:p14="http://schemas.microsoft.com/office/powerpoint/2010/main" val="125634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Rot="1" noChangeArrowheads="1"/>
          </p:cNvSpPr>
          <p:nvPr>
            <p:ph type="title"/>
          </p:nvPr>
        </p:nvSpPr>
        <p:spPr>
          <a:xfrm>
            <a:off x="227013" y="1698030"/>
            <a:ext cx="6812955" cy="891970"/>
          </a:xfrm>
        </p:spPr>
        <p:style>
          <a:lnRef idx="1">
            <a:schemeClr val="accent2"/>
          </a:lnRef>
          <a:fillRef idx="2">
            <a:schemeClr val="accent2"/>
          </a:fillRef>
          <a:effectRef idx="1">
            <a:schemeClr val="accent2"/>
          </a:effectRef>
          <a:fontRef idx="minor">
            <a:schemeClr val="dk1"/>
          </a:fontRef>
        </p:style>
        <p:txBody>
          <a:bodyPr/>
          <a:lstStyle/>
          <a:p>
            <a:pPr eaLnBrk="1" hangingPunct="1">
              <a:defRPr/>
            </a:pPr>
            <a:r>
              <a:rPr lang="en-US" dirty="0" err="1">
                <a:solidFill>
                  <a:srgbClr val="FF0000"/>
                </a:solidFill>
                <a:ea typeface="ＭＳ Ｐゴシック" pitchFamily="34" charset="-128"/>
              </a:rPr>
              <a:t>Tidak</a:t>
            </a:r>
            <a:r>
              <a:rPr lang="en-US" dirty="0">
                <a:solidFill>
                  <a:srgbClr val="FF0000"/>
                </a:solidFill>
                <a:ea typeface="ＭＳ Ｐゴシック" pitchFamily="34" charset="-128"/>
              </a:rPr>
              <a:t> </a:t>
            </a:r>
            <a:r>
              <a:rPr lang="en-US" dirty="0" err="1">
                <a:solidFill>
                  <a:srgbClr val="FF0000"/>
                </a:solidFill>
                <a:ea typeface="ＭＳ Ｐゴシック" pitchFamily="34" charset="-128"/>
              </a:rPr>
              <a:t>ber</a:t>
            </a:r>
            <a:r>
              <a:rPr lang="en-US" dirty="0">
                <a:solidFill>
                  <a:srgbClr val="FF0000"/>
                </a:solidFill>
                <a:ea typeface="ＭＳ Ｐゴシック" pitchFamily="34" charset="-128"/>
              </a:rPr>
              <a:t>-NPWP…..</a:t>
            </a:r>
          </a:p>
        </p:txBody>
      </p:sp>
      <p:sp>
        <p:nvSpPr>
          <p:cNvPr id="5" name="Rectangle 3"/>
          <p:cNvSpPr txBox="1">
            <a:spLocks noRot="1" noChangeArrowheads="1"/>
          </p:cNvSpPr>
          <p:nvPr/>
        </p:nvSpPr>
        <p:spPr>
          <a:xfrm>
            <a:off x="227013" y="2799556"/>
            <a:ext cx="9441656" cy="26106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74295" tIns="37148" rIns="74295" bIns="3714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3575" dirty="0" err="1">
                <a:ea typeface="ＭＳ Ｐゴシック" pitchFamily="34" charset="-128"/>
              </a:rPr>
              <a:t>Dalam</a:t>
            </a:r>
            <a:r>
              <a:rPr lang="en-US" sz="3575" dirty="0">
                <a:ea typeface="ＭＳ Ｐゴシック" pitchFamily="34" charset="-128"/>
              </a:rPr>
              <a:t> </a:t>
            </a:r>
            <a:r>
              <a:rPr lang="en-US" sz="3575" dirty="0" err="1">
                <a:ea typeface="ＭＳ Ｐゴシック" pitchFamily="34" charset="-128"/>
              </a:rPr>
              <a:t>hal</a:t>
            </a:r>
            <a:r>
              <a:rPr lang="en-US" sz="3575" dirty="0">
                <a:ea typeface="ＭＳ Ｐゴシック" pitchFamily="34" charset="-128"/>
              </a:rPr>
              <a:t> WP yang </a:t>
            </a:r>
            <a:r>
              <a:rPr lang="en-US" sz="3575" dirty="0" err="1">
                <a:ea typeface="ＭＳ Ｐゴシック" pitchFamily="34" charset="-128"/>
              </a:rPr>
              <a:t>menerima</a:t>
            </a:r>
            <a:r>
              <a:rPr lang="en-US" sz="3575" dirty="0">
                <a:ea typeface="ＭＳ Ｐゴシック" pitchFamily="34" charset="-128"/>
              </a:rPr>
              <a:t> </a:t>
            </a:r>
            <a:r>
              <a:rPr lang="en-US" sz="3575" dirty="0" err="1">
                <a:ea typeface="ＭＳ Ｐゴシック" pitchFamily="34" charset="-128"/>
              </a:rPr>
              <a:t>atau</a:t>
            </a:r>
            <a:r>
              <a:rPr lang="en-US" sz="3575" dirty="0">
                <a:ea typeface="ＭＳ Ｐゴシック" pitchFamily="34" charset="-128"/>
              </a:rPr>
              <a:t> </a:t>
            </a:r>
            <a:r>
              <a:rPr lang="en-US" sz="3575" dirty="0" err="1">
                <a:ea typeface="ＭＳ Ｐゴシック" pitchFamily="34" charset="-128"/>
              </a:rPr>
              <a:t>memperoleh</a:t>
            </a:r>
            <a:r>
              <a:rPr lang="en-US" sz="3575" dirty="0">
                <a:ea typeface="ＭＳ Ｐゴシック" pitchFamily="34" charset="-128"/>
              </a:rPr>
              <a:t> </a:t>
            </a:r>
            <a:r>
              <a:rPr lang="en-US" sz="3575" dirty="0" err="1">
                <a:ea typeface="ＭＳ Ｐゴシック" pitchFamily="34" charset="-128"/>
              </a:rPr>
              <a:t>penghasilan</a:t>
            </a:r>
            <a:r>
              <a:rPr lang="en-US" sz="3575" dirty="0">
                <a:ea typeface="ＭＳ Ｐゴシック" pitchFamily="34" charset="-128"/>
              </a:rPr>
              <a:t> </a:t>
            </a:r>
            <a:r>
              <a:rPr lang="en-US" sz="3575" dirty="0" err="1">
                <a:ea typeface="ＭＳ Ｐゴシック" pitchFamily="34" charset="-128"/>
              </a:rPr>
              <a:t>tidak</a:t>
            </a:r>
            <a:r>
              <a:rPr lang="en-US" sz="3575" dirty="0">
                <a:ea typeface="ＭＳ Ｐゴシック" pitchFamily="34" charset="-128"/>
              </a:rPr>
              <a:t> </a:t>
            </a:r>
            <a:r>
              <a:rPr lang="en-US" sz="3575" dirty="0" err="1">
                <a:ea typeface="ＭＳ Ｐゴシック" pitchFamily="34" charset="-128"/>
              </a:rPr>
              <a:t>mempunyai</a:t>
            </a:r>
            <a:r>
              <a:rPr lang="en-US" sz="3575" dirty="0">
                <a:ea typeface="ＭＳ Ｐゴシック" pitchFamily="34" charset="-128"/>
              </a:rPr>
              <a:t> NPWP </a:t>
            </a:r>
            <a:r>
              <a:rPr lang="en-US" sz="3575" dirty="0" err="1">
                <a:ea typeface="ＭＳ Ｐゴシック" pitchFamily="34" charset="-128"/>
              </a:rPr>
              <a:t>maka</a:t>
            </a:r>
            <a:r>
              <a:rPr lang="en-US" sz="3575" dirty="0">
                <a:ea typeface="ＭＳ Ｐゴシック" pitchFamily="34" charset="-128"/>
              </a:rPr>
              <a:t> </a:t>
            </a:r>
            <a:r>
              <a:rPr lang="en-US" sz="3575" dirty="0" err="1">
                <a:ea typeface="ＭＳ Ｐゴシック" pitchFamily="34" charset="-128"/>
              </a:rPr>
              <a:t>besarnya</a:t>
            </a:r>
            <a:r>
              <a:rPr lang="en-US" sz="3575" dirty="0">
                <a:ea typeface="ＭＳ Ｐゴシック" pitchFamily="34" charset="-128"/>
              </a:rPr>
              <a:t> </a:t>
            </a:r>
            <a:r>
              <a:rPr lang="en-US" sz="3575" dirty="0" err="1">
                <a:ea typeface="ＭＳ Ｐゴシック" pitchFamily="34" charset="-128"/>
              </a:rPr>
              <a:t>tarif</a:t>
            </a:r>
            <a:r>
              <a:rPr lang="en-US" sz="3575" dirty="0">
                <a:ea typeface="ＭＳ Ｐゴシック" pitchFamily="34" charset="-128"/>
              </a:rPr>
              <a:t> </a:t>
            </a:r>
            <a:r>
              <a:rPr lang="en-US" sz="3575" dirty="0" err="1">
                <a:ea typeface="ＭＳ Ｐゴシック" pitchFamily="34" charset="-128"/>
              </a:rPr>
              <a:t>PPh</a:t>
            </a:r>
            <a:r>
              <a:rPr lang="en-US" sz="3575" dirty="0">
                <a:ea typeface="ＭＳ Ｐゴシック" pitchFamily="34" charset="-128"/>
              </a:rPr>
              <a:t> Ps. 22 </a:t>
            </a:r>
            <a:r>
              <a:rPr lang="en-US" sz="3575" dirty="0" err="1">
                <a:ea typeface="ＭＳ Ｐゴシック" pitchFamily="34" charset="-128"/>
              </a:rPr>
              <a:t>adalah</a:t>
            </a:r>
            <a:r>
              <a:rPr lang="en-US" sz="3575" dirty="0">
                <a:ea typeface="ＭＳ Ｐゴシック" pitchFamily="34" charset="-128"/>
              </a:rPr>
              <a:t> 100% </a:t>
            </a:r>
            <a:r>
              <a:rPr lang="en-US" sz="3575" dirty="0" err="1">
                <a:ea typeface="ＭＳ Ｐゴシック" pitchFamily="34" charset="-128"/>
              </a:rPr>
              <a:t>lebih</a:t>
            </a:r>
            <a:r>
              <a:rPr lang="en-US" sz="3575" dirty="0">
                <a:ea typeface="ＭＳ Ｐゴシック" pitchFamily="34" charset="-128"/>
              </a:rPr>
              <a:t> </a:t>
            </a:r>
            <a:r>
              <a:rPr lang="en-US" sz="3575" dirty="0" err="1">
                <a:ea typeface="ＭＳ Ｐゴシック" pitchFamily="34" charset="-128"/>
              </a:rPr>
              <a:t>tinggi</a:t>
            </a:r>
            <a:r>
              <a:rPr lang="en-US" sz="3575" dirty="0">
                <a:ea typeface="ＭＳ Ｐゴシック" pitchFamily="34" charset="-128"/>
              </a:rPr>
              <a:t>. </a:t>
            </a:r>
          </a:p>
        </p:txBody>
      </p:sp>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1238152" y="5033655"/>
              <a:ext cx="293" cy="293"/>
            </p14:xfrm>
          </p:contentPart>
        </mc:Choice>
        <mc:Fallback xmlns="">
          <p:pic>
            <p:nvPicPr>
              <p:cNvPr id="2" name="Ink 1"/>
              <p:cNvPicPr/>
              <p:nvPr/>
            </p:nvPicPr>
            <p:blipFill>
              <a:blip r:embed="rId3"/>
              <a:stretch>
                <a:fillRect/>
              </a:stretch>
            </p:blipFill>
            <p:spPr>
              <a:xfrm>
                <a:off x="1230534" y="5026037"/>
                <a:ext cx="15529" cy="15529"/>
              </a:xfrm>
              <a:prstGeom prst="rect">
                <a:avLst/>
              </a:prstGeom>
            </p:spPr>
          </p:pic>
        </mc:Fallback>
      </mc:AlternateContent>
    </p:spTree>
    <p:extLst>
      <p:ext uri="{BB962C8B-B14F-4D97-AF65-F5344CB8AC3E}">
        <p14:creationId xmlns:p14="http://schemas.microsoft.com/office/powerpoint/2010/main" val="139484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0"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animEffect transition="in" filter="wedge">
                                      <p:cBhvr>
                                        <p:cTn id="11" dur="2000"/>
                                        <p:tgtEl>
                                          <p:spTgt spid="5">
                                            <p:bg/>
                                          </p:spTgt>
                                        </p:tgtEl>
                                      </p:cBhvr>
                                    </p:animEffect>
                                  </p:childTnLst>
                                </p:cTn>
                              </p:par>
                            </p:childTnLst>
                          </p:cTn>
                        </p:par>
                      </p:childTnLst>
                    </p:cTn>
                  </p:par>
                  <p:par>
                    <p:cTn id="12" fill="hold">
                      <p:stCondLst>
                        <p:cond delay="indefinite"/>
                      </p:stCondLst>
                      <p:childTnLst>
                        <p:par>
                          <p:cTn id="13" fill="hold">
                            <p:stCondLst>
                              <p:cond delay="0"/>
                            </p:stCondLst>
                            <p:childTnLst>
                              <p:par>
                                <p:cTn id="14" presetID="20" presetClass="entr" presetSubtype="0"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wedge">
                                      <p:cBhvr>
                                        <p:cTn id="16"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C1C9C464-2F99-4E26-9900-FD05523F845F}" type="slidenum">
              <a:rPr lang="en-US" smtClean="0"/>
              <a:pPr>
                <a:defRPr/>
              </a:pPr>
              <a:t>42</a:t>
            </a:fld>
            <a:endParaRPr lang="en-US"/>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1000" y="1686718"/>
            <a:ext cx="9144000" cy="5184862"/>
          </a:xfrm>
        </p:spPr>
      </p:pic>
      <p:sp>
        <p:nvSpPr>
          <p:cNvPr id="8" name="TextBox 7"/>
          <p:cNvSpPr txBox="1"/>
          <p:nvPr/>
        </p:nvSpPr>
        <p:spPr>
          <a:xfrm>
            <a:off x="1219201" y="3581401"/>
            <a:ext cx="1925527" cy="307777"/>
          </a:xfrm>
          <a:prstGeom prst="rect">
            <a:avLst/>
          </a:prstGeom>
          <a:noFill/>
        </p:spPr>
        <p:txBody>
          <a:bodyPr wrap="none" rtlCol="0">
            <a:spAutoFit/>
          </a:bodyPr>
          <a:lstStyle/>
          <a:p>
            <a:r>
              <a:rPr lang="en-US" dirty="0">
                <a:solidFill>
                  <a:srgbClr val="C00000"/>
                </a:solidFill>
              </a:rPr>
              <a:t>PMK.141 </a:t>
            </a:r>
            <a:r>
              <a:rPr lang="en-US" dirty="0" err="1">
                <a:solidFill>
                  <a:srgbClr val="C00000"/>
                </a:solidFill>
              </a:rPr>
              <a:t>Tahun</a:t>
            </a:r>
            <a:r>
              <a:rPr lang="en-US" dirty="0">
                <a:solidFill>
                  <a:srgbClr val="C00000"/>
                </a:solidFill>
              </a:rPr>
              <a:t> 2015</a:t>
            </a:r>
          </a:p>
        </p:txBody>
      </p:sp>
    </p:spTree>
    <p:extLst>
      <p:ext uri="{BB962C8B-B14F-4D97-AF65-F5344CB8AC3E}">
        <p14:creationId xmlns:p14="http://schemas.microsoft.com/office/powerpoint/2010/main" val="19709402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3797" name="Rectangle 3"/>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3798" name="AutoShape 4"/>
          <p:cNvSpPr>
            <a:spLocks noChangeArrowheads="1"/>
          </p:cNvSpPr>
          <p:nvPr/>
        </p:nvSpPr>
        <p:spPr bwMode="auto">
          <a:xfrm>
            <a:off x="1066801" y="4724400"/>
            <a:ext cx="7391401" cy="533400"/>
          </a:xfrm>
          <a:prstGeom prst="roundRect">
            <a:avLst>
              <a:gd name="adj" fmla="val 12486"/>
            </a:avLst>
          </a:prstGeom>
          <a:solidFill>
            <a:schemeClr val="hlink"/>
          </a:solidFill>
          <a:ln w="12700">
            <a:solidFill>
              <a:schemeClr val="tx1"/>
            </a:solidFill>
            <a:round/>
          </a:ln>
        </p:spPr>
        <p:txBody>
          <a:bodyPr wrap="none" anchor="ctr"/>
          <a:lstStyle/>
          <a:p>
            <a:pPr algn="ctr" eaLnBrk="0" hangingPunct="0"/>
            <a:r>
              <a:rPr lang="id-ID" sz="2400" b="1" dirty="0">
                <a:solidFill>
                  <a:srgbClr val="000066"/>
                </a:solidFill>
              </a:rPr>
              <a:t>DASAR PEMOTONGAN : JUMLAH BRUTO</a:t>
            </a:r>
            <a:endParaRPr lang="en-US" sz="2400" b="1" dirty="0">
              <a:solidFill>
                <a:srgbClr val="000066"/>
              </a:solidFill>
            </a:endParaRPr>
          </a:p>
        </p:txBody>
      </p:sp>
      <p:sp>
        <p:nvSpPr>
          <p:cNvPr id="77831" name="Rectangle 5"/>
          <p:cNvSpPr>
            <a:spLocks noGrp="1" noChangeArrowheads="1"/>
          </p:cNvSpPr>
          <p:nvPr>
            <p:ph type="title" idx="4294967295"/>
          </p:nvPr>
        </p:nvSpPr>
        <p:spPr>
          <a:xfrm>
            <a:off x="2057400" y="304801"/>
            <a:ext cx="7467600" cy="658813"/>
          </a:xfrm>
          <a:solidFill>
            <a:srgbClr val="FFCCFF"/>
          </a:solidFill>
          <a:ln>
            <a:solidFill>
              <a:schemeClr val="tx1"/>
            </a:solidFill>
          </a:ln>
        </p:spPr>
        <p:txBody>
          <a:bodyPr spcFirstLastPara="1" wrap="none" lIns="90488" tIns="44450" rIns="90488" bIns="44450" anchor="ctr" anchorCtr="0">
            <a:normAutofit/>
          </a:bodyPr>
          <a:lstStyle/>
          <a:p>
            <a:pPr>
              <a:defRPr/>
            </a:pPr>
            <a:r>
              <a:rPr lang="en-US" sz="2800" b="1" dirty="0">
                <a:solidFill>
                  <a:srgbClr val="000066"/>
                </a:solidFill>
                <a:latin typeface="Arial Narrow" pitchFamily="34" charset="0"/>
              </a:rPr>
              <a:t>TARIF</a:t>
            </a:r>
            <a:r>
              <a:rPr lang="id-ID" sz="2800" b="1" dirty="0">
                <a:solidFill>
                  <a:srgbClr val="000066"/>
                </a:solidFill>
                <a:latin typeface="Arial Narrow" pitchFamily="34" charset="0"/>
              </a:rPr>
              <a:t>, OBJEK</a:t>
            </a:r>
            <a:r>
              <a:rPr lang="en-US" sz="2800" b="1" dirty="0">
                <a:solidFill>
                  <a:srgbClr val="000066"/>
                </a:solidFill>
                <a:latin typeface="Arial Narrow" pitchFamily="34" charset="0"/>
              </a:rPr>
              <a:t> DAN DASAR PEMOTONGAN</a:t>
            </a:r>
          </a:p>
        </p:txBody>
      </p:sp>
      <p:sp>
        <p:nvSpPr>
          <p:cNvPr id="33800" name="AutoShape 6"/>
          <p:cNvSpPr>
            <a:spLocks noChangeArrowheads="1"/>
          </p:cNvSpPr>
          <p:nvPr/>
        </p:nvSpPr>
        <p:spPr bwMode="auto">
          <a:xfrm>
            <a:off x="2743201" y="1071564"/>
            <a:ext cx="4302125" cy="447675"/>
          </a:xfrm>
          <a:prstGeom prst="roundRect">
            <a:avLst>
              <a:gd name="adj" fmla="val 12486"/>
            </a:avLst>
          </a:prstGeom>
          <a:gradFill rotWithShape="1">
            <a:gsLst>
              <a:gs pos="0">
                <a:srgbClr val="DDDDDD"/>
              </a:gs>
              <a:gs pos="50000">
                <a:srgbClr val="FFFFFF"/>
              </a:gs>
              <a:gs pos="100000">
                <a:srgbClr val="DDDDDD"/>
              </a:gs>
            </a:gsLst>
            <a:lin ang="5400000" scaled="1"/>
          </a:gradFill>
          <a:ln w="12700">
            <a:solidFill>
              <a:schemeClr val="tx1"/>
            </a:solidFill>
            <a:round/>
          </a:ln>
        </p:spPr>
        <p:txBody>
          <a:bodyPr wrap="none" lIns="90488" tIns="44450" rIns="90488" bIns="44450" anchor="ctr"/>
          <a:lstStyle/>
          <a:p>
            <a:pPr algn="ctr" eaLnBrk="0" hangingPunct="0"/>
            <a:r>
              <a:rPr lang="en-US" sz="2000" b="1">
                <a:solidFill>
                  <a:srgbClr val="000066"/>
                </a:solidFill>
              </a:rPr>
              <a:t>PPh PASAL 23</a:t>
            </a:r>
          </a:p>
        </p:txBody>
      </p:sp>
      <p:sp>
        <p:nvSpPr>
          <p:cNvPr id="33801" name="Rectangle 7"/>
          <p:cNvSpPr>
            <a:spLocks noChangeArrowheads="1"/>
          </p:cNvSpPr>
          <p:nvPr/>
        </p:nvSpPr>
        <p:spPr bwMode="auto">
          <a:xfrm>
            <a:off x="6324600" y="2133600"/>
            <a:ext cx="2209800" cy="1143000"/>
          </a:xfrm>
          <a:prstGeom prst="rect">
            <a:avLst/>
          </a:prstGeom>
          <a:solidFill>
            <a:schemeClr val="folHlink"/>
          </a:solidFill>
          <a:ln w="12700">
            <a:solidFill>
              <a:schemeClr val="tx1"/>
            </a:solidFill>
            <a:miter lim="800000"/>
          </a:ln>
        </p:spPr>
        <p:txBody>
          <a:bodyPr wrap="none" lIns="90488" tIns="44450" rIns="90488" bIns="44450" anchor="ctr"/>
          <a:lstStyle/>
          <a:p>
            <a:pPr algn="ctr" eaLnBrk="0" hangingPunct="0"/>
            <a:r>
              <a:rPr lang="en-US" sz="1600" b="1" dirty="0">
                <a:solidFill>
                  <a:srgbClr val="000066"/>
                </a:solidFill>
              </a:rPr>
              <a:t>SEWA </a:t>
            </a:r>
            <a:r>
              <a:rPr lang="id-ID" sz="1600" b="1" dirty="0">
                <a:solidFill>
                  <a:srgbClr val="000066"/>
                </a:solidFill>
              </a:rPr>
              <a:t> (Selain TB)</a:t>
            </a:r>
            <a:endParaRPr lang="en-US" sz="1600" b="1" dirty="0">
              <a:solidFill>
                <a:srgbClr val="000066"/>
              </a:solidFill>
            </a:endParaRPr>
          </a:p>
          <a:p>
            <a:pPr algn="ctr" eaLnBrk="0" hangingPunct="0"/>
            <a:r>
              <a:rPr lang="en-US" sz="1600" b="1" dirty="0">
                <a:solidFill>
                  <a:srgbClr val="000066"/>
                </a:solidFill>
              </a:rPr>
              <a:t>DAN</a:t>
            </a:r>
          </a:p>
          <a:p>
            <a:pPr algn="ctr" eaLnBrk="0" hangingPunct="0"/>
            <a:r>
              <a:rPr lang="en-US" sz="1600" b="1" dirty="0">
                <a:solidFill>
                  <a:srgbClr val="000066"/>
                </a:solidFill>
              </a:rPr>
              <a:t>JASA LAINNYA</a:t>
            </a:r>
          </a:p>
        </p:txBody>
      </p:sp>
      <p:sp>
        <p:nvSpPr>
          <p:cNvPr id="33802" name="Rectangle 9"/>
          <p:cNvSpPr>
            <a:spLocks noChangeArrowheads="1"/>
          </p:cNvSpPr>
          <p:nvPr/>
        </p:nvSpPr>
        <p:spPr bwMode="auto">
          <a:xfrm>
            <a:off x="4805364" y="3741738"/>
            <a:ext cx="1006475" cy="296862"/>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33803" name="AutoShape 10"/>
          <p:cNvSpPr>
            <a:spLocks noChangeArrowheads="1"/>
          </p:cNvSpPr>
          <p:nvPr/>
        </p:nvSpPr>
        <p:spPr bwMode="auto">
          <a:xfrm flipH="1">
            <a:off x="7162800" y="3276600"/>
            <a:ext cx="647700" cy="1371600"/>
          </a:xfrm>
          <a:prstGeom prst="downArrow">
            <a:avLst>
              <a:gd name="adj1" fmla="val 50000"/>
              <a:gd name="adj2" fmla="val 42152"/>
            </a:avLst>
          </a:prstGeom>
          <a:solidFill>
            <a:schemeClr val="accent2"/>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33804" name="AutoShape 11"/>
          <p:cNvSpPr>
            <a:spLocks noChangeArrowheads="1"/>
          </p:cNvSpPr>
          <p:nvPr/>
        </p:nvSpPr>
        <p:spPr bwMode="auto">
          <a:xfrm flipH="1">
            <a:off x="1839913" y="3295651"/>
            <a:ext cx="647700" cy="1352550"/>
          </a:xfrm>
          <a:prstGeom prst="downArrow">
            <a:avLst>
              <a:gd name="adj1" fmla="val 50000"/>
              <a:gd name="adj2" fmla="val 42535"/>
            </a:avLst>
          </a:prstGeom>
          <a:solidFill>
            <a:schemeClr val="accent2"/>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33805" name="Rectangle 12"/>
          <p:cNvSpPr>
            <a:spLocks noChangeArrowheads="1"/>
          </p:cNvSpPr>
          <p:nvPr/>
        </p:nvSpPr>
        <p:spPr bwMode="auto">
          <a:xfrm>
            <a:off x="1600200" y="3429000"/>
            <a:ext cx="1219200" cy="762000"/>
          </a:xfrm>
          <a:prstGeom prst="rect">
            <a:avLst/>
          </a:prstGeom>
          <a:solidFill>
            <a:srgbClr val="FFFFCC"/>
          </a:solidFill>
          <a:ln w="12700">
            <a:solidFill>
              <a:schemeClr val="tx1"/>
            </a:solidFill>
            <a:miter lim="800000"/>
          </a:ln>
        </p:spPr>
        <p:txBody>
          <a:bodyPr wrap="none" anchor="ctr"/>
          <a:lstStyle/>
          <a:p>
            <a:pPr algn="ctr"/>
            <a:r>
              <a:rPr lang="en-US" sz="2000" b="1">
                <a:solidFill>
                  <a:srgbClr val="000066"/>
                </a:solidFill>
                <a:latin typeface="Tahoma" pitchFamily="34" charset="0"/>
              </a:rPr>
              <a:t>TARIF</a:t>
            </a:r>
          </a:p>
          <a:p>
            <a:pPr algn="ctr"/>
            <a:r>
              <a:rPr lang="en-US" sz="2000" b="1">
                <a:solidFill>
                  <a:srgbClr val="000066"/>
                </a:solidFill>
                <a:latin typeface="Tahoma" pitchFamily="34" charset="0"/>
              </a:rPr>
              <a:t>15 %</a:t>
            </a:r>
          </a:p>
        </p:txBody>
      </p:sp>
      <p:sp>
        <p:nvSpPr>
          <p:cNvPr id="33806" name="Rectangle 13"/>
          <p:cNvSpPr>
            <a:spLocks noChangeArrowheads="1"/>
          </p:cNvSpPr>
          <p:nvPr/>
        </p:nvSpPr>
        <p:spPr bwMode="auto">
          <a:xfrm>
            <a:off x="2133600" y="1652588"/>
            <a:ext cx="5486400" cy="152400"/>
          </a:xfrm>
          <a:prstGeom prst="rect">
            <a:avLst/>
          </a:prstGeom>
          <a:solidFill>
            <a:schemeClr val="tx2">
              <a:lumMod val="75000"/>
            </a:schemeClr>
          </a:solid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33807" name="AutoShape 14"/>
          <p:cNvSpPr>
            <a:spLocks noChangeArrowheads="1"/>
          </p:cNvSpPr>
          <p:nvPr/>
        </p:nvSpPr>
        <p:spPr bwMode="auto">
          <a:xfrm flipH="1">
            <a:off x="2024063" y="1743076"/>
            <a:ext cx="457200" cy="385763"/>
          </a:xfrm>
          <a:prstGeom prst="downArrow">
            <a:avLst>
              <a:gd name="adj1" fmla="val 50000"/>
              <a:gd name="adj2" fmla="val 27792"/>
            </a:avLst>
          </a:prstGeom>
          <a:solidFill>
            <a:schemeClr val="tx2">
              <a:lumMod val="75000"/>
            </a:schemeClr>
          </a:solid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33808" name="AutoShape 15"/>
          <p:cNvSpPr>
            <a:spLocks noChangeArrowheads="1"/>
          </p:cNvSpPr>
          <p:nvPr/>
        </p:nvSpPr>
        <p:spPr bwMode="auto">
          <a:xfrm flipH="1">
            <a:off x="7281863" y="1743076"/>
            <a:ext cx="457200" cy="385763"/>
          </a:xfrm>
          <a:prstGeom prst="downArrow">
            <a:avLst>
              <a:gd name="adj1" fmla="val 50000"/>
              <a:gd name="adj2" fmla="val 27792"/>
            </a:avLst>
          </a:prstGeom>
          <a:solidFill>
            <a:schemeClr val="tx2">
              <a:lumMod val="75000"/>
            </a:schemeClr>
          </a:solid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33809" name="Rectangle 16"/>
          <p:cNvSpPr>
            <a:spLocks noChangeArrowheads="1"/>
          </p:cNvSpPr>
          <p:nvPr/>
        </p:nvSpPr>
        <p:spPr bwMode="auto">
          <a:xfrm>
            <a:off x="4724400" y="1547814"/>
            <a:ext cx="249238" cy="104775"/>
          </a:xfrm>
          <a:prstGeom prst="rect">
            <a:avLst/>
          </a:prstGeom>
          <a:solidFill>
            <a:schemeClr val="tx2">
              <a:lumMod val="75000"/>
            </a:schemeClr>
          </a:solidFill>
          <a:ln w="9525">
            <a:noFill/>
            <a:miter lim="800000"/>
          </a:ln>
        </p:spPr>
        <p:txBody>
          <a:bodyPr wrap="none" anchor="ctr"/>
          <a:lstStyle/>
          <a:p>
            <a:pPr algn="ctr" eaLnBrk="0" hangingPunct="0"/>
            <a:endParaRPr lang="en-US" sz="2400" b="1">
              <a:solidFill>
                <a:srgbClr val="000066"/>
              </a:solidFill>
            </a:endParaRPr>
          </a:p>
        </p:txBody>
      </p:sp>
      <p:sp>
        <p:nvSpPr>
          <p:cNvPr id="33811" name="Rectangle 18"/>
          <p:cNvSpPr>
            <a:spLocks noChangeArrowheads="1"/>
          </p:cNvSpPr>
          <p:nvPr/>
        </p:nvSpPr>
        <p:spPr bwMode="auto">
          <a:xfrm>
            <a:off x="990600" y="2133600"/>
            <a:ext cx="2590800" cy="1143000"/>
          </a:xfrm>
          <a:prstGeom prst="rect">
            <a:avLst/>
          </a:prstGeom>
          <a:solidFill>
            <a:srgbClr val="CCFFFF"/>
          </a:solidFill>
          <a:ln w="12700">
            <a:solidFill>
              <a:schemeClr val="tx1"/>
            </a:solidFill>
            <a:miter lim="800000"/>
          </a:ln>
        </p:spPr>
        <p:txBody>
          <a:bodyPr wrap="none" lIns="90488" tIns="44450" rIns="90488" bIns="44450" anchor="ctr"/>
          <a:lstStyle/>
          <a:p>
            <a:pPr algn="ctr" eaLnBrk="0" hangingPunct="0"/>
            <a:r>
              <a:rPr lang="en-US" sz="1600" b="1">
                <a:solidFill>
                  <a:srgbClr val="000066"/>
                </a:solidFill>
              </a:rPr>
              <a:t>HADIAH DAN</a:t>
            </a:r>
          </a:p>
          <a:p>
            <a:pPr algn="ctr" eaLnBrk="0" hangingPunct="0"/>
            <a:r>
              <a:rPr lang="en-US" sz="1600" b="1">
                <a:solidFill>
                  <a:srgbClr val="000066"/>
                </a:solidFill>
              </a:rPr>
              <a:t>PENGHARGAAN, </a:t>
            </a:r>
          </a:p>
          <a:p>
            <a:pPr algn="ctr" eaLnBrk="0" hangingPunct="0"/>
            <a:r>
              <a:rPr lang="en-US" sz="1600" b="1">
                <a:solidFill>
                  <a:srgbClr val="000066"/>
                </a:solidFill>
              </a:rPr>
              <a:t>DEVIDEN, BUNGA </a:t>
            </a:r>
          </a:p>
          <a:p>
            <a:pPr algn="ctr" eaLnBrk="0" hangingPunct="0"/>
            <a:r>
              <a:rPr lang="en-US" sz="1600" b="1">
                <a:solidFill>
                  <a:srgbClr val="000066"/>
                </a:solidFill>
              </a:rPr>
              <a:t>DAN ROYALTI</a:t>
            </a:r>
          </a:p>
        </p:txBody>
      </p:sp>
      <p:sp>
        <p:nvSpPr>
          <p:cNvPr id="33812" name="Rectangle 19"/>
          <p:cNvSpPr>
            <a:spLocks noChangeArrowheads="1"/>
          </p:cNvSpPr>
          <p:nvPr/>
        </p:nvSpPr>
        <p:spPr bwMode="auto">
          <a:xfrm>
            <a:off x="6858000" y="3429000"/>
            <a:ext cx="1219200" cy="762000"/>
          </a:xfrm>
          <a:prstGeom prst="rect">
            <a:avLst/>
          </a:prstGeom>
          <a:solidFill>
            <a:srgbClr val="FFFFCC"/>
          </a:solidFill>
          <a:ln w="12700">
            <a:solidFill>
              <a:schemeClr val="tx1"/>
            </a:solidFill>
            <a:miter lim="800000"/>
          </a:ln>
        </p:spPr>
        <p:txBody>
          <a:bodyPr wrap="none" anchor="ctr"/>
          <a:lstStyle/>
          <a:p>
            <a:pPr algn="ctr"/>
            <a:r>
              <a:rPr lang="en-US" sz="2000" b="1">
                <a:solidFill>
                  <a:srgbClr val="000066"/>
                </a:solidFill>
                <a:latin typeface="Tahoma" pitchFamily="34" charset="0"/>
              </a:rPr>
              <a:t>TARIF</a:t>
            </a:r>
          </a:p>
          <a:p>
            <a:pPr algn="ctr"/>
            <a:r>
              <a:rPr lang="en-US" sz="2000" b="1">
                <a:solidFill>
                  <a:srgbClr val="000066"/>
                </a:solidFill>
                <a:latin typeface="Tahoma" pitchFamily="34" charset="0"/>
              </a:rPr>
              <a:t>2 %</a:t>
            </a:r>
          </a:p>
        </p:txBody>
      </p:sp>
      <p:sp>
        <p:nvSpPr>
          <p:cNvPr id="33813" name="AutoShape 20"/>
          <p:cNvSpPr>
            <a:spLocks noChangeArrowheads="1"/>
          </p:cNvSpPr>
          <p:nvPr/>
        </p:nvSpPr>
        <p:spPr bwMode="auto">
          <a:xfrm>
            <a:off x="2590800" y="5715000"/>
            <a:ext cx="4572000" cy="545832"/>
          </a:xfrm>
          <a:prstGeom prst="roundRect">
            <a:avLst>
              <a:gd name="adj" fmla="val 8991"/>
            </a:avLst>
          </a:prstGeom>
          <a:solidFill>
            <a:srgbClr val="FF0000"/>
          </a:solidFill>
          <a:ln w="12700">
            <a:solidFill>
              <a:schemeClr val="tx1"/>
            </a:solidFill>
            <a:round/>
          </a:ln>
        </p:spPr>
        <p:txBody>
          <a:bodyPr wrap="square" lIns="90488" tIns="44450" rIns="90488" bIns="44450">
            <a:spAutoFit/>
          </a:bodyPr>
          <a:lstStyle/>
          <a:p>
            <a:pPr algn="ctr" eaLnBrk="0" hangingPunct="0"/>
            <a:r>
              <a:rPr lang="en-US" b="1" dirty="0"/>
              <a:t>JIKA PEMBERI JASA TDK MEMILIKI NPWP MAKA</a:t>
            </a:r>
          </a:p>
          <a:p>
            <a:pPr algn="ctr" eaLnBrk="0" hangingPunct="0"/>
            <a:r>
              <a:rPr lang="en-US" b="1" dirty="0"/>
              <a:t>TARIFNYA 100% LEBIH TINGGI</a:t>
            </a:r>
          </a:p>
        </p:txBody>
      </p:sp>
      <p:sp>
        <p:nvSpPr>
          <p:cNvPr id="33815" name="AutoShape 22"/>
          <p:cNvSpPr>
            <a:spLocks noChangeArrowheads="1"/>
          </p:cNvSpPr>
          <p:nvPr/>
        </p:nvSpPr>
        <p:spPr bwMode="auto">
          <a:xfrm>
            <a:off x="4648200" y="5257800"/>
            <a:ext cx="914400" cy="457200"/>
          </a:xfrm>
          <a:prstGeom prst="downArrow">
            <a:avLst>
              <a:gd name="adj1" fmla="val 50000"/>
              <a:gd name="adj2" fmla="val 25000"/>
            </a:avLst>
          </a:prstGeom>
          <a:solidFill>
            <a:srgbClr val="FF0000"/>
          </a:solidFill>
          <a:ln w="9525" algn="ctr">
            <a:solidFill>
              <a:schemeClr val="tx1"/>
            </a:solidFill>
            <a:miter lim="800000"/>
          </a:ln>
        </p:spPr>
        <p:txBody>
          <a:bodyPr wrap="none" lIns="90488" tIns="44450" rIns="90488" bIns="44450" anchor="ctr"/>
          <a:lstStyle/>
          <a:p>
            <a:pPr algn="ctr" eaLnBrk="0" hangingPunct="0"/>
            <a:endParaRPr lang="en-US" sz="2400" b="1">
              <a:solidFill>
                <a:srgbClr val="000066"/>
              </a:solidFill>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oter Placeholder 2"/>
          <p:cNvSpPr txBox="1">
            <a:spLocks noGrp="1"/>
          </p:cNvSpPr>
          <p:nvPr/>
        </p:nvSpPr>
        <p:spPr bwMode="auto">
          <a:xfrm>
            <a:off x="3505200" y="6248400"/>
            <a:ext cx="2895600" cy="457200"/>
          </a:xfrm>
          <a:prstGeom prst="rect">
            <a:avLst/>
          </a:prstGeom>
          <a:noFill/>
          <a:ln>
            <a:miter lim="800000"/>
          </a:ln>
        </p:spPr>
        <p:txBody>
          <a:bodyPr/>
          <a:lstStyle/>
          <a:p>
            <a:pPr algn="ctr" eaLnBrk="0" hangingPunct="0">
              <a:defRPr/>
            </a:pPr>
            <a:endParaRPr lang="en-US" dirty="0">
              <a:latin typeface="+mn-lt"/>
              <a:cs typeface="+mn-cs"/>
            </a:endParaRPr>
          </a:p>
        </p:txBody>
      </p:sp>
      <p:sp>
        <p:nvSpPr>
          <p:cNvPr id="23556" name="Rectangle 2"/>
          <p:cNvSpPr>
            <a:spLocks noChangeArrowheads="1"/>
          </p:cNvSpPr>
          <p:nvPr/>
        </p:nvSpPr>
        <p:spPr bwMode="auto">
          <a:xfrm>
            <a:off x="660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3557" name="Rectangle 3"/>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58" name="Rectangle 4"/>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59" name="Rectangle 5"/>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60" name="Rectangle 6"/>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61" name="Rectangle 7"/>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62" name="Rectangle 8"/>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63" name="Line 9"/>
          <p:cNvSpPr>
            <a:spLocks noChangeShapeType="1"/>
          </p:cNvSpPr>
          <p:nvPr/>
        </p:nvSpPr>
        <p:spPr bwMode="auto">
          <a:xfrm flipH="1">
            <a:off x="4894264" y="5843589"/>
            <a:ext cx="58737" cy="161925"/>
          </a:xfrm>
          <a:prstGeom prst="line">
            <a:avLst/>
          </a:prstGeom>
          <a:noFill/>
          <a:ln w="9525">
            <a:noFill/>
            <a:round/>
            <a:headEnd type="none" w="sm" len="sm"/>
            <a:tailEnd type="none" w="sm" len="sm"/>
          </a:ln>
        </p:spPr>
        <p:txBody>
          <a:bodyPr wrap="none" anchor="ctr"/>
          <a:lstStyle/>
          <a:p>
            <a:endParaRPr lang="en-US"/>
          </a:p>
        </p:txBody>
      </p:sp>
      <p:sp>
        <p:nvSpPr>
          <p:cNvPr id="23564" name="Rectangle 10"/>
          <p:cNvSpPr>
            <a:spLocks noChangeArrowheads="1"/>
          </p:cNvSpPr>
          <p:nvPr/>
        </p:nvSpPr>
        <p:spPr bwMode="auto">
          <a:xfrm>
            <a:off x="2697164" y="508001"/>
            <a:ext cx="186013" cy="462307"/>
          </a:xfrm>
          <a:prstGeom prst="rect">
            <a:avLst/>
          </a:prstGeom>
          <a:noFill/>
          <a:ln w="9525">
            <a:noFill/>
            <a:miter lim="800000"/>
          </a:ln>
        </p:spPr>
        <p:txBody>
          <a:bodyPr wrap="none" lIns="92075" tIns="46038" rIns="92075" bIns="46038">
            <a:spAutoFit/>
          </a:bodyPr>
          <a:lstStyle/>
          <a:p>
            <a:endParaRPr lang="en-US" sz="2400"/>
          </a:p>
        </p:txBody>
      </p:sp>
      <p:sp>
        <p:nvSpPr>
          <p:cNvPr id="23565" name="Rectangle 24"/>
          <p:cNvSpPr>
            <a:spLocks noChangeArrowheads="1"/>
          </p:cNvSpPr>
          <p:nvPr/>
        </p:nvSpPr>
        <p:spPr bwMode="auto">
          <a:xfrm>
            <a:off x="34290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3566" name="Rectangle 25"/>
          <p:cNvSpPr>
            <a:spLocks noChangeArrowheads="1"/>
          </p:cNvSpPr>
          <p:nvPr/>
        </p:nvSpPr>
        <p:spPr bwMode="auto">
          <a:xfrm>
            <a:off x="1074739" y="228601"/>
            <a:ext cx="7756525" cy="619125"/>
          </a:xfrm>
          <a:prstGeom prst="rect">
            <a:avLst/>
          </a:prstGeom>
          <a:solidFill>
            <a:srgbClr val="FFCC66"/>
          </a:solidFill>
          <a:ln w="12700">
            <a:solidFill>
              <a:schemeClr val="tx1"/>
            </a:solidFill>
            <a:miter lim="800000"/>
          </a:ln>
        </p:spPr>
        <p:txBody>
          <a:bodyPr wrap="none" lIns="90488" tIns="44450" rIns="90488" bIns="44450" anchor="ctr"/>
          <a:lstStyle/>
          <a:p>
            <a:pPr algn="ctr" eaLnBrk="0" hangingPunct="0"/>
            <a:r>
              <a:rPr lang="en-US" sz="2000" b="1"/>
              <a:t>PENGHASILAN </a:t>
            </a:r>
            <a:br>
              <a:rPr lang="en-US" sz="2000" b="1"/>
            </a:br>
            <a:r>
              <a:rPr lang="en-US" sz="2000" b="1"/>
              <a:t>YANG DIKENAKAN PEMOTONGAN</a:t>
            </a:r>
          </a:p>
        </p:txBody>
      </p:sp>
      <p:sp>
        <p:nvSpPr>
          <p:cNvPr id="23567" name="AutoShape 26"/>
          <p:cNvSpPr>
            <a:spLocks noChangeArrowheads="1"/>
          </p:cNvSpPr>
          <p:nvPr/>
        </p:nvSpPr>
        <p:spPr bwMode="auto">
          <a:xfrm>
            <a:off x="3505201" y="914400"/>
            <a:ext cx="3235325" cy="342900"/>
          </a:xfrm>
          <a:prstGeom prst="roundRect">
            <a:avLst>
              <a:gd name="adj" fmla="val 12486"/>
            </a:avLst>
          </a:prstGeom>
          <a:solidFill>
            <a:srgbClr val="FFFF99"/>
          </a:solidFill>
          <a:ln w="12700">
            <a:solidFill>
              <a:schemeClr val="tx1"/>
            </a:solidFill>
            <a:round/>
          </a:ln>
        </p:spPr>
        <p:txBody>
          <a:bodyPr wrap="none" lIns="90488" tIns="44450" rIns="90488" bIns="44450" anchor="ctr"/>
          <a:lstStyle/>
          <a:p>
            <a:pPr algn="ctr" eaLnBrk="0" hangingPunct="0"/>
            <a:r>
              <a:rPr lang="en-US" sz="1700" b="1"/>
              <a:t>PPh PASAL 23</a:t>
            </a:r>
            <a:endParaRPr lang="en-US" sz="2000" b="1"/>
          </a:p>
        </p:txBody>
      </p:sp>
      <p:sp>
        <p:nvSpPr>
          <p:cNvPr id="23568" name="AutoShape 27"/>
          <p:cNvSpPr>
            <a:spLocks noChangeArrowheads="1"/>
          </p:cNvSpPr>
          <p:nvPr/>
        </p:nvSpPr>
        <p:spPr bwMode="auto">
          <a:xfrm>
            <a:off x="1849439" y="1406526"/>
            <a:ext cx="7094537" cy="1947863"/>
          </a:xfrm>
          <a:prstGeom prst="roundRect">
            <a:avLst>
              <a:gd name="adj" fmla="val 12486"/>
            </a:avLst>
          </a:prstGeom>
          <a:solidFill>
            <a:srgbClr val="CCFF66"/>
          </a:solidFill>
          <a:ln w="12700">
            <a:solidFill>
              <a:schemeClr val="tx1"/>
            </a:solidFill>
            <a:round/>
          </a:ln>
        </p:spPr>
        <p:txBody>
          <a:bodyPr lIns="90488" tIns="44450" rIns="90488" bIns="44450">
            <a:spAutoFit/>
          </a:bodyPr>
          <a:lstStyle/>
          <a:p>
            <a:pPr marL="190500" indent="-190500" eaLnBrk="0" hangingPunct="0">
              <a:buFontTx/>
              <a:buChar char="•"/>
            </a:pPr>
            <a:r>
              <a:rPr lang="en-US" sz="1600" dirty="0"/>
              <a:t>DEVIDEN TERMASUK DEVIDEN DARI PERUSAHAAN ASURANSI KPD PEMEGANG POLIS DAN PEMBAGIAN SHU KOPERASI</a:t>
            </a:r>
          </a:p>
          <a:p>
            <a:pPr marL="190500" indent="-190500" eaLnBrk="0" hangingPunct="0">
              <a:buFontTx/>
              <a:buChar char="•"/>
            </a:pPr>
            <a:r>
              <a:rPr lang="en-US" sz="1600" dirty="0"/>
              <a:t>BUNGA TERMASUK PREMIUM,DISKONTO DAN IMBALAN SEHUBUNGAN DENGAN JAMINAN PENGEMBALIAN UTANG</a:t>
            </a:r>
          </a:p>
          <a:p>
            <a:pPr marL="190500" indent="-190500" eaLnBrk="0" hangingPunct="0">
              <a:buFontTx/>
              <a:buChar char="•"/>
            </a:pPr>
            <a:r>
              <a:rPr lang="en-US" sz="1600" dirty="0"/>
              <a:t>ROYALTI </a:t>
            </a:r>
          </a:p>
          <a:p>
            <a:pPr marL="190500" indent="-190500" eaLnBrk="0" hangingPunct="0">
              <a:buFontTx/>
              <a:buChar char="•"/>
            </a:pPr>
            <a:r>
              <a:rPr lang="en-US" sz="1600" dirty="0"/>
              <a:t>HADIAH, PENGHARGAAN DAN BONUS DAN SEJENISNYA SELAIN YG TELAH DIPOTONG </a:t>
            </a:r>
            <a:r>
              <a:rPr lang="en-US" sz="1600" dirty="0" err="1"/>
              <a:t>PPh</a:t>
            </a:r>
            <a:r>
              <a:rPr lang="en-US" sz="1600" dirty="0"/>
              <a:t> PSL 21</a:t>
            </a:r>
          </a:p>
        </p:txBody>
      </p:sp>
      <p:sp>
        <p:nvSpPr>
          <p:cNvPr id="23569" name="AutoShape 28"/>
          <p:cNvSpPr>
            <a:spLocks noChangeArrowheads="1"/>
          </p:cNvSpPr>
          <p:nvPr/>
        </p:nvSpPr>
        <p:spPr bwMode="auto">
          <a:xfrm>
            <a:off x="1893888" y="3432176"/>
            <a:ext cx="7067550" cy="892175"/>
          </a:xfrm>
          <a:prstGeom prst="roundRect">
            <a:avLst>
              <a:gd name="adj" fmla="val 12486"/>
            </a:avLst>
          </a:prstGeom>
          <a:solidFill>
            <a:srgbClr val="CCFF66"/>
          </a:solidFill>
          <a:ln w="12700">
            <a:solidFill>
              <a:schemeClr val="tx1"/>
            </a:solidFill>
            <a:round/>
          </a:ln>
        </p:spPr>
        <p:txBody>
          <a:bodyPr lIns="90488" tIns="44450" rIns="90488" bIns="44450">
            <a:spAutoFit/>
          </a:bodyPr>
          <a:lstStyle/>
          <a:p>
            <a:pPr eaLnBrk="0" hangingPunct="0"/>
            <a:r>
              <a:rPr lang="en-US" sz="1600" dirty="0"/>
              <a:t>SEWA DAN  PENGHASILAN LAIN SEHUBUNGAN DGN PENGGUNAAN  HARTA SELAIN SEWA ATAS TANAH DAN/ATAU BANGUNAN SESUAI DENGAN PP 5 TAHUN 2002</a:t>
            </a:r>
          </a:p>
        </p:txBody>
      </p:sp>
      <p:sp>
        <p:nvSpPr>
          <p:cNvPr id="23570" name="AutoShape 29"/>
          <p:cNvSpPr>
            <a:spLocks noChangeArrowheads="1"/>
          </p:cNvSpPr>
          <p:nvPr/>
        </p:nvSpPr>
        <p:spPr bwMode="auto">
          <a:xfrm>
            <a:off x="1947863" y="4419600"/>
            <a:ext cx="7072312" cy="1854200"/>
          </a:xfrm>
          <a:prstGeom prst="roundRect">
            <a:avLst>
              <a:gd name="adj" fmla="val 4069"/>
            </a:avLst>
          </a:prstGeom>
          <a:solidFill>
            <a:srgbClr val="CCFF66"/>
          </a:solidFill>
          <a:ln w="12700">
            <a:solidFill>
              <a:schemeClr val="tx1"/>
            </a:solidFill>
            <a:round/>
          </a:ln>
        </p:spPr>
        <p:txBody>
          <a:bodyPr lIns="90488" tIns="44450" rIns="90488" bIns="44450">
            <a:spAutoFit/>
          </a:bodyPr>
          <a:lstStyle/>
          <a:p>
            <a:pPr marL="119380" indent="-119380" eaLnBrk="0" hangingPunct="0"/>
            <a:r>
              <a:rPr lang="en-US" sz="1600" dirty="0"/>
              <a:t>IMBALAN SEHUBUNGAN DENGAN:</a:t>
            </a:r>
          </a:p>
          <a:p>
            <a:pPr marL="119380" indent="-119380" eaLnBrk="0" hangingPunct="0">
              <a:buFontTx/>
              <a:buChar char="•"/>
            </a:pPr>
            <a:r>
              <a:rPr lang="en-US" sz="1600" dirty="0"/>
              <a:t>JASA TEKNIK;</a:t>
            </a:r>
          </a:p>
          <a:p>
            <a:pPr marL="119380" indent="-119380" eaLnBrk="0" hangingPunct="0">
              <a:buFontTx/>
              <a:buChar char="•"/>
            </a:pPr>
            <a:r>
              <a:rPr lang="en-US" sz="1600" dirty="0"/>
              <a:t>JASA MANAJEMEN;</a:t>
            </a:r>
          </a:p>
          <a:p>
            <a:pPr marL="119380" indent="-119380" eaLnBrk="0" hangingPunct="0">
              <a:buFontTx/>
              <a:buChar char="•"/>
            </a:pPr>
            <a:r>
              <a:rPr lang="en-US" sz="1600" dirty="0"/>
              <a:t>JASA KONSTRUKSI; </a:t>
            </a:r>
          </a:p>
          <a:p>
            <a:pPr marL="119380" indent="-119380" eaLnBrk="0" hangingPunct="0">
              <a:buFontTx/>
              <a:buChar char="•"/>
            </a:pPr>
            <a:r>
              <a:rPr lang="en-US" sz="1600" dirty="0"/>
              <a:t>JASA KONSULTAN;</a:t>
            </a:r>
          </a:p>
          <a:p>
            <a:pPr marL="119380" indent="-119380" eaLnBrk="0" hangingPunct="0">
              <a:buFontTx/>
              <a:buChar char="•"/>
            </a:pPr>
            <a:r>
              <a:rPr lang="en-US" sz="1600" dirty="0"/>
              <a:t>JASA LAIN </a:t>
            </a:r>
          </a:p>
          <a:p>
            <a:pPr marL="119380" indent="-119380" eaLnBrk="0" hangingPunct="0"/>
            <a:r>
              <a:rPr lang="en-US" sz="1600" dirty="0"/>
              <a:t>SELAIN JASA YG TLH DIPOTONG </a:t>
            </a:r>
            <a:r>
              <a:rPr lang="en-US" sz="1600" dirty="0" err="1"/>
              <a:t>PPh</a:t>
            </a:r>
            <a:r>
              <a:rPr lang="en-US" sz="1600" dirty="0"/>
              <a:t> PSL 21</a:t>
            </a:r>
          </a:p>
        </p:txBody>
      </p:sp>
      <p:sp>
        <p:nvSpPr>
          <p:cNvPr id="23571" name="Rectangle 30"/>
          <p:cNvSpPr>
            <a:spLocks noChangeArrowheads="1"/>
          </p:cNvSpPr>
          <p:nvPr/>
        </p:nvSpPr>
        <p:spPr bwMode="auto">
          <a:xfrm>
            <a:off x="1066800" y="990600"/>
            <a:ext cx="254000" cy="4572000"/>
          </a:xfrm>
          <a:prstGeom prst="rect">
            <a:avLst/>
          </a:prstGeom>
          <a:solidFill>
            <a:schemeClr val="tx2">
              <a:lumMod val="75000"/>
            </a:schemeClr>
          </a:solidFill>
          <a:ln w="9525">
            <a:noFill/>
            <a:miter lim="800000"/>
          </a:ln>
        </p:spPr>
        <p:txBody>
          <a:bodyPr wrap="none" anchor="ctr"/>
          <a:lstStyle/>
          <a:p>
            <a:pPr algn="ctr" eaLnBrk="0" hangingPunct="0"/>
            <a:endParaRPr lang="en-US" sz="2400" b="1">
              <a:solidFill>
                <a:srgbClr val="000066"/>
              </a:solidFill>
            </a:endParaRPr>
          </a:p>
        </p:txBody>
      </p:sp>
      <p:sp>
        <p:nvSpPr>
          <p:cNvPr id="23572" name="Rectangle 31"/>
          <p:cNvSpPr>
            <a:spLocks noChangeArrowheads="1"/>
          </p:cNvSpPr>
          <p:nvPr/>
        </p:nvSpPr>
        <p:spPr bwMode="auto">
          <a:xfrm>
            <a:off x="1092200" y="990600"/>
            <a:ext cx="2413000" cy="152400"/>
          </a:xfrm>
          <a:prstGeom prst="rect">
            <a:avLst/>
          </a:prstGeom>
          <a:solidFill>
            <a:schemeClr val="tx2">
              <a:lumMod val="75000"/>
            </a:schemeClr>
          </a:solidFill>
          <a:ln w="9525">
            <a:noFill/>
            <a:miter lim="800000"/>
          </a:ln>
        </p:spPr>
        <p:txBody>
          <a:bodyPr wrap="none" anchor="ctr"/>
          <a:lstStyle/>
          <a:p>
            <a:pPr algn="ctr" eaLnBrk="0" hangingPunct="0"/>
            <a:endParaRPr lang="en-US" sz="2400" b="1">
              <a:solidFill>
                <a:srgbClr val="000066"/>
              </a:solidFill>
            </a:endParaRPr>
          </a:p>
        </p:txBody>
      </p:sp>
      <p:sp>
        <p:nvSpPr>
          <p:cNvPr id="23573" name="AutoShape 32"/>
          <p:cNvSpPr>
            <a:spLocks noChangeArrowheads="1"/>
          </p:cNvSpPr>
          <p:nvPr/>
        </p:nvSpPr>
        <p:spPr bwMode="auto">
          <a:xfrm>
            <a:off x="1143000" y="2114550"/>
            <a:ext cx="508000" cy="400050"/>
          </a:xfrm>
          <a:prstGeom prst="rightArrow">
            <a:avLst>
              <a:gd name="adj1" fmla="val 75009"/>
              <a:gd name="adj2" fmla="val 63510"/>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3574" name="AutoShape 34"/>
          <p:cNvSpPr>
            <a:spLocks noChangeArrowheads="1"/>
          </p:cNvSpPr>
          <p:nvPr/>
        </p:nvSpPr>
        <p:spPr bwMode="auto">
          <a:xfrm>
            <a:off x="1143000" y="5210175"/>
            <a:ext cx="508000" cy="400050"/>
          </a:xfrm>
          <a:prstGeom prst="rightArrow">
            <a:avLst>
              <a:gd name="adj1" fmla="val 75009"/>
              <a:gd name="adj2" fmla="val 63510"/>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
        <p:nvSpPr>
          <p:cNvPr id="23575" name="AutoShape 36"/>
          <p:cNvSpPr>
            <a:spLocks noChangeArrowheads="1"/>
          </p:cNvSpPr>
          <p:nvPr/>
        </p:nvSpPr>
        <p:spPr bwMode="auto">
          <a:xfrm>
            <a:off x="1143000" y="3733800"/>
            <a:ext cx="508000" cy="400050"/>
          </a:xfrm>
          <a:prstGeom prst="rightArrow">
            <a:avLst>
              <a:gd name="adj1" fmla="val 75009"/>
              <a:gd name="adj2" fmla="val 63510"/>
            </a:avLst>
          </a:prstGeom>
          <a:solidFill>
            <a:schemeClr val="hlink"/>
          </a:solidFill>
          <a:ln w="9525">
            <a:noFill/>
            <a:miter lim="800000"/>
          </a:ln>
        </p:spPr>
        <p:txBody>
          <a:bodyPr wrap="none" anchor="ctr"/>
          <a:lstStyle/>
          <a:p>
            <a:pPr algn="ctr" eaLnBrk="0" hangingPunct="0"/>
            <a:endParaRPr lang="en-US" sz="2400" b="1">
              <a:solidFill>
                <a:srgbClr val="000066"/>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ooter Placeholder 2"/>
          <p:cNvSpPr txBox="1">
            <a:spLocks noGrp="1"/>
          </p:cNvSpPr>
          <p:nvPr/>
        </p:nvSpPr>
        <p:spPr bwMode="auto">
          <a:xfrm>
            <a:off x="3505200" y="6248400"/>
            <a:ext cx="2895600" cy="457200"/>
          </a:xfrm>
          <a:prstGeom prst="rect">
            <a:avLst/>
          </a:prstGeom>
          <a:noFill/>
          <a:ln>
            <a:miter lim="800000"/>
          </a:ln>
        </p:spPr>
        <p:txBody>
          <a:bodyPr/>
          <a:lstStyle/>
          <a:p>
            <a:pPr algn="ctr" eaLnBrk="0" hangingPunct="0">
              <a:defRPr/>
            </a:pPr>
            <a:endParaRPr lang="en-US" dirty="0">
              <a:latin typeface="+mn-lt"/>
              <a:cs typeface="+mn-cs"/>
            </a:endParaRPr>
          </a:p>
        </p:txBody>
      </p:sp>
      <p:sp>
        <p:nvSpPr>
          <p:cNvPr id="21508" name="Rectangle 2"/>
          <p:cNvSpPr>
            <a:spLocks noChangeArrowheads="1"/>
          </p:cNvSpPr>
          <p:nvPr/>
        </p:nvSpPr>
        <p:spPr bwMode="auto">
          <a:xfrm>
            <a:off x="660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1509" name="Rectangle 3"/>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0" name="Rectangle 4"/>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1" name="Rectangle 5"/>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2" name="Rectangle 6"/>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3" name="Rectangle 7"/>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4" name="Rectangle 8"/>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5" name="Line 9"/>
          <p:cNvSpPr>
            <a:spLocks noChangeShapeType="1"/>
          </p:cNvSpPr>
          <p:nvPr/>
        </p:nvSpPr>
        <p:spPr bwMode="auto">
          <a:xfrm flipH="1">
            <a:off x="4894264" y="5843589"/>
            <a:ext cx="58737" cy="161925"/>
          </a:xfrm>
          <a:prstGeom prst="line">
            <a:avLst/>
          </a:prstGeom>
          <a:noFill/>
          <a:ln w="9525">
            <a:noFill/>
            <a:round/>
            <a:headEnd type="none" w="sm" len="sm"/>
            <a:tailEnd type="none" w="sm" len="sm"/>
          </a:ln>
        </p:spPr>
        <p:txBody>
          <a:bodyPr wrap="none" anchor="ctr"/>
          <a:lstStyle/>
          <a:p>
            <a:endParaRPr lang="en-US"/>
          </a:p>
        </p:txBody>
      </p:sp>
      <p:sp>
        <p:nvSpPr>
          <p:cNvPr id="21516" name="Rectangle 10"/>
          <p:cNvSpPr>
            <a:spLocks noChangeArrowheads="1"/>
          </p:cNvSpPr>
          <p:nvPr/>
        </p:nvSpPr>
        <p:spPr bwMode="auto">
          <a:xfrm>
            <a:off x="2697164" y="508001"/>
            <a:ext cx="186013" cy="462307"/>
          </a:xfrm>
          <a:prstGeom prst="rect">
            <a:avLst/>
          </a:prstGeom>
          <a:noFill/>
          <a:ln w="9525">
            <a:noFill/>
            <a:miter lim="800000"/>
          </a:ln>
        </p:spPr>
        <p:txBody>
          <a:bodyPr wrap="none" lIns="92075" tIns="46038" rIns="92075" bIns="46038">
            <a:spAutoFit/>
          </a:bodyPr>
          <a:lstStyle/>
          <a:p>
            <a:endParaRPr lang="en-US" sz="2400"/>
          </a:p>
        </p:txBody>
      </p:sp>
      <p:sp>
        <p:nvSpPr>
          <p:cNvPr id="21517" name="Rectangle 11"/>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8" name="Rectangle 12"/>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1519" name="Rectangle 13"/>
          <p:cNvSpPr>
            <a:spLocks noChangeArrowheads="1"/>
          </p:cNvSpPr>
          <p:nvPr/>
        </p:nvSpPr>
        <p:spPr bwMode="auto">
          <a:xfrm>
            <a:off x="1074739" y="352426"/>
            <a:ext cx="7756525" cy="619125"/>
          </a:xfrm>
          <a:prstGeom prst="rect">
            <a:avLst/>
          </a:prstGeom>
          <a:solidFill>
            <a:srgbClr val="FFFF99"/>
          </a:solidFill>
          <a:ln w="12700">
            <a:solidFill>
              <a:schemeClr val="tx1"/>
            </a:solidFill>
            <a:miter lim="800000"/>
          </a:ln>
        </p:spPr>
        <p:txBody>
          <a:bodyPr wrap="none" lIns="90488" tIns="44450" rIns="90488" bIns="44450" anchor="ctr"/>
          <a:lstStyle/>
          <a:p>
            <a:pPr algn="ctr" eaLnBrk="0" hangingPunct="0"/>
            <a:r>
              <a:rPr lang="en-US" sz="2000" b="1"/>
              <a:t>PEMOTONG PPh PASAL 23/26</a:t>
            </a:r>
          </a:p>
        </p:txBody>
      </p:sp>
      <p:sp>
        <p:nvSpPr>
          <p:cNvPr id="21520" name="AutoShape 14"/>
          <p:cNvSpPr>
            <a:spLocks noChangeArrowheads="1"/>
          </p:cNvSpPr>
          <p:nvPr/>
        </p:nvSpPr>
        <p:spPr bwMode="auto">
          <a:xfrm>
            <a:off x="4241800" y="1033464"/>
            <a:ext cx="1727200" cy="338137"/>
          </a:xfrm>
          <a:prstGeom prst="downArrow">
            <a:avLst>
              <a:gd name="adj1" fmla="val 75009"/>
              <a:gd name="adj2" fmla="val 50014"/>
            </a:avLst>
          </a:prstGeom>
          <a:solidFill>
            <a:schemeClr val="folHlink"/>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1521" name="AutoShape 15"/>
          <p:cNvSpPr>
            <a:spLocks noChangeArrowheads="1"/>
          </p:cNvSpPr>
          <p:nvPr/>
        </p:nvSpPr>
        <p:spPr bwMode="auto">
          <a:xfrm>
            <a:off x="1193800" y="1428750"/>
            <a:ext cx="7518400" cy="1695450"/>
          </a:xfrm>
          <a:prstGeom prst="roundRect">
            <a:avLst>
              <a:gd name="adj" fmla="val 6671"/>
            </a:avLst>
          </a:prstGeom>
          <a:solidFill>
            <a:schemeClr val="hlink"/>
          </a:solidFill>
          <a:ln w="12700">
            <a:solidFill>
              <a:schemeClr val="tx1"/>
            </a:solidFill>
            <a:round/>
          </a:ln>
        </p:spPr>
        <p:txBody>
          <a:bodyPr wrap="none" anchor="ctr"/>
          <a:lstStyle/>
          <a:p>
            <a:pPr algn="ctr" eaLnBrk="0" hangingPunct="0"/>
            <a:endParaRPr lang="en-US" sz="2400" b="1">
              <a:solidFill>
                <a:srgbClr val="000066"/>
              </a:solidFill>
            </a:endParaRPr>
          </a:p>
        </p:txBody>
      </p:sp>
      <p:sp>
        <p:nvSpPr>
          <p:cNvPr id="21522" name="Rectangle 16"/>
          <p:cNvSpPr>
            <a:spLocks noChangeArrowheads="1"/>
          </p:cNvSpPr>
          <p:nvPr/>
        </p:nvSpPr>
        <p:spPr bwMode="auto">
          <a:xfrm>
            <a:off x="1341439" y="1485900"/>
            <a:ext cx="4542911" cy="1567096"/>
          </a:xfrm>
          <a:prstGeom prst="rect">
            <a:avLst/>
          </a:prstGeom>
          <a:solidFill>
            <a:schemeClr val="hlink"/>
          </a:solidFill>
          <a:ln w="9525">
            <a:noFill/>
            <a:miter lim="800000"/>
          </a:ln>
        </p:spPr>
        <p:txBody>
          <a:bodyPr wrap="none" lIns="90488" tIns="44450" rIns="90488" bIns="44450">
            <a:spAutoFit/>
          </a:bodyPr>
          <a:lstStyle/>
          <a:p>
            <a:pPr marL="285750" indent="-285750" eaLnBrk="0" hangingPunct="0">
              <a:buFontTx/>
              <a:buChar char="•"/>
            </a:pPr>
            <a:r>
              <a:rPr lang="en-US" sz="1600" b="1"/>
              <a:t>BADAN PEMERINTAH</a:t>
            </a:r>
          </a:p>
          <a:p>
            <a:pPr marL="285750" indent="-285750" eaLnBrk="0" hangingPunct="0">
              <a:buFontTx/>
              <a:buChar char="•"/>
            </a:pPr>
            <a:r>
              <a:rPr lang="en-US" sz="1600" b="1"/>
              <a:t>SUBJEK PAJAK BADAN DALAM NEGERI </a:t>
            </a:r>
          </a:p>
          <a:p>
            <a:pPr marL="285750" indent="-285750" eaLnBrk="0" hangingPunct="0">
              <a:buFontTx/>
              <a:buChar char="•"/>
            </a:pPr>
            <a:r>
              <a:rPr lang="en-US" sz="1600" b="1"/>
              <a:t>PENYELENGGARA KEGIATAN</a:t>
            </a:r>
          </a:p>
          <a:p>
            <a:pPr marL="285750" indent="-285750" eaLnBrk="0" hangingPunct="0">
              <a:buFontTx/>
              <a:buChar char="•"/>
            </a:pPr>
            <a:r>
              <a:rPr lang="en-US" sz="1600" b="1"/>
              <a:t>BENTUK USAHA TETAP</a:t>
            </a:r>
          </a:p>
          <a:p>
            <a:pPr marL="285750" indent="-285750" eaLnBrk="0" hangingPunct="0">
              <a:buFontTx/>
              <a:buChar char="•"/>
            </a:pPr>
            <a:r>
              <a:rPr lang="en-US" sz="1600" b="1"/>
              <a:t>PERWAKILAN PERUSAHAAN LUAR </a:t>
            </a:r>
          </a:p>
          <a:p>
            <a:pPr marL="285750" indent="-285750" eaLnBrk="0" hangingPunct="0"/>
            <a:r>
              <a:rPr lang="en-US" sz="1600" b="1"/>
              <a:t>	NEGERI LAINNYA</a:t>
            </a:r>
          </a:p>
        </p:txBody>
      </p:sp>
      <p:sp>
        <p:nvSpPr>
          <p:cNvPr id="21523" name="AutoShape 17"/>
          <p:cNvSpPr>
            <a:spLocks noChangeArrowheads="1"/>
          </p:cNvSpPr>
          <p:nvPr/>
        </p:nvSpPr>
        <p:spPr bwMode="auto">
          <a:xfrm>
            <a:off x="2489200" y="3600450"/>
            <a:ext cx="5283200" cy="623888"/>
          </a:xfrm>
          <a:prstGeom prst="roundRect">
            <a:avLst>
              <a:gd name="adj" fmla="val 7551"/>
            </a:avLst>
          </a:prstGeom>
          <a:solidFill>
            <a:srgbClr val="CC99FF"/>
          </a:solidFill>
          <a:ln w="12700">
            <a:solidFill>
              <a:schemeClr val="tx1"/>
            </a:solidFill>
            <a:round/>
          </a:ln>
        </p:spPr>
        <p:txBody>
          <a:bodyPr wrap="none" anchor="ctr"/>
          <a:lstStyle/>
          <a:p>
            <a:pPr algn="ctr" eaLnBrk="0" hangingPunct="0"/>
            <a:endParaRPr lang="en-US" b="1">
              <a:solidFill>
                <a:srgbClr val="000066"/>
              </a:solidFill>
            </a:endParaRPr>
          </a:p>
        </p:txBody>
      </p:sp>
      <p:sp>
        <p:nvSpPr>
          <p:cNvPr id="21524" name="Rectangle 18"/>
          <p:cNvSpPr>
            <a:spLocks noChangeArrowheads="1"/>
          </p:cNvSpPr>
          <p:nvPr/>
        </p:nvSpPr>
        <p:spPr bwMode="auto">
          <a:xfrm>
            <a:off x="2467199" y="3581401"/>
            <a:ext cx="5206555" cy="582211"/>
          </a:xfrm>
          <a:prstGeom prst="rect">
            <a:avLst/>
          </a:prstGeom>
          <a:noFill/>
          <a:ln w="9525">
            <a:noFill/>
            <a:miter lim="800000"/>
          </a:ln>
        </p:spPr>
        <p:txBody>
          <a:bodyPr wrap="none" lIns="90488" tIns="44450" rIns="90488" bIns="44450">
            <a:spAutoFit/>
          </a:bodyPr>
          <a:lstStyle/>
          <a:p>
            <a:pPr algn="ctr" eaLnBrk="0" hangingPunct="0"/>
            <a:r>
              <a:rPr lang="en-US" sz="1600" b="1"/>
              <a:t>DIBAYARKAN, DISEDIAKAN UNTUK DIBAYARKAN </a:t>
            </a:r>
          </a:p>
          <a:p>
            <a:pPr algn="ctr" eaLnBrk="0" hangingPunct="0"/>
            <a:r>
              <a:rPr lang="en-US" sz="1600" b="1"/>
              <a:t>ATAU TELAH JATUH TEMPO PEMBAYARNNYA </a:t>
            </a:r>
          </a:p>
        </p:txBody>
      </p:sp>
      <p:sp>
        <p:nvSpPr>
          <p:cNvPr id="21525" name="AutoShape 19"/>
          <p:cNvSpPr>
            <a:spLocks noChangeArrowheads="1"/>
          </p:cNvSpPr>
          <p:nvPr/>
        </p:nvSpPr>
        <p:spPr bwMode="auto">
          <a:xfrm>
            <a:off x="4445000" y="3076576"/>
            <a:ext cx="1320800" cy="504825"/>
          </a:xfrm>
          <a:prstGeom prst="downArrow">
            <a:avLst>
              <a:gd name="adj1" fmla="val 75009"/>
              <a:gd name="adj2" fmla="val 66708"/>
            </a:avLst>
          </a:prstGeom>
          <a:solidFill>
            <a:schemeClr val="folHlink"/>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1526" name="Rectangle 27"/>
          <p:cNvSpPr>
            <a:spLocks noChangeArrowheads="1"/>
          </p:cNvSpPr>
          <p:nvPr/>
        </p:nvSpPr>
        <p:spPr bwMode="auto">
          <a:xfrm>
            <a:off x="3429000" y="4743450"/>
            <a:ext cx="2641600" cy="1143000"/>
          </a:xfrm>
          <a:prstGeom prst="rect">
            <a:avLst/>
          </a:prstGeom>
          <a:solidFill>
            <a:schemeClr val="accent1"/>
          </a:solidFill>
          <a:ln w="9525">
            <a:solidFill>
              <a:schemeClr val="tx1"/>
            </a:solidFill>
            <a:miter lim="800000"/>
          </a:ln>
        </p:spPr>
        <p:txBody>
          <a:bodyPr wrap="none" anchor="ctr"/>
          <a:lstStyle/>
          <a:p>
            <a:pPr algn="ctr" eaLnBrk="0" hangingPunct="0"/>
            <a:r>
              <a:rPr lang="en-US" sz="2000" b="1"/>
              <a:t>PENYERAHAN </a:t>
            </a:r>
          </a:p>
          <a:p>
            <a:pPr algn="ctr" eaLnBrk="0" hangingPunct="0"/>
            <a:r>
              <a:rPr lang="en-US" sz="2000" b="1"/>
              <a:t>JASA</a:t>
            </a:r>
          </a:p>
        </p:txBody>
      </p:sp>
      <p:sp>
        <p:nvSpPr>
          <p:cNvPr id="21527" name="Rectangle 28"/>
          <p:cNvSpPr>
            <a:spLocks noChangeArrowheads="1"/>
          </p:cNvSpPr>
          <p:nvPr/>
        </p:nvSpPr>
        <p:spPr bwMode="auto">
          <a:xfrm>
            <a:off x="787400" y="4743450"/>
            <a:ext cx="2235200" cy="1143000"/>
          </a:xfrm>
          <a:prstGeom prst="rect">
            <a:avLst/>
          </a:prstGeom>
          <a:solidFill>
            <a:schemeClr val="accent1"/>
          </a:solidFill>
          <a:ln w="9525">
            <a:solidFill>
              <a:schemeClr val="tx1"/>
            </a:solidFill>
            <a:miter lim="800000"/>
          </a:ln>
        </p:spPr>
        <p:txBody>
          <a:bodyPr wrap="none" anchor="ctr"/>
          <a:lstStyle/>
          <a:p>
            <a:pPr algn="ctr" eaLnBrk="0" hangingPunct="0"/>
            <a:r>
              <a:rPr lang="en-US" sz="2000" b="1"/>
              <a:t>MODAL</a:t>
            </a:r>
          </a:p>
        </p:txBody>
      </p:sp>
      <p:sp>
        <p:nvSpPr>
          <p:cNvPr id="21528" name="Rectangle 29"/>
          <p:cNvSpPr>
            <a:spLocks noChangeArrowheads="1"/>
          </p:cNvSpPr>
          <p:nvPr/>
        </p:nvSpPr>
        <p:spPr bwMode="auto">
          <a:xfrm>
            <a:off x="6273800" y="4743450"/>
            <a:ext cx="2844800" cy="1143000"/>
          </a:xfrm>
          <a:prstGeom prst="rect">
            <a:avLst/>
          </a:prstGeom>
          <a:solidFill>
            <a:schemeClr val="accent1"/>
          </a:solidFill>
          <a:ln w="9525">
            <a:solidFill>
              <a:schemeClr val="tx1"/>
            </a:solidFill>
            <a:miter lim="800000"/>
          </a:ln>
        </p:spPr>
        <p:txBody>
          <a:bodyPr wrap="none" anchor="ctr"/>
          <a:lstStyle/>
          <a:p>
            <a:pPr algn="ctr" eaLnBrk="0" hangingPunct="0"/>
            <a:r>
              <a:rPr lang="en-US" b="1"/>
              <a:t>PENYELENGGARA </a:t>
            </a:r>
          </a:p>
          <a:p>
            <a:pPr algn="ctr" eaLnBrk="0" hangingPunct="0"/>
            <a:r>
              <a:rPr lang="en-US" b="1"/>
              <a:t>KEGIATAN </a:t>
            </a:r>
          </a:p>
          <a:p>
            <a:pPr algn="ctr" eaLnBrk="0" hangingPunct="0"/>
            <a:r>
              <a:rPr lang="en-US" b="1"/>
              <a:t>SELAIN YANG TELAH</a:t>
            </a:r>
          </a:p>
          <a:p>
            <a:pPr algn="ctr" eaLnBrk="0" hangingPunct="0"/>
            <a:r>
              <a:rPr lang="en-US" b="1"/>
              <a:t> DIPOTONG </a:t>
            </a:r>
          </a:p>
          <a:p>
            <a:pPr algn="ctr" eaLnBrk="0" hangingPunct="0"/>
            <a:r>
              <a:rPr lang="en-US" b="1"/>
              <a:t>PPh PSL 21</a:t>
            </a:r>
          </a:p>
        </p:txBody>
      </p:sp>
      <p:sp>
        <p:nvSpPr>
          <p:cNvPr id="21529" name="Rectangle 32"/>
          <p:cNvSpPr>
            <a:spLocks noChangeArrowheads="1"/>
          </p:cNvSpPr>
          <p:nvPr/>
        </p:nvSpPr>
        <p:spPr bwMode="auto">
          <a:xfrm>
            <a:off x="1397000" y="4343400"/>
            <a:ext cx="7010400" cy="114300"/>
          </a:xfrm>
          <a:prstGeom prst="rect">
            <a:avLst/>
          </a:prstGeom>
          <a:gradFill rotWithShape="0">
            <a:gsLst>
              <a:gs pos="0">
                <a:srgbClr val="656565"/>
              </a:gs>
              <a:gs pos="50000">
                <a:srgbClr val="919191"/>
              </a:gs>
              <a:gs pos="100000">
                <a:srgbClr val="656565"/>
              </a:gs>
            </a:gsLst>
            <a:lin ang="5400000" scaled="1"/>
          </a:gradFill>
          <a:ln w="9525">
            <a:noFill/>
            <a:miter lim="800000"/>
          </a:ln>
        </p:spPr>
        <p:txBody>
          <a:bodyPr wrap="none" anchor="ctr"/>
          <a:lstStyle/>
          <a:p>
            <a:pPr algn="ctr" eaLnBrk="0" hangingPunct="0"/>
            <a:endParaRPr lang="en-US" sz="2400" b="1">
              <a:solidFill>
                <a:srgbClr val="000066"/>
              </a:solidFill>
            </a:endParaRPr>
          </a:p>
        </p:txBody>
      </p:sp>
      <p:sp>
        <p:nvSpPr>
          <p:cNvPr id="21530" name="AutoShape 33"/>
          <p:cNvSpPr>
            <a:spLocks noChangeArrowheads="1"/>
          </p:cNvSpPr>
          <p:nvPr/>
        </p:nvSpPr>
        <p:spPr bwMode="auto">
          <a:xfrm>
            <a:off x="1295400" y="4343400"/>
            <a:ext cx="406400" cy="342900"/>
          </a:xfrm>
          <a:prstGeom prst="downArrow">
            <a:avLst>
              <a:gd name="adj1" fmla="val 50000"/>
              <a:gd name="adj2" fmla="val 41718"/>
            </a:avLst>
          </a:prstGeom>
          <a:gradFill rotWithShape="0">
            <a:gsLst>
              <a:gs pos="0">
                <a:srgbClr val="656565"/>
              </a:gs>
              <a:gs pos="50000">
                <a:srgbClr val="919191"/>
              </a:gs>
              <a:gs pos="100000">
                <a:srgbClr val="656565"/>
              </a:gs>
            </a:gsLst>
            <a:lin ang="0" scaled="1"/>
          </a:gradFill>
          <a:ln w="9525">
            <a:noFill/>
            <a:miter lim="800000"/>
          </a:ln>
        </p:spPr>
        <p:txBody>
          <a:bodyPr wrap="none" anchor="ctr"/>
          <a:lstStyle/>
          <a:p>
            <a:pPr algn="ctr" eaLnBrk="0" hangingPunct="0"/>
            <a:endParaRPr lang="en-US" sz="2400" b="1">
              <a:solidFill>
                <a:srgbClr val="000066"/>
              </a:solidFill>
            </a:endParaRPr>
          </a:p>
        </p:txBody>
      </p:sp>
      <p:sp>
        <p:nvSpPr>
          <p:cNvPr id="21531" name="AutoShape 34"/>
          <p:cNvSpPr>
            <a:spLocks noChangeArrowheads="1"/>
          </p:cNvSpPr>
          <p:nvPr/>
        </p:nvSpPr>
        <p:spPr bwMode="auto">
          <a:xfrm>
            <a:off x="8102600" y="4343400"/>
            <a:ext cx="406400" cy="342900"/>
          </a:xfrm>
          <a:prstGeom prst="downArrow">
            <a:avLst>
              <a:gd name="adj1" fmla="val 50000"/>
              <a:gd name="adj2" fmla="val 41718"/>
            </a:avLst>
          </a:prstGeom>
          <a:gradFill rotWithShape="0">
            <a:gsLst>
              <a:gs pos="0">
                <a:srgbClr val="656565"/>
              </a:gs>
              <a:gs pos="50000">
                <a:srgbClr val="919191"/>
              </a:gs>
              <a:gs pos="100000">
                <a:srgbClr val="656565"/>
              </a:gs>
            </a:gsLst>
            <a:lin ang="0" scaled="1"/>
          </a:gradFill>
          <a:ln w="9525">
            <a:noFill/>
            <a:miter lim="800000"/>
          </a:ln>
        </p:spPr>
        <p:txBody>
          <a:bodyPr wrap="none" anchor="ctr"/>
          <a:lstStyle/>
          <a:p>
            <a:pPr algn="ctr" eaLnBrk="0" hangingPunct="0"/>
            <a:endParaRPr lang="en-US" sz="2400" b="1">
              <a:solidFill>
                <a:srgbClr val="000066"/>
              </a:solidFill>
            </a:endParaRPr>
          </a:p>
        </p:txBody>
      </p:sp>
      <p:sp>
        <p:nvSpPr>
          <p:cNvPr id="21532" name="AutoShape 35"/>
          <p:cNvSpPr>
            <a:spLocks noChangeArrowheads="1"/>
          </p:cNvSpPr>
          <p:nvPr/>
        </p:nvSpPr>
        <p:spPr bwMode="auto">
          <a:xfrm>
            <a:off x="4927600" y="4229100"/>
            <a:ext cx="406400" cy="457200"/>
          </a:xfrm>
          <a:prstGeom prst="downArrow">
            <a:avLst>
              <a:gd name="adj1" fmla="val 50000"/>
              <a:gd name="adj2" fmla="val 46932"/>
            </a:avLst>
          </a:prstGeom>
          <a:gradFill rotWithShape="0">
            <a:gsLst>
              <a:gs pos="0">
                <a:srgbClr val="656565"/>
              </a:gs>
              <a:gs pos="50000">
                <a:srgbClr val="919191"/>
              </a:gs>
              <a:gs pos="100000">
                <a:srgbClr val="656565"/>
              </a:gs>
            </a:gsLst>
            <a:lin ang="0" scaled="1"/>
          </a:gradFill>
          <a:ln w="9525">
            <a:noFill/>
            <a:miter lim="800000"/>
          </a:ln>
        </p:spPr>
        <p:txBody>
          <a:bodyPr wrap="none" anchor="ctr"/>
          <a:lstStyle/>
          <a:p>
            <a:pPr algn="ctr" eaLnBrk="0" hangingPunct="0"/>
            <a:endParaRPr lang="en-US" sz="2400" b="1">
              <a:solidFill>
                <a:srgbClr val="000066"/>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2"/>
          <p:cNvSpPr txBox="1">
            <a:spLocks noGrp="1"/>
          </p:cNvSpPr>
          <p:nvPr/>
        </p:nvSpPr>
        <p:spPr bwMode="auto">
          <a:xfrm>
            <a:off x="3505200" y="6248400"/>
            <a:ext cx="2895600" cy="457200"/>
          </a:xfrm>
          <a:prstGeom prst="rect">
            <a:avLst/>
          </a:prstGeom>
          <a:noFill/>
          <a:ln>
            <a:miter lim="800000"/>
          </a:ln>
        </p:spPr>
        <p:txBody>
          <a:bodyPr/>
          <a:lstStyle/>
          <a:p>
            <a:pPr algn="ctr" eaLnBrk="0" hangingPunct="0">
              <a:defRPr/>
            </a:pPr>
            <a:endParaRPr lang="en-US" dirty="0">
              <a:latin typeface="+mn-lt"/>
              <a:cs typeface="+mn-cs"/>
            </a:endParaRPr>
          </a:p>
        </p:txBody>
      </p:sp>
      <p:sp>
        <p:nvSpPr>
          <p:cNvPr id="22532" name="Rectangle 2"/>
          <p:cNvSpPr>
            <a:spLocks noChangeArrowheads="1"/>
          </p:cNvSpPr>
          <p:nvPr/>
        </p:nvSpPr>
        <p:spPr bwMode="auto">
          <a:xfrm>
            <a:off x="660400" y="171450"/>
            <a:ext cx="8686800" cy="6515100"/>
          </a:xfrm>
          <a:prstGeom prst="rect">
            <a:avLst/>
          </a:prstGeom>
          <a:noFill/>
          <a:ln w="9525">
            <a:solidFill>
              <a:schemeClr val="tx1"/>
            </a:solidFill>
            <a:miter lim="800000"/>
          </a:ln>
        </p:spPr>
        <p:txBody>
          <a:bodyPr wrap="none" anchor="ctr"/>
          <a:lstStyle/>
          <a:p>
            <a:pPr algn="ctr" eaLnBrk="0" hangingPunct="0"/>
            <a:endParaRPr lang="en-US" sz="2400" b="1">
              <a:solidFill>
                <a:srgbClr val="000066"/>
              </a:solidFill>
            </a:endParaRPr>
          </a:p>
        </p:txBody>
      </p:sp>
      <p:sp>
        <p:nvSpPr>
          <p:cNvPr id="22533" name="Rectangle 3"/>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4" name="Rectangle 4"/>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5" name="Rectangle 5"/>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6" name="Rectangle 6"/>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7" name="Rectangle 7"/>
          <p:cNvSpPr>
            <a:spLocks noChangeArrowheads="1"/>
          </p:cNvSpPr>
          <p:nvPr/>
        </p:nvSpPr>
        <p:spPr bwMode="auto">
          <a:xfrm>
            <a:off x="1092200" y="62293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8" name="Rectangle 8"/>
          <p:cNvSpPr>
            <a:spLocks noChangeArrowheads="1"/>
          </p:cNvSpPr>
          <p:nvPr/>
        </p:nvSpPr>
        <p:spPr bwMode="auto">
          <a:xfrm>
            <a:off x="3530600" y="62293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39" name="Line 9"/>
          <p:cNvSpPr>
            <a:spLocks noChangeShapeType="1"/>
          </p:cNvSpPr>
          <p:nvPr/>
        </p:nvSpPr>
        <p:spPr bwMode="auto">
          <a:xfrm flipH="1">
            <a:off x="4894264" y="5843589"/>
            <a:ext cx="58737" cy="161925"/>
          </a:xfrm>
          <a:prstGeom prst="line">
            <a:avLst/>
          </a:prstGeom>
          <a:noFill/>
          <a:ln w="9525">
            <a:noFill/>
            <a:round/>
            <a:headEnd type="none" w="sm" len="sm"/>
            <a:tailEnd type="none" w="sm" len="sm"/>
          </a:ln>
        </p:spPr>
        <p:txBody>
          <a:bodyPr wrap="none" anchor="ctr"/>
          <a:lstStyle/>
          <a:p>
            <a:endParaRPr lang="en-US"/>
          </a:p>
        </p:txBody>
      </p:sp>
      <p:sp>
        <p:nvSpPr>
          <p:cNvPr id="22540" name="Rectangle 10"/>
          <p:cNvSpPr>
            <a:spLocks noChangeArrowheads="1"/>
          </p:cNvSpPr>
          <p:nvPr/>
        </p:nvSpPr>
        <p:spPr bwMode="auto">
          <a:xfrm>
            <a:off x="2697164" y="508001"/>
            <a:ext cx="186013" cy="462307"/>
          </a:xfrm>
          <a:prstGeom prst="rect">
            <a:avLst/>
          </a:prstGeom>
          <a:noFill/>
          <a:ln w="9525">
            <a:noFill/>
            <a:miter lim="800000"/>
          </a:ln>
        </p:spPr>
        <p:txBody>
          <a:bodyPr wrap="none" lIns="92075" tIns="46038" rIns="92075" bIns="46038">
            <a:spAutoFit/>
          </a:bodyPr>
          <a:lstStyle/>
          <a:p>
            <a:endParaRPr lang="en-US" sz="2400"/>
          </a:p>
        </p:txBody>
      </p:sp>
      <p:sp>
        <p:nvSpPr>
          <p:cNvPr id="22541" name="Rectangle 11"/>
          <p:cNvSpPr>
            <a:spLocks noChangeArrowheads="1"/>
          </p:cNvSpPr>
          <p:nvPr/>
        </p:nvSpPr>
        <p:spPr bwMode="auto">
          <a:xfrm>
            <a:off x="1092200" y="6343650"/>
            <a:ext cx="1828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42" name="Rectangle 12"/>
          <p:cNvSpPr>
            <a:spLocks noChangeArrowheads="1"/>
          </p:cNvSpPr>
          <p:nvPr/>
        </p:nvSpPr>
        <p:spPr bwMode="auto">
          <a:xfrm>
            <a:off x="3530600" y="6343650"/>
            <a:ext cx="2844800" cy="514350"/>
          </a:xfrm>
          <a:prstGeom prst="rect">
            <a:avLst/>
          </a:prstGeom>
          <a:noFill/>
          <a:ln w="9525">
            <a:noFill/>
            <a:miter lim="800000"/>
          </a:ln>
        </p:spPr>
        <p:txBody>
          <a:bodyPr wrap="none" anchor="ctr"/>
          <a:lstStyle/>
          <a:p>
            <a:pPr algn="ctr" eaLnBrk="0" hangingPunct="0"/>
            <a:endParaRPr lang="en-US" sz="2400" b="1">
              <a:solidFill>
                <a:srgbClr val="000066"/>
              </a:solidFill>
            </a:endParaRPr>
          </a:p>
        </p:txBody>
      </p:sp>
      <p:sp>
        <p:nvSpPr>
          <p:cNvPr id="22543" name="Rectangle 13"/>
          <p:cNvSpPr>
            <a:spLocks noChangeArrowheads="1"/>
          </p:cNvSpPr>
          <p:nvPr/>
        </p:nvSpPr>
        <p:spPr bwMode="auto">
          <a:xfrm>
            <a:off x="1066801" y="762000"/>
            <a:ext cx="7756525" cy="814388"/>
          </a:xfrm>
          <a:prstGeom prst="rect">
            <a:avLst/>
          </a:prstGeom>
          <a:solidFill>
            <a:srgbClr val="FFFF99"/>
          </a:solidFill>
          <a:ln w="12700">
            <a:solidFill>
              <a:schemeClr val="tx1"/>
            </a:solidFill>
            <a:miter lim="800000"/>
          </a:ln>
        </p:spPr>
        <p:txBody>
          <a:bodyPr lIns="90488" tIns="44450" rIns="90488" bIns="44450" anchor="ctr"/>
          <a:lstStyle/>
          <a:p>
            <a:pPr algn="ctr" eaLnBrk="0" hangingPunct="0"/>
            <a:r>
              <a:rPr lang="en-US" sz="2400" b="1"/>
              <a:t>PENERIMA PENGHASILAN YANG DIPOTONG PPh PASAL 23/26</a:t>
            </a:r>
          </a:p>
        </p:txBody>
      </p:sp>
      <p:sp>
        <p:nvSpPr>
          <p:cNvPr id="22544" name="AutoShape 14"/>
          <p:cNvSpPr>
            <a:spLocks noChangeArrowheads="1"/>
          </p:cNvSpPr>
          <p:nvPr/>
        </p:nvSpPr>
        <p:spPr bwMode="auto">
          <a:xfrm>
            <a:off x="1193800" y="2000250"/>
            <a:ext cx="3352800" cy="628650"/>
          </a:xfrm>
          <a:prstGeom prst="roundRect">
            <a:avLst>
              <a:gd name="adj" fmla="val 16657"/>
            </a:avLst>
          </a:prstGeom>
          <a:solidFill>
            <a:srgbClr val="CCCC00"/>
          </a:solidFill>
          <a:ln w="12700">
            <a:solidFill>
              <a:schemeClr val="tx1"/>
            </a:solidFill>
            <a:round/>
          </a:ln>
        </p:spPr>
        <p:txBody>
          <a:bodyPr lIns="92075" tIns="46038" rIns="92075" bIns="46038" anchor="ctr"/>
          <a:lstStyle/>
          <a:p>
            <a:pPr algn="ctr" eaLnBrk="0" hangingPunct="0"/>
            <a:r>
              <a:rPr lang="en-US" sz="2400" b="1"/>
              <a:t>PPh PASAL 23</a:t>
            </a:r>
            <a:endParaRPr lang="en-US" sz="2400"/>
          </a:p>
        </p:txBody>
      </p:sp>
      <p:sp>
        <p:nvSpPr>
          <p:cNvPr id="22545" name="AutoShape 15"/>
          <p:cNvSpPr>
            <a:spLocks noChangeArrowheads="1"/>
          </p:cNvSpPr>
          <p:nvPr/>
        </p:nvSpPr>
        <p:spPr bwMode="auto">
          <a:xfrm>
            <a:off x="5461000" y="2000250"/>
            <a:ext cx="3251200" cy="628650"/>
          </a:xfrm>
          <a:prstGeom prst="roundRect">
            <a:avLst>
              <a:gd name="adj" fmla="val 16657"/>
            </a:avLst>
          </a:prstGeom>
          <a:solidFill>
            <a:srgbClr val="CCCC00"/>
          </a:solidFill>
          <a:ln w="12700">
            <a:solidFill>
              <a:schemeClr val="tx1"/>
            </a:solidFill>
            <a:round/>
          </a:ln>
        </p:spPr>
        <p:txBody>
          <a:bodyPr lIns="92075" tIns="46038" rIns="92075" bIns="46038" anchor="ctr"/>
          <a:lstStyle/>
          <a:p>
            <a:pPr algn="ctr" eaLnBrk="0" hangingPunct="0"/>
            <a:r>
              <a:rPr lang="en-US" sz="2400" b="1"/>
              <a:t>PPh PASAL 26</a:t>
            </a:r>
            <a:endParaRPr lang="en-US" sz="2400"/>
          </a:p>
        </p:txBody>
      </p:sp>
      <p:sp>
        <p:nvSpPr>
          <p:cNvPr id="22546" name="AutoShape 16"/>
          <p:cNvSpPr>
            <a:spLocks noChangeArrowheads="1"/>
          </p:cNvSpPr>
          <p:nvPr/>
        </p:nvSpPr>
        <p:spPr bwMode="auto">
          <a:xfrm>
            <a:off x="914400" y="4114800"/>
            <a:ext cx="3759200" cy="1481138"/>
          </a:xfrm>
          <a:prstGeom prst="roundRect">
            <a:avLst>
              <a:gd name="adj" fmla="val 16657"/>
            </a:avLst>
          </a:prstGeom>
          <a:solidFill>
            <a:srgbClr val="CC99FF"/>
          </a:solidFill>
          <a:ln w="12700">
            <a:solidFill>
              <a:schemeClr val="tx1"/>
            </a:solidFill>
            <a:round/>
          </a:ln>
        </p:spPr>
        <p:txBody>
          <a:bodyPr lIns="92075" tIns="46038" rIns="92075" bIns="46038" anchor="ctr"/>
          <a:lstStyle/>
          <a:p>
            <a:pPr marL="95250" indent="-95250" eaLnBrk="0" hangingPunct="0">
              <a:buFontTx/>
              <a:buChar char="•"/>
            </a:pPr>
            <a:r>
              <a:rPr lang="en-US" sz="2200" b="1"/>
              <a:t>WAJIB PAJAK DALAM NEGERI</a:t>
            </a:r>
          </a:p>
          <a:p>
            <a:pPr marL="95250" indent="-95250" eaLnBrk="0" hangingPunct="0"/>
            <a:endParaRPr lang="en-US" sz="2200" b="1"/>
          </a:p>
          <a:p>
            <a:pPr marL="95250" indent="-95250" eaLnBrk="0" hangingPunct="0">
              <a:buFontTx/>
              <a:buChar char="•"/>
            </a:pPr>
            <a:r>
              <a:rPr lang="en-US" sz="2200" b="1"/>
              <a:t>BUT</a:t>
            </a:r>
          </a:p>
        </p:txBody>
      </p:sp>
      <p:sp>
        <p:nvSpPr>
          <p:cNvPr id="22547" name="AutoShape 17"/>
          <p:cNvSpPr>
            <a:spLocks noChangeArrowheads="1"/>
          </p:cNvSpPr>
          <p:nvPr/>
        </p:nvSpPr>
        <p:spPr bwMode="auto">
          <a:xfrm>
            <a:off x="5334000" y="4114800"/>
            <a:ext cx="3759200" cy="1481138"/>
          </a:xfrm>
          <a:prstGeom prst="roundRect">
            <a:avLst>
              <a:gd name="adj" fmla="val 16657"/>
            </a:avLst>
          </a:prstGeom>
          <a:solidFill>
            <a:srgbClr val="CC99FF"/>
          </a:solidFill>
          <a:ln w="12700">
            <a:solidFill>
              <a:schemeClr val="tx1"/>
            </a:solidFill>
            <a:round/>
          </a:ln>
        </p:spPr>
        <p:txBody>
          <a:bodyPr lIns="92075" tIns="46038" rIns="92075" bIns="46038" anchor="ctr"/>
          <a:lstStyle/>
          <a:p>
            <a:pPr algn="ctr" eaLnBrk="0" hangingPunct="0"/>
            <a:r>
              <a:rPr lang="en-US" sz="2200" b="1"/>
              <a:t>WAJIB PAJAK LUAR NEGERI</a:t>
            </a:r>
            <a:endParaRPr lang="en-US" sz="2400"/>
          </a:p>
        </p:txBody>
      </p:sp>
      <p:sp>
        <p:nvSpPr>
          <p:cNvPr id="22548" name="AutoShape 18"/>
          <p:cNvSpPr>
            <a:spLocks noChangeArrowheads="1"/>
          </p:cNvSpPr>
          <p:nvPr/>
        </p:nvSpPr>
        <p:spPr bwMode="auto">
          <a:xfrm>
            <a:off x="1701800" y="2743200"/>
            <a:ext cx="1930400" cy="1143000"/>
          </a:xfrm>
          <a:prstGeom prst="downArrow">
            <a:avLst>
              <a:gd name="adj1" fmla="val 50000"/>
              <a:gd name="adj2" fmla="val 25009"/>
            </a:avLst>
          </a:prstGeom>
          <a:solidFill>
            <a:schemeClr val="accent2"/>
          </a:solidFill>
          <a:ln w="12700">
            <a:solidFill>
              <a:schemeClr val="tx1"/>
            </a:solidFill>
            <a:miter lim="800000"/>
          </a:ln>
        </p:spPr>
        <p:txBody>
          <a:bodyPr wrap="none" anchor="ctr"/>
          <a:lstStyle/>
          <a:p>
            <a:pPr algn="ctr" eaLnBrk="0" hangingPunct="0"/>
            <a:endParaRPr lang="en-US" sz="2400" b="1">
              <a:solidFill>
                <a:srgbClr val="000066"/>
              </a:solidFill>
            </a:endParaRPr>
          </a:p>
        </p:txBody>
      </p:sp>
      <p:sp>
        <p:nvSpPr>
          <p:cNvPr id="22549" name="AutoShape 19"/>
          <p:cNvSpPr>
            <a:spLocks noChangeArrowheads="1"/>
          </p:cNvSpPr>
          <p:nvPr/>
        </p:nvSpPr>
        <p:spPr bwMode="auto">
          <a:xfrm>
            <a:off x="6273800" y="2743200"/>
            <a:ext cx="1930400" cy="1219200"/>
          </a:xfrm>
          <a:prstGeom prst="downArrow">
            <a:avLst>
              <a:gd name="adj1" fmla="val 50000"/>
              <a:gd name="adj2" fmla="val 25009"/>
            </a:avLst>
          </a:prstGeom>
          <a:solidFill>
            <a:schemeClr val="tx1"/>
          </a:solidFill>
          <a:ln w="12700">
            <a:solidFill>
              <a:schemeClr val="tx1"/>
            </a:solidFill>
            <a:miter lim="800000"/>
          </a:ln>
        </p:spPr>
        <p:txBody>
          <a:bodyPr wrap="none" anchor="ctr"/>
          <a:lstStyle/>
          <a:p>
            <a:pPr algn="ctr" eaLnBrk="0" hangingPunct="0"/>
            <a:endParaRPr lang="en-US" sz="2400" b="1">
              <a:solidFill>
                <a:srgbClr val="000066"/>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2802" name="Rectangle 2"/>
          <p:cNvSpPr>
            <a:spLocks noGrp="1" noChangeArrowheads="1"/>
          </p:cNvSpPr>
          <p:nvPr>
            <p:ph type="title" idx="4294967295"/>
          </p:nvPr>
        </p:nvSpPr>
        <p:spPr>
          <a:xfrm>
            <a:off x="1828800" y="228600"/>
            <a:ext cx="5943600" cy="609600"/>
          </a:xfrm>
          <a:solidFill>
            <a:schemeClr val="folHlink"/>
          </a:solidFill>
        </p:spPr>
        <p:txBody>
          <a:bodyPr>
            <a:normAutofit/>
          </a:bodyPr>
          <a:lstStyle/>
          <a:p>
            <a:pPr>
              <a:defRPr/>
            </a:pPr>
            <a:r>
              <a:rPr lang="en-US" sz="2400" b="1">
                <a:solidFill>
                  <a:srgbClr val="000000"/>
                </a:solidFill>
              </a:rPr>
              <a:t>OBJEK PEMOTONGAN PPH PASAL 23</a:t>
            </a:r>
          </a:p>
        </p:txBody>
      </p:sp>
      <p:graphicFrame>
        <p:nvGraphicFramePr>
          <p:cNvPr id="81926" name="Group 6"/>
          <p:cNvGraphicFramePr>
            <a:graphicFrameLocks noGrp="1"/>
          </p:cNvGraphicFramePr>
          <p:nvPr>
            <p:ph idx="4294967295"/>
          </p:nvPr>
        </p:nvGraphicFramePr>
        <p:xfrm>
          <a:off x="1295400" y="1066800"/>
          <a:ext cx="7543800" cy="5273040"/>
        </p:xfrm>
        <a:graphic>
          <a:graphicData uri="http://schemas.openxmlformats.org/drawingml/2006/table">
            <a:tbl>
              <a:tblPr/>
              <a:tblGrid>
                <a:gridCol w="479833">
                  <a:extLst>
                    <a:ext uri="{9D8B030D-6E8A-4147-A177-3AD203B41FA5}">
                      <a16:colId xmlns:a16="http://schemas.microsoft.com/office/drawing/2014/main" val="20000"/>
                    </a:ext>
                  </a:extLst>
                </a:gridCol>
                <a:gridCol w="4595264">
                  <a:extLst>
                    <a:ext uri="{9D8B030D-6E8A-4147-A177-3AD203B41FA5}">
                      <a16:colId xmlns:a16="http://schemas.microsoft.com/office/drawing/2014/main" val="20001"/>
                    </a:ext>
                  </a:extLst>
                </a:gridCol>
                <a:gridCol w="823365">
                  <a:extLst>
                    <a:ext uri="{9D8B030D-6E8A-4147-A177-3AD203B41FA5}">
                      <a16:colId xmlns:a16="http://schemas.microsoft.com/office/drawing/2014/main" val="20002"/>
                    </a:ext>
                  </a:extLst>
                </a:gridCol>
                <a:gridCol w="1645338">
                  <a:extLst>
                    <a:ext uri="{9D8B030D-6E8A-4147-A177-3AD203B41FA5}">
                      <a16:colId xmlns:a16="http://schemas.microsoft.com/office/drawing/2014/main" val="20003"/>
                    </a:ext>
                  </a:extLst>
                </a:gridCol>
              </a:tblGrid>
              <a:tr h="516662">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dirty="0">
                          <a:ln>
                            <a:noFill/>
                          </a:ln>
                          <a:solidFill>
                            <a:schemeClr val="tx1"/>
                          </a:solidFill>
                          <a:effectLst/>
                          <a:latin typeface="Arial" charset="0"/>
                          <a:cs typeface="Arial" charset="0"/>
                        </a:rPr>
                        <a:t>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OBJEK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DASAR PENGHITUNGAN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0"/>
                  </a:ext>
                </a:extLst>
              </a:tr>
              <a:tr h="516662">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DIVIDEN, BUNGA, ROYALTI, HADIAH, PENGHARGAAN,   BONUS DAN SEJENISNYA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1"/>
                  </a:ext>
                </a:extLst>
              </a:tr>
              <a:tr h="516662">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dirty="0">
                          <a:ln>
                            <a:noFill/>
                          </a:ln>
                          <a:solidFill>
                            <a:schemeClr val="tx1"/>
                          </a:solidFill>
                          <a:effectLst/>
                          <a:latin typeface="Arial" charset="0"/>
                          <a:cs typeface="Arial" charset="0"/>
                        </a:rPr>
                        <a:t>JASA TEKNIK, JASA MANAJEMEN, JASA KONSTRUKSI, JASA KONSULTAN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2"/>
                  </a:ext>
                </a:extLst>
              </a:tr>
              <a:tr h="729406">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SEWA DAN PENGHASILAN LAIN SEHUBUNGAN DENGAN PENGGUNAAN HARTA KECUALI SEWA TANAH DAN/ATAU BANGUNAN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3"/>
                  </a:ext>
                </a:extLst>
              </a:tr>
              <a:tr h="303919">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IMBALAN JASA LAIN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4"/>
                  </a:ext>
                </a:extLst>
              </a:tr>
              <a:tr h="303919">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1. JASA PENILAI (APPRAISAL)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5"/>
                  </a:ext>
                </a:extLst>
              </a:tr>
              <a:tr h="303919">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2. JASA AKTUARIS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6"/>
                  </a:ext>
                </a:extLst>
              </a:tr>
              <a:tr h="516662">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533400" marR="0" lvl="0" indent="-533400" algn="l"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3. JASA AKUNTANSI,PEMBUKUAN DAN ATESTASI </a:t>
                      </a:r>
                    </a:p>
                    <a:p>
                      <a:pPr marL="533400" marR="0" lvl="0" indent="-533400" algn="l" defTabSz="914400" rtl="0" eaLnBrk="1" fontAlgn="base" latinLnBrk="0" hangingPunct="1">
                        <a:spcBef>
                          <a:spcPct val="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    LAPORAN KEUANGAN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7"/>
                  </a:ext>
                </a:extLst>
              </a:tr>
              <a:tr h="303919">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4. JASA PERANCANAG (DESIGN)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8"/>
                  </a:ext>
                </a:extLst>
              </a:tr>
              <a:tr h="729406">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dirty="0">
                          <a:ln>
                            <a:noFill/>
                          </a:ln>
                          <a:solidFill>
                            <a:schemeClr val="tx1"/>
                          </a:solidFill>
                          <a:effectLst/>
                          <a:latin typeface="Arial" charset="0"/>
                          <a:cs typeface="Arial" charset="0"/>
                        </a:rPr>
                        <a:t>5. JASA PENGEBORAN (DRILLING) DI BIDANG     </a:t>
                      </a:r>
                    </a:p>
                    <a:p>
                      <a:pPr marL="0" marR="0" lvl="0" indent="0" algn="l" defTabSz="914400" rtl="0" eaLnBrk="1" fontAlgn="base" latinLnBrk="0" hangingPunct="1">
                        <a:spcBef>
                          <a:spcPct val="0"/>
                        </a:spcBef>
                        <a:spcAft>
                          <a:spcPct val="0"/>
                        </a:spcAft>
                        <a:buClrTx/>
                        <a:buSzTx/>
                        <a:buFontTx/>
                        <a:buNone/>
                      </a:pPr>
                      <a:r>
                        <a:rPr kumimoji="0" lang="en-US" sz="1400" b="1" i="0" u="none" strike="noStrike" cap="none" normalizeH="0" baseline="0" dirty="0">
                          <a:ln>
                            <a:noFill/>
                          </a:ln>
                          <a:solidFill>
                            <a:schemeClr val="tx1"/>
                          </a:solidFill>
                          <a:effectLst/>
                          <a:latin typeface="Arial" charset="0"/>
                          <a:cs typeface="Arial" charset="0"/>
                        </a:rPr>
                        <a:t>    PENAMBANGAN MIGAS,KECUALI YG DILAKUKAN BUT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09"/>
                  </a:ext>
                </a:extLst>
              </a:tr>
              <a:tr h="516662">
                <a:tc>
                  <a:txBody>
                    <a:bodyPr/>
                    <a:lstStyle/>
                    <a:p>
                      <a:pPr marL="0" marR="0" lvl="0" indent="0" algn="l" defTabSz="914400" rtl="0" eaLnBrk="1" fontAlgn="base" latinLnBrk="0" hangingPunct="1">
                        <a:spcBef>
                          <a:spcPct val="20000"/>
                        </a:spcBef>
                        <a:spcAft>
                          <a:spcPct val="0"/>
                        </a:spcAft>
                        <a:buClrTx/>
                        <a:buSzTx/>
                        <a:buFontTx/>
                        <a:buNone/>
                      </a:pPr>
                      <a:endParaRPr kumimoji="0" lang="en-US" sz="1400" b="1"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400" b="1" i="0" u="none" strike="noStrike" cap="none" normalizeH="0" baseline="0" dirty="0">
                          <a:ln>
                            <a:noFill/>
                          </a:ln>
                          <a:solidFill>
                            <a:schemeClr val="tx1"/>
                          </a:solidFill>
                          <a:effectLst/>
                          <a:latin typeface="Arial" charset="0"/>
                          <a:cs typeface="Arial" charset="0"/>
                        </a:rPr>
                        <a:t>6. JASA PENUNJANG DI BIDANG PENAMBANGAN MIGAS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400" b="1"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300" b="1" i="0" u="none" strike="noStrike" cap="none" normalizeH="0" baseline="0" dirty="0">
                          <a:ln>
                            <a:noFill/>
                          </a:ln>
                          <a:solidFill>
                            <a:schemeClr val="tx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40000"/>
                        <a:lumOff val="60000"/>
                      </a:schemeClr>
                    </a:solidFill>
                  </a:tcPr>
                </a:tc>
                <a:extLst>
                  <a:ext uri="{0D108BD9-81ED-4DB2-BD59-A6C34878D82A}">
                    <a16:rowId xmlns:a16="http://schemas.microsoft.com/office/drawing/2014/main" val="10010"/>
                  </a:ext>
                </a:extLst>
              </a:tr>
            </a:tbl>
          </a:graphicData>
        </a:graphic>
      </p:graphicFrame>
      <p:sp>
        <p:nvSpPr>
          <p:cNvPr id="332910" name="Rectangle 110"/>
          <p:cNvSpPr>
            <a:spLocks noChangeArrowheads="1"/>
          </p:cNvSpPr>
          <p:nvPr/>
        </p:nvSpPr>
        <p:spPr bwMode="auto">
          <a:xfrm>
            <a:off x="609601" y="6400801"/>
            <a:ext cx="2314575" cy="307777"/>
          </a:xfrm>
          <a:prstGeom prst="rect">
            <a:avLst/>
          </a:prstGeom>
          <a:noFill/>
          <a:ln w="9525">
            <a:noFill/>
            <a:miter lim="800000"/>
          </a:ln>
        </p:spPr>
        <p:txBody>
          <a:bodyPr wrap="square">
            <a:spAutoFit/>
          </a:bodyPr>
          <a:lstStyle/>
          <a:p>
            <a:pPr>
              <a:spcBef>
                <a:spcPct val="20000"/>
              </a:spcBef>
              <a:buClr>
                <a:schemeClr val="tx1"/>
              </a:buClr>
            </a:pPr>
            <a:r>
              <a:rPr lang="en-US" b="1" dirty="0"/>
              <a:t>*TIDAK TERMASUK PPN</a:t>
            </a:r>
          </a:p>
        </p:txBody>
      </p:sp>
      <p:sp>
        <p:nvSpPr>
          <p:cNvPr id="2" name="TextBox 1"/>
          <p:cNvSpPr txBox="1"/>
          <p:nvPr/>
        </p:nvSpPr>
        <p:spPr>
          <a:xfrm>
            <a:off x="3810000" y="609601"/>
            <a:ext cx="1370888" cy="276999"/>
          </a:xfrm>
          <a:prstGeom prst="rect">
            <a:avLst/>
          </a:prstGeom>
          <a:noFill/>
        </p:spPr>
        <p:txBody>
          <a:bodyPr wrap="none" rtlCol="0">
            <a:spAutoFit/>
          </a:bodyPr>
          <a:lstStyle/>
          <a:p>
            <a:r>
              <a:rPr lang="en-US" sz="1200" dirty="0">
                <a:solidFill>
                  <a:srgbClr val="FF0000"/>
                </a:solidFill>
              </a:rPr>
              <a:t>PMK 141 </a:t>
            </a:r>
            <a:r>
              <a:rPr lang="en-US" sz="1200" dirty="0" err="1">
                <a:solidFill>
                  <a:srgbClr val="FF0000"/>
                </a:solidFill>
              </a:rPr>
              <a:t>th</a:t>
            </a:r>
            <a:r>
              <a:rPr lang="en-US" sz="1200" dirty="0">
                <a:solidFill>
                  <a:srgbClr val="FF0000"/>
                </a:solidFill>
              </a:rPr>
              <a:t> 2015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3291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332802"/>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819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910"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83973" name="Group 5"/>
          <p:cNvGraphicFramePr>
            <a:graphicFrameLocks noGrp="1"/>
          </p:cNvGraphicFramePr>
          <p:nvPr>
            <p:ph idx="4294967295"/>
          </p:nvPr>
        </p:nvGraphicFramePr>
        <p:xfrm>
          <a:off x="914401" y="990600"/>
          <a:ext cx="7924799" cy="5321656"/>
        </p:xfrm>
        <a:graphic>
          <a:graphicData uri="http://schemas.openxmlformats.org/drawingml/2006/table">
            <a:tbl>
              <a:tblPr/>
              <a:tblGrid>
                <a:gridCol w="530679">
                  <a:extLst>
                    <a:ext uri="{9D8B030D-6E8A-4147-A177-3AD203B41FA5}">
                      <a16:colId xmlns:a16="http://schemas.microsoft.com/office/drawing/2014/main" val="20000"/>
                    </a:ext>
                  </a:extLst>
                </a:gridCol>
                <a:gridCol w="4988378">
                  <a:extLst>
                    <a:ext uri="{9D8B030D-6E8A-4147-A177-3AD203B41FA5}">
                      <a16:colId xmlns:a16="http://schemas.microsoft.com/office/drawing/2014/main" val="20001"/>
                    </a:ext>
                  </a:extLst>
                </a:gridCol>
                <a:gridCol w="778328">
                  <a:extLst>
                    <a:ext uri="{9D8B030D-6E8A-4147-A177-3AD203B41FA5}">
                      <a16:colId xmlns:a16="http://schemas.microsoft.com/office/drawing/2014/main" val="20002"/>
                    </a:ext>
                  </a:extLst>
                </a:gridCol>
                <a:gridCol w="1627414">
                  <a:extLst>
                    <a:ext uri="{9D8B030D-6E8A-4147-A177-3AD203B41FA5}">
                      <a16:colId xmlns:a16="http://schemas.microsoft.com/office/drawing/2014/main" val="20003"/>
                    </a:ext>
                  </a:extLst>
                </a:gridCol>
              </a:tblGrid>
              <a:tr h="446865">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OBJEK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DASAR PENGHITUNGAN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0"/>
                  </a:ext>
                </a:extLst>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11111"/>
                          </a:solidFill>
                          <a:effectLst/>
                          <a:latin typeface="Arial" charset="0"/>
                          <a:cs typeface="Arial" charset="0"/>
                        </a:rPr>
                        <a:t>7.   JASA PENAMBANGAN DAN JASA PENUNJANG DI BIDANG            PENAMBANGAN SELAIN MIGAS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1111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11111"/>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1"/>
                  </a:ext>
                </a:extLst>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228600" marR="0" lvl="0" indent="-228600" algn="l" defTabSz="914400" rtl="0" eaLnBrk="1" fontAlgn="base" latinLnBrk="0" hangingPunct="1">
                        <a:spcBef>
                          <a:spcPct val="20000"/>
                        </a:spcBef>
                        <a:spcAft>
                          <a:spcPct val="0"/>
                        </a:spcAft>
                        <a:buClrTx/>
                        <a:buSzTx/>
                        <a:buFontTx/>
                        <a:buAutoNum type="arabicPeriod" startAt="8"/>
                      </a:pPr>
                      <a:r>
                        <a:rPr kumimoji="0" lang="en-US" sz="1200" b="1" i="0" u="none" strike="noStrike" cap="none" normalizeH="0" baseline="0">
                          <a:ln>
                            <a:noFill/>
                          </a:ln>
                          <a:solidFill>
                            <a:srgbClr val="111111"/>
                          </a:solidFill>
                          <a:effectLst/>
                          <a:latin typeface="Arial" charset="0"/>
                          <a:cs typeface="Arial" charset="0"/>
                        </a:rPr>
                        <a:t>JASA PENUNJANG DI BIDANG PENERBANGAN DAN BANDAR UDARA</a:t>
                      </a:r>
                      <a:endParaRPr kumimoji="0" lang="en-US" sz="1200" b="1" i="0" u="none" strike="noStrike" cap="none" normalizeH="0" baseline="0">
                        <a:ln>
                          <a:noFill/>
                        </a:ln>
                        <a:solidFill>
                          <a:srgbClr val="1C1C1C"/>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2"/>
                  </a:ext>
                </a:extLst>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9.   JASA PENEBANGAN HUTAN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3"/>
                  </a:ext>
                </a:extLst>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10.  JASA PENGELOLAAN LIMBAH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4"/>
                  </a:ext>
                </a:extLst>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11.  JASA PENYEDIAAN TENAGA KERJA (OUTSOURCING SERVICE)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5"/>
                  </a:ext>
                </a:extLst>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12.  JASA PERANTARA ATAU KEAGENAN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6"/>
                  </a:ext>
                </a:extLst>
              </a:tr>
              <a:tr h="661361">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292100" marR="0" lvl="0" indent="-292100" algn="l" defTabSz="914400" rtl="0" eaLnBrk="1" fontAlgn="base" latinLnBrk="0" hangingPunct="1">
                        <a:spcBef>
                          <a:spcPct val="20000"/>
                        </a:spcBef>
                        <a:spcAft>
                          <a:spcPct val="0"/>
                        </a:spcAft>
                        <a:buClrTx/>
                        <a:buSzTx/>
                        <a:buFontTx/>
                        <a:buAutoNum type="arabicPeriod" startAt="13"/>
                      </a:pPr>
                      <a:r>
                        <a:rPr kumimoji="0" lang="en-US" sz="1200" b="1" i="0" u="none" strike="noStrike" cap="none" normalizeH="0" baseline="0">
                          <a:ln>
                            <a:noFill/>
                          </a:ln>
                          <a:solidFill>
                            <a:srgbClr val="1C1C1C"/>
                          </a:solidFill>
                          <a:effectLst/>
                          <a:latin typeface="Arial" charset="0"/>
                          <a:cs typeface="Arial" charset="0"/>
                        </a:rPr>
                        <a:t>JASA DI BIDANG PERDAGANGAN SURAT-SURAT BERHARGA,   </a:t>
                      </a:r>
                    </a:p>
                    <a:p>
                      <a:pPr marL="292100" marR="0" lvl="0" indent="-29210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        KECUALI YG DI LAKUKAN BURSA EFEK, KSEI DAN KPEI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7"/>
                  </a:ext>
                </a:extLst>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14.  JASA KOSTODIAN/PENYIMPANAN/PENITIPAN, KECUALI YG </a:t>
                      </a:r>
                    </a:p>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       DILAKUKAN KSEI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8"/>
                  </a:ext>
                </a:extLst>
              </a:tr>
              <a:tr h="52347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15.  JASA PENGISIAN SUARA (DUBBING DAN/ATAU  SULIH SUARA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9"/>
                  </a:ext>
                </a:extLst>
              </a:tr>
            </a:tbl>
          </a:graphicData>
        </a:graphic>
      </p:graphicFrame>
      <p:sp>
        <p:nvSpPr>
          <p:cNvPr id="334941" name="Rectangle 93"/>
          <p:cNvSpPr>
            <a:spLocks noChangeArrowheads="1"/>
          </p:cNvSpPr>
          <p:nvPr/>
        </p:nvSpPr>
        <p:spPr bwMode="auto">
          <a:xfrm>
            <a:off x="685800" y="6507164"/>
            <a:ext cx="2254250" cy="274637"/>
          </a:xfrm>
          <a:prstGeom prst="rect">
            <a:avLst/>
          </a:prstGeom>
          <a:noFill/>
          <a:ln w="9525">
            <a:noFill/>
            <a:miter lim="800000"/>
          </a:ln>
        </p:spPr>
        <p:txBody>
          <a:bodyPr>
            <a:spAutoFit/>
          </a:bodyPr>
          <a:lstStyle/>
          <a:p>
            <a:pPr>
              <a:spcBef>
                <a:spcPct val="20000"/>
              </a:spcBef>
              <a:buClr>
                <a:schemeClr val="tx1"/>
              </a:buClr>
            </a:pPr>
            <a:r>
              <a:rPr lang="en-US" sz="1200" b="1" dirty="0"/>
              <a:t>*TIDAK TERMASUK PPN</a:t>
            </a:r>
          </a:p>
        </p:txBody>
      </p:sp>
      <p:sp>
        <p:nvSpPr>
          <p:cNvPr id="334943" name="Rectangle 95"/>
          <p:cNvSpPr>
            <a:spLocks noChangeArrowheads="1"/>
          </p:cNvSpPr>
          <p:nvPr/>
        </p:nvSpPr>
        <p:spPr bwMode="auto">
          <a:xfrm>
            <a:off x="914400" y="152401"/>
            <a:ext cx="7924800" cy="612775"/>
          </a:xfrm>
          <a:prstGeom prst="rect">
            <a:avLst/>
          </a:prstGeom>
          <a:solidFill>
            <a:srgbClr val="00B0F0"/>
          </a:solidFill>
          <a:ln w="9525">
            <a:solidFill>
              <a:schemeClr val="tx1"/>
            </a:solidFill>
            <a:miter lim="800000"/>
          </a:ln>
        </p:spPr>
        <p:txBody>
          <a:bodyPr anchor="ctr"/>
          <a:lstStyle/>
          <a:p>
            <a:pPr algn="ctr" eaLnBrk="0" hangingPunct="0"/>
            <a:r>
              <a:rPr lang="en-US" sz="2400" b="1">
                <a:latin typeface="Times New Roman" pitchFamily="18" charset="0"/>
              </a:rPr>
              <a:t>OBJEK PEMOTONGAN PPH PASAL 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8397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34941"/>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3349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941" grpId="0" autoUpdateAnimBg="0"/>
      <p:bldP spid="334943" grpId="0"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020" name="Group 4"/>
          <p:cNvGraphicFramePr>
            <a:graphicFrameLocks noGrp="1"/>
          </p:cNvGraphicFramePr>
          <p:nvPr>
            <p:ph idx="4294967295"/>
          </p:nvPr>
        </p:nvGraphicFramePr>
        <p:xfrm>
          <a:off x="1066801" y="838201"/>
          <a:ext cx="7620001" cy="5341487"/>
        </p:xfrm>
        <a:graphic>
          <a:graphicData uri="http://schemas.openxmlformats.org/drawingml/2006/table">
            <a:tbl>
              <a:tblPr/>
              <a:tblGrid>
                <a:gridCol w="520767">
                  <a:extLst>
                    <a:ext uri="{9D8B030D-6E8A-4147-A177-3AD203B41FA5}">
                      <a16:colId xmlns:a16="http://schemas.microsoft.com/office/drawing/2014/main" val="20000"/>
                    </a:ext>
                  </a:extLst>
                </a:gridCol>
                <a:gridCol w="4611126">
                  <a:extLst>
                    <a:ext uri="{9D8B030D-6E8A-4147-A177-3AD203B41FA5}">
                      <a16:colId xmlns:a16="http://schemas.microsoft.com/office/drawing/2014/main" val="20001"/>
                    </a:ext>
                  </a:extLst>
                </a:gridCol>
                <a:gridCol w="796305">
                  <a:extLst>
                    <a:ext uri="{9D8B030D-6E8A-4147-A177-3AD203B41FA5}">
                      <a16:colId xmlns:a16="http://schemas.microsoft.com/office/drawing/2014/main" val="20002"/>
                    </a:ext>
                  </a:extLst>
                </a:gridCol>
                <a:gridCol w="1691803">
                  <a:extLst>
                    <a:ext uri="{9D8B030D-6E8A-4147-A177-3AD203B41FA5}">
                      <a16:colId xmlns:a16="http://schemas.microsoft.com/office/drawing/2014/main" val="20003"/>
                    </a:ext>
                  </a:extLst>
                </a:gridCol>
              </a:tblGrid>
              <a:tr h="430614">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OBJEK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DASAR PENGHITUNGAN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extLst>
                  <a:ext uri="{0D108BD9-81ED-4DB2-BD59-A6C34878D82A}">
                    <a16:rowId xmlns:a16="http://schemas.microsoft.com/office/drawing/2014/main" val="10000"/>
                  </a:ext>
                </a:extLst>
              </a:tr>
              <a:tr h="426759">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16.  JASA MIXING FILM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extLst>
                  <a:ext uri="{0D108BD9-81ED-4DB2-BD59-A6C34878D82A}">
                    <a16:rowId xmlns:a16="http://schemas.microsoft.com/office/drawing/2014/main" val="10001"/>
                  </a:ext>
                </a:extLst>
              </a:tr>
              <a:tr h="809554">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dirty="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17.  JASA SEHUBUNGAN DENGAN SOFTWARE  KOMPUTER,   </a:t>
                      </a:r>
                    </a:p>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       TERMASUK PERAWATAN,  PEMELIHARAAN DAN PERBAIKAN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extLst>
                  <a:ext uri="{0D108BD9-81ED-4DB2-BD59-A6C34878D82A}">
                    <a16:rowId xmlns:a16="http://schemas.microsoft.com/office/drawing/2014/main" val="10002"/>
                  </a:ext>
                </a:extLst>
              </a:tr>
              <a:tr h="1119596">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dirty="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18. JASA INSTALASI/PEMASANGAN MESIN, PERALATAN, LISTRIK, TELEPON, AIR, GAS, AC, DAN/ATAU TV KABEL, SELAIN YG DILAKUKAN OLEH WAJIB PAJAK YG RUANG LINGKUPNYA DI </a:t>
                      </a:r>
                    </a:p>
                    <a:p>
                      <a:pPr marL="228600" marR="0" lvl="0" indent="-228600" algn="l" defTabSz="914400" rtl="0" eaLnBrk="1" fontAlgn="base" latinLnBrk="0" hangingPunct="1">
                        <a:spcBef>
                          <a:spcPct val="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      BIDANG KONSTRUKSI DAN MEMPUNYAI IZIN DAN/ATAU  SERTIFIKAT SBG PENGUSAHA KONSTRUKSI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extLst>
                  <a:ext uri="{0D108BD9-81ED-4DB2-BD59-A6C34878D82A}">
                    <a16:rowId xmlns:a16="http://schemas.microsoft.com/office/drawing/2014/main" val="10003"/>
                  </a:ext>
                </a:extLst>
              </a:tr>
              <a:tr h="1464087">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19. JASA PERAWATAN/PERBAIKAN/PEMELIHARAAN MESIN,  PERALATAN, LISTRIK  TELEPON, AIR, GAS, AC, DAN/ATAU TV </a:t>
                      </a:r>
                    </a:p>
                    <a:p>
                      <a:pPr marL="228600" marR="0" lvl="0" indent="-228600" algn="l" defTabSz="914400" rtl="0" eaLnBrk="1" fontAlgn="base" latinLnBrk="0" hangingPunct="1">
                        <a:spcBef>
                          <a:spcPct val="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      KABEL, ALAT TRANSPORTASI/KENDARAAN DAN/ATAU BANGUNAN, SELAIN YG DILAKUKAN WAJIB PAJAK YG RUANG  LINGKUPNYA DI BIDANG KONSTRUKSI DAN MEMPUNYAI </a:t>
                      </a:r>
                    </a:p>
                    <a:p>
                      <a:pPr marL="228600" marR="0" lvl="0" indent="-228600" algn="l" defTabSz="914400" rtl="0" eaLnBrk="1" fontAlgn="base" latinLnBrk="0" hangingPunct="1">
                        <a:spcBef>
                          <a:spcPct val="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      SERTIFIKAT SBG PENGUSAHA KONSTRUKSI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extLst>
                  <a:ext uri="{0D108BD9-81ED-4DB2-BD59-A6C34878D82A}">
                    <a16:rowId xmlns:a16="http://schemas.microsoft.com/office/drawing/2014/main" val="10004"/>
                  </a:ext>
                </a:extLst>
              </a:tr>
              <a:tr h="428033">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20.  JASA MAKLON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extLst>
                  <a:ext uri="{0D108BD9-81ED-4DB2-BD59-A6C34878D82A}">
                    <a16:rowId xmlns:a16="http://schemas.microsoft.com/office/drawing/2014/main" val="10005"/>
                  </a:ext>
                </a:extLst>
              </a:tr>
              <a:tr h="426759">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21.  JASA PENYELIDIKAN DAN KEAMANAN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lumMod val="20000"/>
                        <a:lumOff val="80000"/>
                      </a:schemeClr>
                    </a:solidFill>
                  </a:tcPr>
                </a:tc>
                <a:extLst>
                  <a:ext uri="{0D108BD9-81ED-4DB2-BD59-A6C34878D82A}">
                    <a16:rowId xmlns:a16="http://schemas.microsoft.com/office/drawing/2014/main" val="10006"/>
                  </a:ext>
                </a:extLst>
              </a:tr>
            </a:tbl>
          </a:graphicData>
        </a:graphic>
      </p:graphicFrame>
      <p:sp>
        <p:nvSpPr>
          <p:cNvPr id="336970" name="Rectangle 74"/>
          <p:cNvSpPr>
            <a:spLocks noChangeArrowheads="1"/>
          </p:cNvSpPr>
          <p:nvPr/>
        </p:nvSpPr>
        <p:spPr bwMode="auto">
          <a:xfrm>
            <a:off x="914400" y="6324601"/>
            <a:ext cx="2438400" cy="274637"/>
          </a:xfrm>
          <a:prstGeom prst="rect">
            <a:avLst/>
          </a:prstGeom>
          <a:noFill/>
          <a:ln w="9525">
            <a:noFill/>
            <a:miter lim="800000"/>
          </a:ln>
        </p:spPr>
        <p:txBody>
          <a:bodyPr>
            <a:spAutoFit/>
          </a:bodyPr>
          <a:lstStyle/>
          <a:p>
            <a:pPr>
              <a:spcBef>
                <a:spcPct val="20000"/>
              </a:spcBef>
              <a:buClr>
                <a:schemeClr val="tx1"/>
              </a:buClr>
            </a:pPr>
            <a:r>
              <a:rPr lang="en-US" sz="1200" b="1" dirty="0"/>
              <a:t>*TIDAK TERMASUK PPN</a:t>
            </a:r>
          </a:p>
        </p:txBody>
      </p:sp>
      <p:sp>
        <p:nvSpPr>
          <p:cNvPr id="336971" name="Rectangle 75"/>
          <p:cNvSpPr>
            <a:spLocks noChangeArrowheads="1"/>
          </p:cNvSpPr>
          <p:nvPr/>
        </p:nvSpPr>
        <p:spPr bwMode="auto">
          <a:xfrm>
            <a:off x="849314" y="1"/>
            <a:ext cx="8207375" cy="765175"/>
          </a:xfrm>
          <a:prstGeom prst="rect">
            <a:avLst/>
          </a:prstGeom>
          <a:noFill/>
          <a:ln w="9525">
            <a:noFill/>
            <a:miter lim="800000"/>
          </a:ln>
        </p:spPr>
        <p:txBody>
          <a:bodyPr anchor="b"/>
          <a:lstStyle/>
          <a:p>
            <a:pPr algn="ctr" eaLnBrk="0" hangingPunct="0"/>
            <a:r>
              <a:rPr lang="en-US" sz="4400">
                <a:latin typeface="Times New Roman" pitchFamily="18" charset="0"/>
              </a:rPr>
              <a:t>PPh Pasal 23     </a:t>
            </a:r>
          </a:p>
        </p:txBody>
      </p:sp>
      <p:sp>
        <p:nvSpPr>
          <p:cNvPr id="336973" name="Rectangle 77"/>
          <p:cNvSpPr>
            <a:spLocks noChangeArrowheads="1"/>
          </p:cNvSpPr>
          <p:nvPr/>
        </p:nvSpPr>
        <p:spPr bwMode="auto">
          <a:xfrm>
            <a:off x="1143001" y="152400"/>
            <a:ext cx="7532687" cy="609600"/>
          </a:xfrm>
          <a:prstGeom prst="rect">
            <a:avLst/>
          </a:prstGeom>
          <a:solidFill>
            <a:schemeClr val="folHlink"/>
          </a:solidFill>
          <a:ln w="9525">
            <a:noFill/>
            <a:miter lim="800000"/>
          </a:ln>
        </p:spPr>
        <p:txBody>
          <a:bodyPr anchor="ctr"/>
          <a:lstStyle/>
          <a:p>
            <a:pPr algn="ctr" eaLnBrk="0" hangingPunct="0"/>
            <a:r>
              <a:rPr lang="en-US" sz="2400" b="1">
                <a:latin typeface="Times New Roman" pitchFamily="18" charset="0"/>
              </a:rPr>
              <a:t>OBJEK PEMOTONGAN PPH PASAL 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3697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36971"/>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3369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70" grpId="0" autoUpdateAnimBg="0"/>
      <p:bldP spid="336971" grpId="0" autoUpdateAnimBg="0"/>
      <p:bldP spid="336973" grpId="0" animBg="1"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068" name="Group 4"/>
          <p:cNvGraphicFramePr>
            <a:graphicFrameLocks noGrp="1"/>
          </p:cNvGraphicFramePr>
          <p:nvPr>
            <p:ph idx="4294967295"/>
          </p:nvPr>
        </p:nvGraphicFramePr>
        <p:xfrm>
          <a:off x="1295401" y="1524000"/>
          <a:ext cx="7239001" cy="3549968"/>
        </p:xfrm>
        <a:graphic>
          <a:graphicData uri="http://schemas.openxmlformats.org/drawingml/2006/table">
            <a:tbl>
              <a:tblPr/>
              <a:tblGrid>
                <a:gridCol w="500294">
                  <a:extLst>
                    <a:ext uri="{9D8B030D-6E8A-4147-A177-3AD203B41FA5}">
                      <a16:colId xmlns:a16="http://schemas.microsoft.com/office/drawing/2014/main" val="20000"/>
                    </a:ext>
                  </a:extLst>
                </a:gridCol>
                <a:gridCol w="4250509">
                  <a:extLst>
                    <a:ext uri="{9D8B030D-6E8A-4147-A177-3AD203B41FA5}">
                      <a16:colId xmlns:a16="http://schemas.microsoft.com/office/drawing/2014/main" val="20001"/>
                    </a:ext>
                  </a:extLst>
                </a:gridCol>
                <a:gridCol w="861248">
                  <a:extLst>
                    <a:ext uri="{9D8B030D-6E8A-4147-A177-3AD203B41FA5}">
                      <a16:colId xmlns:a16="http://schemas.microsoft.com/office/drawing/2014/main" val="20002"/>
                    </a:ext>
                  </a:extLst>
                </a:gridCol>
                <a:gridCol w="1626950">
                  <a:extLst>
                    <a:ext uri="{9D8B030D-6E8A-4147-A177-3AD203B41FA5}">
                      <a16:colId xmlns:a16="http://schemas.microsoft.com/office/drawing/2014/main" val="20003"/>
                    </a:ext>
                  </a:extLst>
                </a:gridCol>
              </a:tblGrid>
              <a:tr h="360363">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NO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OBJEK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TARIF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DASAR PENGHITUNGAN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0"/>
                  </a:ext>
                </a:extLst>
              </a:tr>
              <a:tr h="423863">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22. JASA PENYELENGGARA KEGIATAN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23. JASA PENGEPAKAN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2"/>
                  </a:ext>
                </a:extLst>
              </a:tr>
              <a:tr h="609600">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dirty="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228600" marR="0" lvl="0" indent="-22860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24. JASA PENYEDIAAN TEMPAT DAN/ATAU WAKTU DALAM MEDIA MASA, MEDIA LUAR RUANG ATAU MEDIA LAIN UNTUK PENYAMPAIAN INFORMASI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3"/>
                  </a:ext>
                </a:extLst>
              </a:tr>
              <a:tr h="504825">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25. JASA PEMBASMI HAMA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4"/>
                  </a:ext>
                </a:extLst>
              </a:tr>
              <a:tr h="457200">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26. JASA KEBERSIHAN ATAU CLEANING SERVICE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5"/>
                  </a:ext>
                </a:extLst>
              </a:tr>
              <a:tr h="609600">
                <a:tc>
                  <a:txBody>
                    <a:bodyPr/>
                    <a:lstStyle/>
                    <a:p>
                      <a:pPr marL="0" marR="0" lvl="0" indent="0" algn="l" defTabSz="914400" rtl="0" eaLnBrk="1" fontAlgn="base" latinLnBrk="0" hangingPunct="1">
                        <a:spcBef>
                          <a:spcPct val="20000"/>
                        </a:spcBef>
                        <a:spcAft>
                          <a:spcPct val="0"/>
                        </a:spcAft>
                        <a:buClrTx/>
                        <a:buSzTx/>
                        <a:buFontTx/>
                        <a:buNone/>
                      </a:pPr>
                      <a:endParaRPr kumimoji="0" lang="en-US" sz="1200" b="1" i="0" u="none" strike="noStrike" cap="none" normalizeH="0" baseline="0">
                        <a:ln>
                          <a:noFill/>
                        </a:ln>
                        <a:solidFill>
                          <a:srgbClr val="1C1C1C"/>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27. JASA KATERING ATAU TATA BOGA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a:ln>
                            <a:noFill/>
                          </a:ln>
                          <a:solidFill>
                            <a:srgbClr val="1C1C1C"/>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spcBef>
                          <a:spcPct val="20000"/>
                        </a:spcBef>
                        <a:spcAft>
                          <a:spcPct val="0"/>
                        </a:spcAft>
                        <a:buClrTx/>
                        <a:buSzTx/>
                        <a:buFontTx/>
                        <a:buNone/>
                      </a:pPr>
                      <a:r>
                        <a:rPr kumimoji="0" lang="en-US" sz="1200" b="1" i="0" u="none" strike="noStrike" cap="none" normalizeH="0" baseline="0" dirty="0">
                          <a:ln>
                            <a:noFill/>
                          </a:ln>
                          <a:solidFill>
                            <a:srgbClr val="1C1C1C"/>
                          </a:solidFill>
                          <a:effectLst/>
                          <a:latin typeface="Arial" charset="0"/>
                          <a:cs typeface="Arial" charset="0"/>
                        </a:rPr>
                        <a:t>JUMLAH BRUTO*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6"/>
                  </a:ext>
                </a:extLst>
              </a:tr>
            </a:tbl>
          </a:graphicData>
        </a:graphic>
      </p:graphicFrame>
      <p:sp>
        <p:nvSpPr>
          <p:cNvPr id="339012" name="Rectangle 68"/>
          <p:cNvSpPr>
            <a:spLocks noChangeArrowheads="1"/>
          </p:cNvSpPr>
          <p:nvPr/>
        </p:nvSpPr>
        <p:spPr bwMode="auto">
          <a:xfrm>
            <a:off x="723900" y="5211764"/>
            <a:ext cx="2324100" cy="274637"/>
          </a:xfrm>
          <a:prstGeom prst="rect">
            <a:avLst/>
          </a:prstGeom>
          <a:noFill/>
          <a:ln w="9525">
            <a:noFill/>
            <a:miter lim="800000"/>
          </a:ln>
        </p:spPr>
        <p:txBody>
          <a:bodyPr>
            <a:spAutoFit/>
          </a:bodyPr>
          <a:lstStyle/>
          <a:p>
            <a:pPr>
              <a:spcBef>
                <a:spcPct val="20000"/>
              </a:spcBef>
              <a:buClr>
                <a:schemeClr val="tx1"/>
              </a:buClr>
            </a:pPr>
            <a:r>
              <a:rPr lang="en-US" sz="1200" b="1"/>
              <a:t>*TIDAK TERMASUK PPN</a:t>
            </a:r>
          </a:p>
        </p:txBody>
      </p:sp>
      <p:sp>
        <p:nvSpPr>
          <p:cNvPr id="339013" name="Rectangle 69"/>
          <p:cNvSpPr>
            <a:spLocks noChangeArrowheads="1"/>
          </p:cNvSpPr>
          <p:nvPr/>
        </p:nvSpPr>
        <p:spPr bwMode="auto">
          <a:xfrm>
            <a:off x="1295400" y="454026"/>
            <a:ext cx="7162800" cy="612775"/>
          </a:xfrm>
          <a:prstGeom prst="rect">
            <a:avLst/>
          </a:prstGeom>
          <a:solidFill>
            <a:schemeClr val="folHlink"/>
          </a:solidFill>
          <a:ln w="9525">
            <a:solidFill>
              <a:schemeClr val="tx1"/>
            </a:solidFill>
            <a:miter lim="800000"/>
          </a:ln>
        </p:spPr>
        <p:txBody>
          <a:bodyPr anchor="ctr"/>
          <a:lstStyle/>
          <a:p>
            <a:pPr algn="ctr" eaLnBrk="0" hangingPunct="0"/>
            <a:r>
              <a:rPr lang="en-US" sz="2800" b="1">
                <a:solidFill>
                  <a:schemeClr val="accent2"/>
                </a:solidFill>
                <a:latin typeface="Times New Roman" pitchFamily="18" charset="0"/>
              </a:rPr>
              <a:t>OBJEK PEMOTONGAN PPH PASAL 23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3901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390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012" grpId="0" autoUpdateAnimBg="0"/>
      <p:bldP spid="339013" grpId="0" animBg="1"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TAX PLANNING</a:t>
            </a:r>
          </a:p>
        </p:txBody>
      </p:sp>
      <p:sp>
        <p:nvSpPr>
          <p:cNvPr id="3" name="Subtitle 2"/>
          <p:cNvSpPr>
            <a:spLocks noGrp="1"/>
          </p:cNvSpPr>
          <p:nvPr>
            <p:ph type="subTitle" idx="1"/>
          </p:nvPr>
        </p:nvSpPr>
        <p:spPr/>
        <p:txBody>
          <a:bodyPr/>
          <a:lstStyle/>
          <a:p>
            <a:r>
              <a:rPr lang="en-US" dirty="0"/>
              <a:t>MAKSI YAI</a:t>
            </a:r>
          </a:p>
        </p:txBody>
      </p:sp>
      <p:pic>
        <p:nvPicPr>
          <p:cNvPr id="4" name="Pictur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28289" y="85219"/>
            <a:ext cx="1147403" cy="115721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81000" y="9428"/>
            <a:ext cx="9144000" cy="6848573"/>
          </a:xfrm>
          <a:prstGeom prst="rect">
            <a:avLst/>
          </a:prstGeom>
        </p:spPr>
      </p:pic>
      <p:pic>
        <p:nvPicPr>
          <p:cNvPr id="7" name="Picture 6">
            <a:extLst>
              <a:ext uri="{FF2B5EF4-FFF2-40B4-BE49-F238E27FC236}">
                <a16:creationId xmlns:a16="http://schemas.microsoft.com/office/drawing/2014/main" id="{B31D6BEA-A0E0-924F-DCC8-90533F279068}"/>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pic>
        <p:nvPicPr>
          <p:cNvPr id="9" name="Picture 8">
            <a:extLst>
              <a:ext uri="{FF2B5EF4-FFF2-40B4-BE49-F238E27FC236}">
                <a16:creationId xmlns:a16="http://schemas.microsoft.com/office/drawing/2014/main" id="{07263BA1-BA94-29D7-5629-573F5D7F544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81000" y="0"/>
            <a:ext cx="9144000" cy="6858000"/>
          </a:xfrm>
          <a:prstGeom prst="rect">
            <a:avLst/>
          </a:prstGeom>
        </p:spPr>
      </p:pic>
    </p:spTree>
    <p:extLst>
      <p:ext uri="{BB962C8B-B14F-4D97-AF65-F5344CB8AC3E}">
        <p14:creationId xmlns:p14="http://schemas.microsoft.com/office/powerpoint/2010/main" val="7819164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
          <p:cNvSpPr>
            <a:spLocks noChangeArrowheads="1"/>
          </p:cNvSpPr>
          <p:nvPr/>
        </p:nvSpPr>
        <p:spPr bwMode="auto">
          <a:xfrm>
            <a:off x="560388" y="1341439"/>
            <a:ext cx="215900" cy="540067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4099" name="Rectangle 5"/>
          <p:cNvSpPr>
            <a:spLocks noGrp="1" noChangeArrowheads="1"/>
          </p:cNvSpPr>
          <p:nvPr>
            <p:ph type="title"/>
          </p:nvPr>
        </p:nvSpPr>
        <p:spPr>
          <a:xfrm>
            <a:off x="1639888" y="219643"/>
            <a:ext cx="6870700" cy="755650"/>
          </a:xfrm>
        </p:spPr>
        <p:style>
          <a:lnRef idx="2">
            <a:schemeClr val="accent4">
              <a:shade val="50000"/>
            </a:schemeClr>
          </a:lnRef>
          <a:fillRef idx="1">
            <a:schemeClr val="accent4"/>
          </a:fillRef>
          <a:effectRef idx="0">
            <a:schemeClr val="accent4"/>
          </a:effectRef>
          <a:fontRef idx="minor">
            <a:schemeClr val="lt1"/>
          </a:fontRef>
        </p:style>
        <p:txBody>
          <a:bodyPr/>
          <a:lstStyle/>
          <a:p>
            <a:pPr eaLnBrk="1" hangingPunct="1"/>
            <a:r>
              <a:rPr lang="en-US" sz="3600" b="1" dirty="0" err="1">
                <a:solidFill>
                  <a:schemeClr val="bg1"/>
                </a:solidFill>
              </a:rPr>
              <a:t>PPh</a:t>
            </a:r>
            <a:r>
              <a:rPr lang="en-US" sz="3600" b="1" dirty="0">
                <a:solidFill>
                  <a:schemeClr val="bg1"/>
                </a:solidFill>
              </a:rPr>
              <a:t> Final </a:t>
            </a:r>
            <a:r>
              <a:rPr lang="en-US" sz="3600" b="1" dirty="0" err="1">
                <a:solidFill>
                  <a:schemeClr val="bg1"/>
                </a:solidFill>
              </a:rPr>
              <a:t>Pasal</a:t>
            </a:r>
            <a:r>
              <a:rPr lang="en-US" sz="3600" b="1" dirty="0">
                <a:solidFill>
                  <a:schemeClr val="bg1"/>
                </a:solidFill>
              </a:rPr>
              <a:t> 4 (2)</a:t>
            </a:r>
          </a:p>
        </p:txBody>
      </p:sp>
      <p:sp>
        <p:nvSpPr>
          <p:cNvPr id="4100" name="AutoShape 7"/>
          <p:cNvSpPr>
            <a:spLocks noChangeArrowheads="1"/>
          </p:cNvSpPr>
          <p:nvPr/>
        </p:nvSpPr>
        <p:spPr bwMode="auto">
          <a:xfrm>
            <a:off x="1639888" y="1180037"/>
            <a:ext cx="6553200" cy="647700"/>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algn="ctr"/>
            <a:r>
              <a:rPr lang="en-US" sz="2400">
                <a:latin typeface="Arial" pitchFamily="34" charset="0"/>
              </a:rPr>
              <a:t>TARIF DAN OBJEK PEMOTONGAN</a:t>
            </a:r>
          </a:p>
        </p:txBody>
      </p:sp>
      <p:sp>
        <p:nvSpPr>
          <p:cNvPr id="4101" name="AutoShape 8"/>
          <p:cNvSpPr>
            <a:spLocks noChangeArrowheads="1"/>
          </p:cNvSpPr>
          <p:nvPr/>
        </p:nvSpPr>
        <p:spPr bwMode="auto">
          <a:xfrm>
            <a:off x="1281114" y="2420939"/>
            <a:ext cx="7488237" cy="936625"/>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r>
              <a:rPr lang="en-US" sz="2400">
                <a:latin typeface="Arial" pitchFamily="34" charset="0"/>
              </a:rPr>
              <a:t>Tarif 10% atas penghasilan dari persewaan tanah dan</a:t>
            </a:r>
          </a:p>
          <a:p>
            <a:r>
              <a:rPr lang="en-US" sz="2400">
                <a:latin typeface="Arial" pitchFamily="34" charset="0"/>
              </a:rPr>
              <a:t>/atau bangunan </a:t>
            </a:r>
          </a:p>
        </p:txBody>
      </p:sp>
      <p:sp>
        <p:nvSpPr>
          <p:cNvPr id="4102" name="Rectangle 9"/>
          <p:cNvSpPr>
            <a:spLocks noChangeArrowheads="1"/>
          </p:cNvSpPr>
          <p:nvPr/>
        </p:nvSpPr>
        <p:spPr bwMode="auto">
          <a:xfrm>
            <a:off x="560388" y="1341439"/>
            <a:ext cx="1079500" cy="287337"/>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4103" name="AutoShape 11"/>
          <p:cNvSpPr>
            <a:spLocks noChangeArrowheads="1"/>
          </p:cNvSpPr>
          <p:nvPr/>
        </p:nvSpPr>
        <p:spPr bwMode="auto">
          <a:xfrm>
            <a:off x="776288" y="2636839"/>
            <a:ext cx="360362" cy="485775"/>
          </a:xfrm>
          <a:prstGeom prst="rightArrow">
            <a:avLst>
              <a:gd name="adj1" fmla="val 50000"/>
              <a:gd name="adj2" fmla="val 250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4104" name="AutoShape 13"/>
          <p:cNvSpPr>
            <a:spLocks noChangeArrowheads="1"/>
          </p:cNvSpPr>
          <p:nvPr/>
        </p:nvSpPr>
        <p:spPr bwMode="auto">
          <a:xfrm>
            <a:off x="1281114" y="4005263"/>
            <a:ext cx="7488237" cy="1008062"/>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r>
              <a:rPr lang="en-US" sz="2400">
                <a:latin typeface="Arial" pitchFamily="34" charset="0"/>
              </a:rPr>
              <a:t>Tarif 5% atas pengalihan hak atas tanah dan/atau </a:t>
            </a:r>
          </a:p>
          <a:p>
            <a:r>
              <a:rPr lang="en-US" sz="2400">
                <a:latin typeface="Arial" pitchFamily="34" charset="0"/>
              </a:rPr>
              <a:t>Bangunan.</a:t>
            </a:r>
          </a:p>
        </p:txBody>
      </p:sp>
      <p:sp>
        <p:nvSpPr>
          <p:cNvPr id="4105" name="AutoShape 16"/>
          <p:cNvSpPr>
            <a:spLocks noChangeArrowheads="1"/>
          </p:cNvSpPr>
          <p:nvPr/>
        </p:nvSpPr>
        <p:spPr bwMode="auto">
          <a:xfrm>
            <a:off x="776288" y="4149726"/>
            <a:ext cx="360362" cy="485775"/>
          </a:xfrm>
          <a:prstGeom prst="rightArrow">
            <a:avLst>
              <a:gd name="adj1" fmla="val 50000"/>
              <a:gd name="adj2" fmla="val 250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Tree>
    <p:extLst>
      <p:ext uri="{BB962C8B-B14F-4D97-AF65-F5344CB8AC3E}">
        <p14:creationId xmlns:p14="http://schemas.microsoft.com/office/powerpoint/2010/main" val="51206788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4"/>
          <p:cNvSpPr>
            <a:spLocks noChangeArrowheads="1"/>
          </p:cNvSpPr>
          <p:nvPr/>
        </p:nvSpPr>
        <p:spPr bwMode="auto">
          <a:xfrm>
            <a:off x="1281113" y="1002679"/>
            <a:ext cx="6767512" cy="1079500"/>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342900" indent="-342900"/>
            <a:r>
              <a:rPr lang="en-US" sz="2400">
                <a:latin typeface="Arial" pitchFamily="34" charset="0"/>
              </a:rPr>
              <a:t>Tarif 20% atas bunga deposito, tabungan, serta </a:t>
            </a:r>
          </a:p>
          <a:p>
            <a:pPr marL="342900" indent="-342900"/>
            <a:r>
              <a:rPr lang="en-US" sz="2400">
                <a:latin typeface="Arial" pitchFamily="34" charset="0"/>
              </a:rPr>
              <a:t>diskonto SBI</a:t>
            </a:r>
          </a:p>
        </p:txBody>
      </p:sp>
      <p:sp>
        <p:nvSpPr>
          <p:cNvPr id="5123" name="AutoShape 5"/>
          <p:cNvSpPr>
            <a:spLocks noChangeArrowheads="1"/>
          </p:cNvSpPr>
          <p:nvPr/>
        </p:nvSpPr>
        <p:spPr bwMode="auto">
          <a:xfrm>
            <a:off x="1281114" y="2369518"/>
            <a:ext cx="4319587" cy="1081087"/>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342900" indent="-342900"/>
            <a:r>
              <a:rPr lang="en-US" sz="2400">
                <a:latin typeface="Arial" pitchFamily="34" charset="0"/>
              </a:rPr>
              <a:t>Tarif 25% atas hadiah undian</a:t>
            </a:r>
          </a:p>
        </p:txBody>
      </p:sp>
      <p:sp>
        <p:nvSpPr>
          <p:cNvPr id="5124" name="AutoShape 6"/>
          <p:cNvSpPr>
            <a:spLocks noChangeArrowheads="1"/>
          </p:cNvSpPr>
          <p:nvPr/>
        </p:nvSpPr>
        <p:spPr bwMode="auto">
          <a:xfrm>
            <a:off x="1281113" y="3737942"/>
            <a:ext cx="7416800" cy="1008062"/>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342900" indent="-342900"/>
            <a:r>
              <a:rPr lang="en-US" sz="2400">
                <a:latin typeface="Arial" pitchFamily="34" charset="0"/>
              </a:rPr>
              <a:t>Tarif 0,1% atas penghasilan dari transaksi penjualan </a:t>
            </a:r>
          </a:p>
          <a:p>
            <a:pPr marL="342900" indent="-342900"/>
            <a:r>
              <a:rPr lang="en-US" sz="2400">
                <a:latin typeface="Arial" pitchFamily="34" charset="0"/>
              </a:rPr>
              <a:t>saham di Bursa Efek, + 0,5% untuk saham pendiri</a:t>
            </a:r>
          </a:p>
        </p:txBody>
      </p:sp>
      <p:sp>
        <p:nvSpPr>
          <p:cNvPr id="5125" name="Rectangle 7"/>
          <p:cNvSpPr>
            <a:spLocks noChangeArrowheads="1"/>
          </p:cNvSpPr>
          <p:nvPr/>
        </p:nvSpPr>
        <p:spPr bwMode="auto">
          <a:xfrm>
            <a:off x="560388" y="929655"/>
            <a:ext cx="215900" cy="5256213"/>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5126" name="AutoShape 8"/>
          <p:cNvSpPr>
            <a:spLocks noChangeArrowheads="1"/>
          </p:cNvSpPr>
          <p:nvPr/>
        </p:nvSpPr>
        <p:spPr bwMode="auto">
          <a:xfrm>
            <a:off x="776288" y="4026868"/>
            <a:ext cx="360362" cy="485775"/>
          </a:xfrm>
          <a:prstGeom prst="rightArrow">
            <a:avLst>
              <a:gd name="adj1" fmla="val 50000"/>
              <a:gd name="adj2" fmla="val 250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5127" name="AutoShape 9"/>
          <p:cNvSpPr>
            <a:spLocks noChangeArrowheads="1"/>
          </p:cNvSpPr>
          <p:nvPr/>
        </p:nvSpPr>
        <p:spPr bwMode="auto">
          <a:xfrm>
            <a:off x="776288" y="5827093"/>
            <a:ext cx="360362" cy="485775"/>
          </a:xfrm>
          <a:prstGeom prst="rightArrow">
            <a:avLst>
              <a:gd name="adj1" fmla="val 50000"/>
              <a:gd name="adj2" fmla="val 250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5128" name="AutoShape 10"/>
          <p:cNvSpPr>
            <a:spLocks noChangeArrowheads="1"/>
          </p:cNvSpPr>
          <p:nvPr/>
        </p:nvSpPr>
        <p:spPr bwMode="auto">
          <a:xfrm>
            <a:off x="776288" y="2658443"/>
            <a:ext cx="360362" cy="485775"/>
          </a:xfrm>
          <a:prstGeom prst="rightArrow">
            <a:avLst>
              <a:gd name="adj1" fmla="val 50000"/>
              <a:gd name="adj2" fmla="val 250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5129" name="AutoShape 11"/>
          <p:cNvSpPr>
            <a:spLocks noChangeArrowheads="1"/>
          </p:cNvSpPr>
          <p:nvPr/>
        </p:nvSpPr>
        <p:spPr bwMode="auto">
          <a:xfrm>
            <a:off x="1281113" y="5177804"/>
            <a:ext cx="7416800" cy="1225550"/>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342900" indent="-342900"/>
            <a:r>
              <a:rPr lang="en-US" sz="2400">
                <a:latin typeface="Arial" pitchFamily="34" charset="0"/>
              </a:rPr>
              <a:t>Tarif 2,5% dari margin awal atas penghasilan dari </a:t>
            </a:r>
          </a:p>
          <a:p>
            <a:pPr marL="342900" indent="-342900"/>
            <a:r>
              <a:rPr lang="en-US" sz="2400">
                <a:latin typeface="Arial" pitchFamily="34" charset="0"/>
              </a:rPr>
              <a:t>transaksi derivatif berupa kontrak berjangka yang</a:t>
            </a:r>
          </a:p>
          <a:p>
            <a:pPr marL="342900" indent="-342900"/>
            <a:r>
              <a:rPr lang="en-US" sz="2400">
                <a:latin typeface="Arial" pitchFamily="34" charset="0"/>
              </a:rPr>
              <a:t>diperdagangkan di bursa.</a:t>
            </a:r>
          </a:p>
        </p:txBody>
      </p:sp>
      <p:sp>
        <p:nvSpPr>
          <p:cNvPr id="5130" name="AutoShape 12"/>
          <p:cNvSpPr>
            <a:spLocks noChangeArrowheads="1"/>
          </p:cNvSpPr>
          <p:nvPr/>
        </p:nvSpPr>
        <p:spPr bwMode="auto">
          <a:xfrm>
            <a:off x="776288" y="1290018"/>
            <a:ext cx="360362" cy="485775"/>
          </a:xfrm>
          <a:prstGeom prst="rightArrow">
            <a:avLst>
              <a:gd name="adj1" fmla="val 50000"/>
              <a:gd name="adj2" fmla="val 250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Tree>
    <p:extLst>
      <p:ext uri="{BB962C8B-B14F-4D97-AF65-F5344CB8AC3E}">
        <p14:creationId xmlns:p14="http://schemas.microsoft.com/office/powerpoint/2010/main" val="858599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0E5E-9B6B-E719-B181-1ED09F6EEB72}"/>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id="{C3A6DF81-F951-BDBA-743C-288D94019328}"/>
              </a:ext>
            </a:extLst>
          </p:cNvPr>
          <p:cNvSpPr>
            <a:spLocks noGrp="1"/>
          </p:cNvSpPr>
          <p:nvPr>
            <p:ph idx="1"/>
          </p:nvPr>
        </p:nvSpPr>
        <p:spPr/>
        <p:txBody>
          <a:bodyPr/>
          <a:lstStyle/>
          <a:p>
            <a:endParaRPr lang="en-ID"/>
          </a:p>
        </p:txBody>
      </p:sp>
      <p:sp>
        <p:nvSpPr>
          <p:cNvPr id="4" name="AutoShape 2">
            <a:extLst>
              <a:ext uri="{FF2B5EF4-FFF2-40B4-BE49-F238E27FC236}">
                <a16:creationId xmlns:a16="http://schemas.microsoft.com/office/drawing/2014/main" id="{2E8FC0FA-8CE2-103B-43B0-F28C8C961F3D}"/>
              </a:ext>
            </a:extLst>
          </p:cNvPr>
          <p:cNvSpPr>
            <a:spLocks noChangeArrowheads="1"/>
          </p:cNvSpPr>
          <p:nvPr/>
        </p:nvSpPr>
        <p:spPr bwMode="auto">
          <a:xfrm>
            <a:off x="1281114" y="1530580"/>
            <a:ext cx="7704137" cy="2303463"/>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342900" indent="-342900"/>
            <a:r>
              <a:rPr lang="en-US" sz="2400">
                <a:latin typeface="Arial" pitchFamily="34" charset="0"/>
              </a:rPr>
              <a:t>Penghasilan dari obligasi berupa bunga/diskonto :</a:t>
            </a:r>
          </a:p>
          <a:p>
            <a:pPr marL="342900" indent="-342900">
              <a:buFont typeface="Wingdings" pitchFamily="2" charset="2"/>
              <a:buChar char="§"/>
            </a:pPr>
            <a:r>
              <a:rPr lang="en-US" sz="2400"/>
              <a:t>WPDN &amp; BUTadalah 15%.</a:t>
            </a:r>
          </a:p>
          <a:p>
            <a:pPr marL="342900" indent="-342900">
              <a:buFont typeface="Wingdings" pitchFamily="2" charset="2"/>
              <a:buChar char="§"/>
            </a:pPr>
            <a:r>
              <a:rPr lang="en-US" sz="2400"/>
              <a:t>WPLN adalah 20% atau tarif sesuai tax treaty.</a:t>
            </a:r>
          </a:p>
          <a:p>
            <a:pPr marL="342900" indent="-342900">
              <a:buFont typeface="Wingdings" pitchFamily="2" charset="2"/>
              <a:buChar char="§"/>
            </a:pPr>
            <a:r>
              <a:rPr lang="en-US" sz="2400"/>
              <a:t>WP Reksadana adalah 0% untuk th 2009-2010, </a:t>
            </a:r>
          </a:p>
          <a:p>
            <a:pPr marL="342900" indent="-342900"/>
            <a:r>
              <a:rPr lang="en-US" sz="2400"/>
              <a:t>     5% untuk th 2011-2013, dan 15% utk th 2014 dst.</a:t>
            </a:r>
          </a:p>
        </p:txBody>
      </p:sp>
      <p:sp>
        <p:nvSpPr>
          <p:cNvPr id="5" name="AutoShape 4">
            <a:extLst>
              <a:ext uri="{FF2B5EF4-FFF2-40B4-BE49-F238E27FC236}">
                <a16:creationId xmlns:a16="http://schemas.microsoft.com/office/drawing/2014/main" id="{EAA08B1D-58DE-96B0-B28E-CCF2F4228FC0}"/>
              </a:ext>
            </a:extLst>
          </p:cNvPr>
          <p:cNvSpPr>
            <a:spLocks noChangeArrowheads="1"/>
          </p:cNvSpPr>
          <p:nvPr/>
        </p:nvSpPr>
        <p:spPr bwMode="auto">
          <a:xfrm>
            <a:off x="1208089" y="4121380"/>
            <a:ext cx="7921625" cy="2017713"/>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marL="342900" indent="-342900"/>
            <a:r>
              <a:rPr lang="en-US" sz="2400"/>
              <a:t>Penghasilan dari bunga simpanan koperasi oleh OP </a:t>
            </a:r>
          </a:p>
          <a:p>
            <a:pPr marL="342900" indent="-342900"/>
            <a:r>
              <a:rPr lang="en-US" sz="2400"/>
              <a:t>anggota koperasi :</a:t>
            </a:r>
          </a:p>
          <a:p>
            <a:pPr marL="342900" indent="-342900">
              <a:buFont typeface="Wingdings" pitchFamily="2" charset="2"/>
              <a:buChar char="q"/>
            </a:pPr>
            <a:r>
              <a:rPr lang="en-US" sz="2400"/>
              <a:t> Bunga simpanan s.d. Rp 240.000,- adalah 0%.</a:t>
            </a:r>
          </a:p>
          <a:p>
            <a:pPr marL="342900" indent="-342900">
              <a:buFont typeface="Wingdings" pitchFamily="2" charset="2"/>
              <a:buChar char="q"/>
            </a:pPr>
            <a:r>
              <a:rPr lang="en-US" sz="2400"/>
              <a:t> Bunga simpanan di atas Rp 240.000,- adalah 10%.</a:t>
            </a:r>
          </a:p>
        </p:txBody>
      </p:sp>
      <p:sp>
        <p:nvSpPr>
          <p:cNvPr id="6" name="Rectangle 5">
            <a:extLst>
              <a:ext uri="{FF2B5EF4-FFF2-40B4-BE49-F238E27FC236}">
                <a16:creationId xmlns:a16="http://schemas.microsoft.com/office/drawing/2014/main" id="{F5D054D9-B444-54B3-923B-C6B596468DC4}"/>
              </a:ext>
            </a:extLst>
          </p:cNvPr>
          <p:cNvSpPr>
            <a:spLocks noChangeArrowheads="1"/>
          </p:cNvSpPr>
          <p:nvPr/>
        </p:nvSpPr>
        <p:spPr bwMode="auto">
          <a:xfrm>
            <a:off x="560388" y="1457555"/>
            <a:ext cx="215900" cy="5256213"/>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7" name="AutoShape 6">
            <a:extLst>
              <a:ext uri="{FF2B5EF4-FFF2-40B4-BE49-F238E27FC236}">
                <a16:creationId xmlns:a16="http://schemas.microsoft.com/office/drawing/2014/main" id="{28CAFC02-1095-379E-3763-A85EA8393641}"/>
              </a:ext>
            </a:extLst>
          </p:cNvPr>
          <p:cNvSpPr>
            <a:spLocks noChangeArrowheads="1"/>
          </p:cNvSpPr>
          <p:nvPr/>
        </p:nvSpPr>
        <p:spPr bwMode="auto">
          <a:xfrm>
            <a:off x="776288" y="4554768"/>
            <a:ext cx="360362" cy="485775"/>
          </a:xfrm>
          <a:prstGeom prst="rightArrow">
            <a:avLst>
              <a:gd name="adj1" fmla="val 50000"/>
              <a:gd name="adj2" fmla="val 250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8" name="AutoShape 10">
            <a:extLst>
              <a:ext uri="{FF2B5EF4-FFF2-40B4-BE49-F238E27FC236}">
                <a16:creationId xmlns:a16="http://schemas.microsoft.com/office/drawing/2014/main" id="{0CD2456E-B11D-3223-B874-5A0C6598A4EF}"/>
              </a:ext>
            </a:extLst>
          </p:cNvPr>
          <p:cNvSpPr>
            <a:spLocks noChangeArrowheads="1"/>
          </p:cNvSpPr>
          <p:nvPr/>
        </p:nvSpPr>
        <p:spPr bwMode="auto">
          <a:xfrm>
            <a:off x="776288" y="1817918"/>
            <a:ext cx="360362" cy="485775"/>
          </a:xfrm>
          <a:prstGeom prst="rightArrow">
            <a:avLst>
              <a:gd name="adj1" fmla="val 50000"/>
              <a:gd name="adj2" fmla="val 250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Tree>
    <p:extLst>
      <p:ext uri="{BB962C8B-B14F-4D97-AF65-F5344CB8AC3E}">
        <p14:creationId xmlns:p14="http://schemas.microsoft.com/office/powerpoint/2010/main" val="20722123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5EAB2-2C2C-762F-6F3F-527A3252DD47}"/>
              </a:ext>
            </a:extLst>
          </p:cNvPr>
          <p:cNvSpPr>
            <a:spLocks noGrp="1"/>
          </p:cNvSpPr>
          <p:nvPr>
            <p:ph type="title"/>
          </p:nvPr>
        </p:nvSpPr>
        <p:spPr/>
        <p:txBody>
          <a:bodyPr/>
          <a:lstStyle/>
          <a:p>
            <a:endParaRPr lang="en-ID" dirty="0">
              <a:solidFill>
                <a:schemeClr val="tx1"/>
              </a:solidFill>
            </a:endParaRPr>
          </a:p>
        </p:txBody>
      </p:sp>
      <p:sp>
        <p:nvSpPr>
          <p:cNvPr id="3" name="Content Placeholder 2">
            <a:extLst>
              <a:ext uri="{FF2B5EF4-FFF2-40B4-BE49-F238E27FC236}">
                <a16:creationId xmlns:a16="http://schemas.microsoft.com/office/drawing/2014/main" id="{BEA0A53D-2403-A5E8-CCBD-3BFDB4858611}"/>
              </a:ext>
            </a:extLst>
          </p:cNvPr>
          <p:cNvSpPr>
            <a:spLocks noGrp="1"/>
          </p:cNvSpPr>
          <p:nvPr>
            <p:ph idx="1"/>
          </p:nvPr>
        </p:nvSpPr>
        <p:spPr/>
        <p:txBody>
          <a:bodyPr/>
          <a:lstStyle/>
          <a:p>
            <a:endParaRPr lang="en-ID"/>
          </a:p>
        </p:txBody>
      </p:sp>
      <p:sp>
        <p:nvSpPr>
          <p:cNvPr id="4" name="Rectangle 3">
            <a:extLst>
              <a:ext uri="{FF2B5EF4-FFF2-40B4-BE49-F238E27FC236}">
                <a16:creationId xmlns:a16="http://schemas.microsoft.com/office/drawing/2014/main" id="{CEE77F6B-36EC-0779-BFD4-44837B521C3A}"/>
              </a:ext>
            </a:extLst>
          </p:cNvPr>
          <p:cNvSpPr txBox="1">
            <a:spLocks noChangeArrowheads="1"/>
          </p:cNvSpPr>
          <p:nvPr/>
        </p:nvSpPr>
        <p:spPr>
          <a:xfrm>
            <a:off x="1447800" y="115889"/>
            <a:ext cx="6974264" cy="85398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id-ID" altLang="en-US" sz="4800" b="1" dirty="0">
                <a:solidFill>
                  <a:srgbClr val="FF0000"/>
                </a:solidFill>
              </a:rPr>
              <a:t>Perbedaan</a:t>
            </a:r>
            <a:r>
              <a:rPr lang="id-ID" altLang="en-US" sz="4000" b="1" dirty="0">
                <a:solidFill>
                  <a:srgbClr val="FF0000"/>
                </a:solidFill>
              </a:rPr>
              <a:t> </a:t>
            </a:r>
            <a:endParaRPr lang="en-US" altLang="en-US" sz="4000" b="1" dirty="0">
              <a:solidFill>
                <a:srgbClr val="FF0000"/>
              </a:solidFill>
            </a:endParaRPr>
          </a:p>
        </p:txBody>
      </p:sp>
      <p:graphicFrame>
        <p:nvGraphicFramePr>
          <p:cNvPr id="5" name="Group 33">
            <a:extLst>
              <a:ext uri="{FF2B5EF4-FFF2-40B4-BE49-F238E27FC236}">
                <a16:creationId xmlns:a16="http://schemas.microsoft.com/office/drawing/2014/main" id="{C69B63B5-1A07-4AAF-112A-872F80B33D7E}"/>
              </a:ext>
            </a:extLst>
          </p:cNvPr>
          <p:cNvGraphicFramePr>
            <a:graphicFrameLocks/>
          </p:cNvGraphicFramePr>
          <p:nvPr/>
        </p:nvGraphicFramePr>
        <p:xfrm>
          <a:off x="849314" y="1125539"/>
          <a:ext cx="8428037" cy="5432621"/>
        </p:xfrm>
        <a:graphic>
          <a:graphicData uri="http://schemas.openxmlformats.org/drawingml/2006/table">
            <a:tbl>
              <a:tblPr/>
              <a:tblGrid>
                <a:gridCol w="650875">
                  <a:extLst>
                    <a:ext uri="{9D8B030D-6E8A-4147-A177-3AD203B41FA5}">
                      <a16:colId xmlns:a16="http://schemas.microsoft.com/office/drawing/2014/main" val="20000"/>
                    </a:ext>
                  </a:extLst>
                </a:gridCol>
                <a:gridCol w="2554287">
                  <a:extLst>
                    <a:ext uri="{9D8B030D-6E8A-4147-A177-3AD203B41FA5}">
                      <a16:colId xmlns:a16="http://schemas.microsoft.com/office/drawing/2014/main" val="20001"/>
                    </a:ext>
                  </a:extLst>
                </a:gridCol>
                <a:gridCol w="5222875">
                  <a:extLst>
                    <a:ext uri="{9D8B030D-6E8A-4147-A177-3AD203B41FA5}">
                      <a16:colId xmlns:a16="http://schemas.microsoft.com/office/drawing/2014/main" val="20002"/>
                    </a:ext>
                  </a:extLst>
                </a:gridCol>
              </a:tblGrid>
              <a:tr h="7314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100" b="1" i="0" u="none" strike="noStrike" cap="none" normalizeH="0" baseline="0">
                          <a:ln>
                            <a:noFill/>
                          </a:ln>
                          <a:solidFill>
                            <a:schemeClr val="tx1"/>
                          </a:solidFill>
                          <a:effectLst/>
                          <a:latin typeface="Verdana" pitchFamily="34" charset="0"/>
                          <a:cs typeface="Arial" pitchFamily="34" charset="0"/>
                        </a:rPr>
                        <a:t>No.</a:t>
                      </a:r>
                      <a:endParaRPr kumimoji="0" lang="en-US" sz="2100" b="1" i="0" u="none" strike="noStrike" cap="none" normalizeH="0" baseline="0">
                        <a:ln>
                          <a:noFill/>
                        </a:ln>
                        <a:solidFill>
                          <a:schemeClr val="tx1"/>
                        </a:solidFill>
                        <a:effectLst/>
                        <a:latin typeface="Verdana" pitchFamily="34" charset="0"/>
                        <a:cs typeface="Arial"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100" b="1" i="0" u="none" strike="noStrike" cap="none" normalizeH="0" baseline="0">
                          <a:ln>
                            <a:noFill/>
                          </a:ln>
                          <a:solidFill>
                            <a:schemeClr val="tx1"/>
                          </a:solidFill>
                          <a:effectLst/>
                          <a:latin typeface="Verdana" pitchFamily="34" charset="0"/>
                          <a:cs typeface="Arial" pitchFamily="34" charset="0"/>
                        </a:rPr>
                        <a:t>Jenis Hadiah</a:t>
                      </a:r>
                      <a:endParaRPr kumimoji="0" lang="en-US" sz="2100" b="1" i="0" u="none" strike="noStrike" cap="none" normalizeH="0" baseline="0">
                        <a:ln>
                          <a:noFill/>
                        </a:ln>
                        <a:solidFill>
                          <a:schemeClr val="tx1"/>
                        </a:solidFill>
                        <a:effectLst/>
                        <a:latin typeface="Verdana" pitchFamily="34" charset="0"/>
                        <a:cs typeface="Arial"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100" b="1" i="0" u="none" strike="noStrike" cap="none" normalizeH="0" baseline="0" dirty="0">
                          <a:ln>
                            <a:noFill/>
                          </a:ln>
                          <a:solidFill>
                            <a:schemeClr val="tx1"/>
                          </a:solidFill>
                          <a:effectLst/>
                          <a:latin typeface="Verdana" pitchFamily="34" charset="0"/>
                          <a:cs typeface="Arial" pitchFamily="34" charset="0"/>
                        </a:rPr>
                        <a:t>Definisi</a:t>
                      </a:r>
                      <a:endParaRPr kumimoji="0" lang="en-US" sz="2100" b="1" i="0" u="none" strike="noStrike" cap="none" normalizeH="0" baseline="0" dirty="0">
                        <a:ln>
                          <a:noFill/>
                        </a:ln>
                        <a:solidFill>
                          <a:schemeClr val="tx1"/>
                        </a:solidFill>
                        <a:effectLst/>
                        <a:latin typeface="Verdana" pitchFamily="34" charset="0"/>
                        <a:cs typeface="Arial" pitchFamily="34"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10000"/>
                  </a:ext>
                </a:extLst>
              </a:tr>
              <a:tr h="9143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1800" b="1" i="0" u="none" strike="noStrike" cap="none" normalizeH="0" baseline="0">
                          <a:ln>
                            <a:noFill/>
                          </a:ln>
                          <a:solidFill>
                            <a:schemeClr val="tx1"/>
                          </a:solidFill>
                          <a:effectLst/>
                          <a:latin typeface="Verdana" pitchFamily="34" charset="0"/>
                          <a:cs typeface="Arial" pitchFamily="34" charset="0"/>
                        </a:rPr>
                        <a:t>1.</a:t>
                      </a:r>
                      <a:endParaRPr kumimoji="0" lang="en-US" sz="1800" b="1" i="0" u="none" strike="noStrike" cap="none" normalizeH="0" baseline="0">
                        <a:ln>
                          <a:noFill/>
                        </a:ln>
                        <a:solidFill>
                          <a:schemeClr val="tx1"/>
                        </a:solidFill>
                        <a:effectLst/>
                        <a:latin typeface="Verdana" pitchFamily="34" charset="0"/>
                        <a:cs typeface="Arial"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a:ln>
                            <a:noFill/>
                          </a:ln>
                          <a:solidFill>
                            <a:schemeClr val="tx1"/>
                          </a:solidFill>
                          <a:effectLst/>
                          <a:latin typeface="Verdana" pitchFamily="34" charset="0"/>
                          <a:cs typeface="Arial" pitchFamily="34" charset="0"/>
                        </a:rPr>
                        <a:t>Hadiah undian</a:t>
                      </a:r>
                      <a:endParaRPr kumimoji="0" lang="en-US" sz="1800" b="1" i="0" u="none" strike="noStrike" cap="none" normalizeH="0" baseline="0">
                        <a:ln>
                          <a:noFill/>
                        </a:ln>
                        <a:solidFill>
                          <a:schemeClr val="tx1"/>
                        </a:solidFill>
                        <a:effectLst/>
                        <a:latin typeface="Verdana" pitchFamily="34" charset="0"/>
                        <a:cs typeface="Arial"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a:ln>
                            <a:noFill/>
                          </a:ln>
                          <a:solidFill>
                            <a:schemeClr val="tx1"/>
                          </a:solidFill>
                          <a:effectLst/>
                          <a:latin typeface="Verdana" pitchFamily="34" charset="0"/>
                          <a:cs typeface="Arial" pitchFamily="34" charset="0"/>
                        </a:rPr>
                        <a:t>hadiah dengan nama dan dalam bentuk apapun yang diberikan melalui undian</a:t>
                      </a:r>
                      <a:endParaRPr kumimoji="0" lang="en-US" sz="1800" b="1" i="0" u="none" strike="noStrike" cap="none" normalizeH="0" baseline="0">
                        <a:ln>
                          <a:noFill/>
                        </a:ln>
                        <a:solidFill>
                          <a:schemeClr val="tx1"/>
                        </a:solidFill>
                        <a:effectLst/>
                        <a:latin typeface="Verdana" pitchFamily="34" charset="0"/>
                        <a:cs typeface="Arial" pitchFamily="34"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10001"/>
                  </a:ext>
                </a:extLst>
              </a:tr>
              <a:tr h="1409349">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1800" b="1" i="0" u="none" strike="noStrike" cap="none" normalizeH="0" baseline="0">
                          <a:ln>
                            <a:noFill/>
                          </a:ln>
                          <a:solidFill>
                            <a:schemeClr val="tx1"/>
                          </a:solidFill>
                          <a:effectLst/>
                          <a:latin typeface="Verdana" pitchFamily="34" charset="0"/>
                          <a:cs typeface="Arial" pitchFamily="34" charset="0"/>
                        </a:rPr>
                        <a:t>2.</a:t>
                      </a:r>
                      <a:endParaRPr kumimoji="0" lang="en-US" sz="1800" b="1" i="0" u="none" strike="noStrike" cap="none" normalizeH="0" baseline="0">
                        <a:ln>
                          <a:noFill/>
                        </a:ln>
                        <a:solidFill>
                          <a:schemeClr val="tx1"/>
                        </a:solidFill>
                        <a:effectLst/>
                        <a:latin typeface="Verdana" pitchFamily="34" charset="0"/>
                        <a:cs typeface="Arial"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a:ln>
                            <a:noFill/>
                          </a:ln>
                          <a:solidFill>
                            <a:schemeClr val="tx1"/>
                          </a:solidFill>
                          <a:effectLst/>
                          <a:latin typeface="Verdana" pitchFamily="34" charset="0"/>
                          <a:cs typeface="Arial" pitchFamily="34" charset="0"/>
                        </a:rPr>
                        <a:t>Hadiah atau penghargaan perlombaan </a:t>
                      </a:r>
                      <a:endParaRPr kumimoji="0" lang="en-US" sz="1800" b="1" i="0" u="none" strike="noStrike" cap="none" normalizeH="0" baseline="0">
                        <a:ln>
                          <a:noFill/>
                        </a:ln>
                        <a:solidFill>
                          <a:schemeClr val="tx1"/>
                        </a:solidFill>
                        <a:effectLst/>
                        <a:latin typeface="Verdana" pitchFamily="34" charset="0"/>
                        <a:cs typeface="Arial"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a:ln>
                            <a:noFill/>
                          </a:ln>
                          <a:solidFill>
                            <a:schemeClr val="tx1"/>
                          </a:solidFill>
                          <a:effectLst/>
                          <a:latin typeface="Verdana" pitchFamily="34" charset="0"/>
                          <a:cs typeface="Arial" pitchFamily="34" charset="0"/>
                        </a:rPr>
                        <a:t>hadiah atau penghargaan yang diberikan melalui</a:t>
                      </a:r>
                      <a:r>
                        <a:rPr kumimoji="0" lang="id-ID" sz="1800" b="1" i="0" u="none" strike="noStrike" cap="none" normalizeH="0" baseline="0">
                          <a:ln>
                            <a:noFill/>
                          </a:ln>
                          <a:solidFill>
                            <a:schemeClr val="tx1"/>
                          </a:solidFill>
                          <a:effectLst/>
                          <a:latin typeface="Verdana" pitchFamily="34" charset="0"/>
                          <a:cs typeface="Arial" pitchFamily="34" charset="0"/>
                        </a:rPr>
                        <a:t> </a:t>
                      </a:r>
                      <a:r>
                        <a:rPr kumimoji="0" lang="sv-SE" sz="1800" b="1" i="0" u="none" strike="noStrike" cap="none" normalizeH="0" baseline="0">
                          <a:ln>
                            <a:noFill/>
                          </a:ln>
                          <a:solidFill>
                            <a:schemeClr val="tx1"/>
                          </a:solidFill>
                          <a:effectLst/>
                          <a:latin typeface="Verdana" pitchFamily="34" charset="0"/>
                          <a:cs typeface="Arial" pitchFamily="34" charset="0"/>
                        </a:rPr>
                        <a:t>suatu</a:t>
                      </a:r>
                      <a:r>
                        <a:rPr kumimoji="0" lang="id-ID" sz="1800" b="1" i="0" u="none" strike="noStrike" cap="none" normalizeH="0" baseline="0">
                          <a:ln>
                            <a:noFill/>
                          </a:ln>
                          <a:solidFill>
                            <a:schemeClr val="tx1"/>
                          </a:solidFill>
                          <a:effectLst/>
                          <a:latin typeface="Verdana" pitchFamily="34" charset="0"/>
                          <a:cs typeface="Arial" pitchFamily="34" charset="0"/>
                        </a:rPr>
                        <a:t> </a:t>
                      </a:r>
                      <a:r>
                        <a:rPr kumimoji="0" lang="sv-SE" sz="1800" b="1" i="0" u="none" strike="noStrike" cap="none" normalizeH="0" baseline="0">
                          <a:ln>
                            <a:noFill/>
                          </a:ln>
                          <a:solidFill>
                            <a:schemeClr val="tx1"/>
                          </a:solidFill>
                          <a:effectLst/>
                          <a:latin typeface="Verdana" pitchFamily="34" charset="0"/>
                          <a:cs typeface="Arial" pitchFamily="34" charset="0"/>
                        </a:rPr>
                        <a:t>perlombaan</a:t>
                      </a:r>
                      <a:r>
                        <a:rPr kumimoji="0" lang="id-ID" sz="1800" b="1" i="0" u="none" strike="noStrike" cap="none" normalizeH="0" baseline="0">
                          <a:ln>
                            <a:noFill/>
                          </a:ln>
                          <a:solidFill>
                            <a:schemeClr val="tx1"/>
                          </a:solidFill>
                          <a:effectLst/>
                          <a:latin typeface="Verdana" pitchFamily="34" charset="0"/>
                          <a:cs typeface="Arial" pitchFamily="34" charset="0"/>
                        </a:rPr>
                        <a:t> </a:t>
                      </a:r>
                      <a:r>
                        <a:rPr kumimoji="0" lang="sv-SE" sz="1800" b="1" i="0" u="none" strike="noStrike" cap="none" normalizeH="0" baseline="0">
                          <a:ln>
                            <a:noFill/>
                          </a:ln>
                          <a:solidFill>
                            <a:schemeClr val="tx1"/>
                          </a:solidFill>
                          <a:effectLst/>
                          <a:latin typeface="Verdana" pitchFamily="34" charset="0"/>
                          <a:cs typeface="Arial" pitchFamily="34" charset="0"/>
                        </a:rPr>
                        <a:t>atau adu</a:t>
                      </a:r>
                      <a:r>
                        <a:rPr kumimoji="0" lang="id-ID" sz="1800" b="1" i="0" u="none" strike="noStrike" cap="none" normalizeH="0" baseline="0">
                          <a:ln>
                            <a:noFill/>
                          </a:ln>
                          <a:solidFill>
                            <a:schemeClr val="tx1"/>
                          </a:solidFill>
                          <a:effectLst/>
                          <a:latin typeface="Verdana" pitchFamily="34" charset="0"/>
                          <a:cs typeface="Arial" pitchFamily="34" charset="0"/>
                        </a:rPr>
                        <a:t> </a:t>
                      </a:r>
                      <a:r>
                        <a:rPr kumimoji="0" lang="sv-SE" sz="1800" b="1" i="0" u="none" strike="noStrike" cap="none" normalizeH="0" baseline="0">
                          <a:ln>
                            <a:noFill/>
                          </a:ln>
                          <a:solidFill>
                            <a:schemeClr val="tx1"/>
                          </a:solidFill>
                          <a:effectLst/>
                          <a:latin typeface="Verdana" pitchFamily="34" charset="0"/>
                          <a:cs typeface="Arial" pitchFamily="34" charset="0"/>
                        </a:rPr>
                        <a:t>ketangkasan</a:t>
                      </a:r>
                      <a:r>
                        <a:rPr kumimoji="0" lang="en-US" sz="1800" b="1" i="0" u="none" strike="noStrike" cap="none" normalizeH="0" baseline="0">
                          <a:ln>
                            <a:noFill/>
                          </a:ln>
                          <a:solidFill>
                            <a:schemeClr val="tx1"/>
                          </a:solidFill>
                          <a:effectLst/>
                          <a:latin typeface="Verdana" pitchFamily="34" charset="0"/>
                          <a:cs typeface="Arial" pitchFamily="34" charset="0"/>
                        </a:rPr>
                        <a:t> </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10002"/>
                  </a:ext>
                </a:extLst>
              </a:tr>
              <a:tr h="146294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1800" b="1" i="0" u="none" strike="noStrike" cap="none" normalizeH="0" baseline="0">
                          <a:ln>
                            <a:noFill/>
                          </a:ln>
                          <a:solidFill>
                            <a:schemeClr val="tx1"/>
                          </a:solidFill>
                          <a:effectLst/>
                          <a:latin typeface="Verdana" pitchFamily="34" charset="0"/>
                          <a:cs typeface="Arial" pitchFamily="34" charset="0"/>
                        </a:rPr>
                        <a:t>3.</a:t>
                      </a:r>
                      <a:endParaRPr kumimoji="0" lang="en-US" sz="1800" b="1" i="0" u="none" strike="noStrike" cap="none" normalizeH="0" baseline="0">
                        <a:ln>
                          <a:noFill/>
                        </a:ln>
                        <a:solidFill>
                          <a:schemeClr val="tx1"/>
                        </a:solidFill>
                        <a:effectLst/>
                        <a:latin typeface="Verdana" pitchFamily="34" charset="0"/>
                        <a:cs typeface="Arial"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a:ln>
                            <a:noFill/>
                          </a:ln>
                          <a:solidFill>
                            <a:schemeClr val="tx1"/>
                          </a:solidFill>
                          <a:effectLst/>
                          <a:latin typeface="Verdana" pitchFamily="34" charset="0"/>
                          <a:cs typeface="Arial" pitchFamily="34" charset="0"/>
                        </a:rPr>
                        <a:t>Hadiah sehubungan dengan pekerjaan, jasa, dan kegiatan </a:t>
                      </a:r>
                      <a:endParaRPr kumimoji="0" lang="en-US" sz="1800" b="1" i="0" u="none" strike="noStrike" cap="none" normalizeH="0" baseline="0">
                        <a:ln>
                          <a:noFill/>
                        </a:ln>
                        <a:solidFill>
                          <a:schemeClr val="tx1"/>
                        </a:solidFill>
                        <a:effectLst/>
                        <a:latin typeface="Verdana" pitchFamily="34" charset="0"/>
                        <a:cs typeface="Arial"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a:ln>
                            <a:noFill/>
                          </a:ln>
                          <a:solidFill>
                            <a:schemeClr val="tx1"/>
                          </a:solidFill>
                          <a:effectLst/>
                          <a:latin typeface="Verdana" pitchFamily="34" charset="0"/>
                          <a:cs typeface="Arial" pitchFamily="34" charset="0"/>
                        </a:rPr>
                        <a:t>hadiah dengan nama dan dalam bentuk apapun yang</a:t>
                      </a:r>
                      <a:r>
                        <a:rPr kumimoji="0" lang="id-ID" sz="1800" b="1" i="0" u="none" strike="noStrike" cap="none" normalizeH="0" baseline="0">
                          <a:ln>
                            <a:noFill/>
                          </a:ln>
                          <a:solidFill>
                            <a:schemeClr val="tx1"/>
                          </a:solidFill>
                          <a:effectLst/>
                          <a:latin typeface="Verdana" pitchFamily="34" charset="0"/>
                          <a:cs typeface="Arial" pitchFamily="34" charset="0"/>
                        </a:rPr>
                        <a:t> </a:t>
                      </a:r>
                      <a:r>
                        <a:rPr kumimoji="0" lang="sv-SE" sz="1800" b="1" i="0" u="none" strike="noStrike" cap="none" normalizeH="0" baseline="0">
                          <a:ln>
                            <a:noFill/>
                          </a:ln>
                          <a:solidFill>
                            <a:schemeClr val="tx1"/>
                          </a:solidFill>
                          <a:effectLst/>
                          <a:latin typeface="Verdana" pitchFamily="34" charset="0"/>
                          <a:cs typeface="Arial" pitchFamily="34" charset="0"/>
                        </a:rPr>
                        <a:t>diberikan sehubungan dengan pekerjaan, jasa dan</a:t>
                      </a:r>
                      <a:r>
                        <a:rPr kumimoji="0" lang="id-ID" sz="1800" b="1" i="0" u="none" strike="noStrike" cap="none" normalizeH="0" baseline="0">
                          <a:ln>
                            <a:noFill/>
                          </a:ln>
                          <a:solidFill>
                            <a:schemeClr val="tx1"/>
                          </a:solidFill>
                          <a:effectLst/>
                          <a:latin typeface="Verdana" pitchFamily="34" charset="0"/>
                          <a:cs typeface="Arial" pitchFamily="34" charset="0"/>
                        </a:rPr>
                        <a:t> </a:t>
                      </a:r>
                      <a:r>
                        <a:rPr kumimoji="0" lang="sv-SE" sz="1800" b="1" i="0" u="none" strike="noStrike" cap="none" normalizeH="0" baseline="0">
                          <a:ln>
                            <a:noFill/>
                          </a:ln>
                          <a:solidFill>
                            <a:schemeClr val="tx1"/>
                          </a:solidFill>
                          <a:effectLst/>
                          <a:latin typeface="Verdana" pitchFamily="34" charset="0"/>
                          <a:cs typeface="Arial" pitchFamily="34" charset="0"/>
                        </a:rPr>
                        <a:t>kegiatan yang dilakukan oleh penerima hadiah</a:t>
                      </a:r>
                      <a:r>
                        <a:rPr kumimoji="0" lang="en-US" sz="1800" b="1" i="0" u="none" strike="noStrike" cap="none" normalizeH="0" baseline="0">
                          <a:ln>
                            <a:noFill/>
                          </a:ln>
                          <a:solidFill>
                            <a:schemeClr val="tx1"/>
                          </a:solidFill>
                          <a:effectLst/>
                          <a:latin typeface="Verdana" pitchFamily="34" charset="0"/>
                          <a:cs typeface="Arial" pitchFamily="34" charset="0"/>
                        </a:rPr>
                        <a:t> </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10003"/>
                  </a:ext>
                </a:extLst>
              </a:tr>
              <a:tr h="914334">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1800" b="1" i="0" u="none" strike="noStrike" cap="none" normalizeH="0" baseline="0">
                          <a:ln>
                            <a:noFill/>
                          </a:ln>
                          <a:solidFill>
                            <a:schemeClr val="tx1"/>
                          </a:solidFill>
                          <a:effectLst/>
                          <a:latin typeface="Verdana" pitchFamily="34" charset="0"/>
                          <a:cs typeface="Arial" pitchFamily="34" charset="0"/>
                        </a:rPr>
                        <a:t>4.</a:t>
                      </a:r>
                      <a:endParaRPr kumimoji="0" lang="en-US" sz="1800" b="1" i="0" u="none" strike="noStrike" cap="none" normalizeH="0" baseline="0">
                        <a:ln>
                          <a:noFill/>
                        </a:ln>
                        <a:solidFill>
                          <a:schemeClr val="tx1"/>
                        </a:solidFill>
                        <a:effectLst/>
                        <a:latin typeface="Verdana" pitchFamily="34" charset="0"/>
                        <a:cs typeface="Arial"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1800" b="1" i="0" u="none" strike="noStrike" cap="none" normalizeH="0" baseline="0">
                          <a:ln>
                            <a:noFill/>
                          </a:ln>
                          <a:solidFill>
                            <a:schemeClr val="tx1"/>
                          </a:solidFill>
                          <a:effectLst/>
                          <a:latin typeface="Verdana" pitchFamily="34" charset="0"/>
                          <a:cs typeface="Arial" pitchFamily="34" charset="0"/>
                        </a:rPr>
                        <a:t>P</a:t>
                      </a:r>
                      <a:r>
                        <a:rPr kumimoji="0" lang="sv-SE" sz="1800" b="1" i="0" u="none" strike="noStrike" cap="none" normalizeH="0" baseline="0">
                          <a:ln>
                            <a:noFill/>
                          </a:ln>
                          <a:solidFill>
                            <a:schemeClr val="tx1"/>
                          </a:solidFill>
                          <a:effectLst/>
                          <a:latin typeface="Verdana" pitchFamily="34" charset="0"/>
                          <a:cs typeface="Arial" pitchFamily="34" charset="0"/>
                        </a:rPr>
                        <a:t>enghargaan</a:t>
                      </a:r>
                      <a:r>
                        <a:rPr kumimoji="0" lang="en-US" sz="1800" b="1" i="0" u="none" strike="noStrike" cap="none" normalizeH="0" baseline="0">
                          <a:ln>
                            <a:noFill/>
                          </a:ln>
                          <a:solidFill>
                            <a:schemeClr val="tx1"/>
                          </a:solidFill>
                          <a:effectLst/>
                          <a:latin typeface="Verdana" pitchFamily="34" charset="0"/>
                          <a:cs typeface="Arial" pitchFamily="34" charset="0"/>
                        </a:rPr>
                        <a:t> </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sv-SE" sz="1800" b="1" i="0" u="none" strike="noStrike" cap="none" normalizeH="0" baseline="0" dirty="0">
                          <a:ln>
                            <a:noFill/>
                          </a:ln>
                          <a:solidFill>
                            <a:schemeClr val="tx1"/>
                          </a:solidFill>
                          <a:effectLst/>
                          <a:latin typeface="Verdana" pitchFamily="34" charset="0"/>
                          <a:cs typeface="Arial" pitchFamily="34" charset="0"/>
                        </a:rPr>
                        <a:t>imbalan yang diberikan sehubungan dengan prestasi dalam kegiatan tertentu</a:t>
                      </a:r>
                      <a:r>
                        <a:rPr kumimoji="0" lang="en-US" sz="1800" b="1" i="0" u="none" strike="noStrike" cap="none" normalizeH="0" baseline="0" dirty="0">
                          <a:ln>
                            <a:noFill/>
                          </a:ln>
                          <a:solidFill>
                            <a:schemeClr val="tx1"/>
                          </a:solidFill>
                          <a:effectLst/>
                          <a:latin typeface="Verdana" pitchFamily="34" charset="0"/>
                          <a:cs typeface="Arial" pitchFamily="34" charset="0"/>
                        </a:rPr>
                        <a:t> </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376181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EE148-AE38-7BF1-1447-4AAC6D202FA5}"/>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id="{409B42EF-B302-0FED-4911-E3288B49BE09}"/>
              </a:ext>
            </a:extLst>
          </p:cNvPr>
          <p:cNvSpPr>
            <a:spLocks noGrp="1"/>
          </p:cNvSpPr>
          <p:nvPr>
            <p:ph idx="1"/>
          </p:nvPr>
        </p:nvSpPr>
        <p:spPr/>
        <p:txBody>
          <a:bodyPr/>
          <a:lstStyle/>
          <a:p>
            <a:endParaRPr lang="en-ID"/>
          </a:p>
        </p:txBody>
      </p:sp>
      <p:sp>
        <p:nvSpPr>
          <p:cNvPr id="4" name="Rectangle 3">
            <a:extLst>
              <a:ext uri="{FF2B5EF4-FFF2-40B4-BE49-F238E27FC236}">
                <a16:creationId xmlns:a16="http://schemas.microsoft.com/office/drawing/2014/main" id="{DCC348BB-E0B4-E9CA-50B8-3D1831D9D71C}"/>
              </a:ext>
            </a:extLst>
          </p:cNvPr>
          <p:cNvSpPr txBox="1">
            <a:spLocks noChangeArrowheads="1"/>
          </p:cNvSpPr>
          <p:nvPr/>
        </p:nvSpPr>
        <p:spPr>
          <a:xfrm>
            <a:off x="1219200" y="115889"/>
            <a:ext cx="7772400" cy="865187"/>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id-ID" altLang="en-US" sz="4000" b="1" dirty="0">
                <a:solidFill>
                  <a:srgbClr val="FF0000"/>
                </a:solidFill>
              </a:rPr>
              <a:t>Tarif</a:t>
            </a:r>
            <a:endParaRPr lang="en-US" altLang="en-US" sz="4000" b="1" dirty="0">
              <a:solidFill>
                <a:srgbClr val="FF0000"/>
              </a:solidFill>
            </a:endParaRPr>
          </a:p>
        </p:txBody>
      </p:sp>
      <p:graphicFrame>
        <p:nvGraphicFramePr>
          <p:cNvPr id="5" name="Group 34">
            <a:extLst>
              <a:ext uri="{FF2B5EF4-FFF2-40B4-BE49-F238E27FC236}">
                <a16:creationId xmlns:a16="http://schemas.microsoft.com/office/drawing/2014/main" id="{D3ACA702-63EB-85F8-535A-B1B88605A739}"/>
              </a:ext>
            </a:extLst>
          </p:cNvPr>
          <p:cNvGraphicFramePr>
            <a:graphicFrameLocks/>
          </p:cNvGraphicFramePr>
          <p:nvPr/>
        </p:nvGraphicFramePr>
        <p:xfrm>
          <a:off x="704850" y="1052513"/>
          <a:ext cx="8496300" cy="5353050"/>
        </p:xfrm>
        <a:graphic>
          <a:graphicData uri="http://schemas.openxmlformats.org/drawingml/2006/table">
            <a:tbl>
              <a:tblPr/>
              <a:tblGrid>
                <a:gridCol w="647700">
                  <a:extLst>
                    <a:ext uri="{9D8B030D-6E8A-4147-A177-3AD203B41FA5}">
                      <a16:colId xmlns:a16="http://schemas.microsoft.com/office/drawing/2014/main" val="20000"/>
                    </a:ext>
                  </a:extLst>
                </a:gridCol>
                <a:gridCol w="3351213">
                  <a:extLst>
                    <a:ext uri="{9D8B030D-6E8A-4147-A177-3AD203B41FA5}">
                      <a16:colId xmlns:a16="http://schemas.microsoft.com/office/drawing/2014/main" val="20001"/>
                    </a:ext>
                  </a:extLst>
                </a:gridCol>
                <a:gridCol w="2682875">
                  <a:extLst>
                    <a:ext uri="{9D8B030D-6E8A-4147-A177-3AD203B41FA5}">
                      <a16:colId xmlns:a16="http://schemas.microsoft.com/office/drawing/2014/main" val="20002"/>
                    </a:ext>
                  </a:extLst>
                </a:gridCol>
                <a:gridCol w="1814512">
                  <a:extLst>
                    <a:ext uri="{9D8B030D-6E8A-4147-A177-3AD203B41FA5}">
                      <a16:colId xmlns:a16="http://schemas.microsoft.com/office/drawing/2014/main" val="20003"/>
                    </a:ext>
                  </a:extLst>
                </a:gridCol>
              </a:tblGrid>
              <a:tr h="70112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No.</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Jenis Hadiah</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Tarif</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Sifat</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10000"/>
                  </a:ext>
                </a:extLst>
              </a:tr>
              <a:tr h="88751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1.</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H</a:t>
                      </a:r>
                      <a:r>
                        <a:rPr kumimoji="0" lang="sv-SE" sz="2000" b="1" i="0" u="none" strike="noStrike" cap="none" normalizeH="0" baseline="0">
                          <a:ln>
                            <a:noFill/>
                          </a:ln>
                          <a:solidFill>
                            <a:schemeClr val="tx1"/>
                          </a:solidFill>
                          <a:effectLst/>
                          <a:latin typeface="Verdana" pitchFamily="34" charset="0"/>
                          <a:cs typeface="Arial" pitchFamily="34" charset="0"/>
                        </a:rPr>
                        <a:t>adiah </a:t>
                      </a:r>
                      <a:r>
                        <a:rPr kumimoji="0" lang="id-ID" sz="2000" b="1" i="0" u="none" strike="noStrike" cap="none" normalizeH="0" baseline="0">
                          <a:ln>
                            <a:noFill/>
                          </a:ln>
                          <a:solidFill>
                            <a:schemeClr val="tx1"/>
                          </a:solidFill>
                          <a:effectLst/>
                          <a:latin typeface="Verdana" pitchFamily="34" charset="0"/>
                          <a:cs typeface="Arial" pitchFamily="34" charset="0"/>
                        </a:rPr>
                        <a:t>U</a:t>
                      </a:r>
                      <a:r>
                        <a:rPr kumimoji="0" lang="sv-SE" sz="2000" b="1" i="0" u="none" strike="noStrike" cap="none" normalizeH="0" baseline="0">
                          <a:ln>
                            <a:noFill/>
                          </a:ln>
                          <a:solidFill>
                            <a:schemeClr val="tx1"/>
                          </a:solidFill>
                          <a:effectLst/>
                          <a:latin typeface="Verdana" pitchFamily="34" charset="0"/>
                          <a:cs typeface="Arial" pitchFamily="34" charset="0"/>
                        </a:rPr>
                        <a:t>ndian</a:t>
                      </a:r>
                      <a:r>
                        <a:rPr kumimoji="0" lang="en-US" sz="2000" b="1" i="0" u="none" strike="noStrike" cap="none" normalizeH="0" baseline="0">
                          <a:ln>
                            <a:noFill/>
                          </a:ln>
                          <a:solidFill>
                            <a:schemeClr val="tx1"/>
                          </a:solidFill>
                          <a:effectLst/>
                          <a:latin typeface="Verdana" pitchFamily="34" charset="0"/>
                          <a:cs typeface="Arial" pitchFamily="34" charset="0"/>
                        </a:rPr>
                        <a:t> </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25%</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Final</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10001"/>
                  </a:ext>
                </a:extLst>
              </a:tr>
              <a:tr h="833537">
                <a:tc rowSpan="3">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2.</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rowSpan="3">
                  <a:txBody>
                    <a:bodyPr/>
                    <a:lstStyle/>
                    <a:p>
                      <a:pPr marL="533400" marR="0" lvl="0" indent="-533400" algn="just" defTabSz="914400" rtl="0" eaLnBrk="1" fontAlgn="base" latinLnBrk="0" hangingPunct="1">
                        <a:lnSpc>
                          <a:spcPct val="100000"/>
                        </a:lnSpc>
                        <a:spcBef>
                          <a:spcPct val="0"/>
                        </a:spcBef>
                        <a:spcAft>
                          <a:spcPct val="0"/>
                        </a:spcAft>
                        <a:buClr>
                          <a:schemeClr val="bg2"/>
                        </a:buClr>
                        <a:buSzPct val="75000"/>
                        <a:buFont typeface="Wingdings" pitchFamily="2" charset="2"/>
                        <a:buNone/>
                        <a:tabLst/>
                      </a:pPr>
                      <a:r>
                        <a:rPr kumimoji="0" lang="en-US" sz="2000" b="1" i="0" u="none" strike="noStrike" cap="none" normalizeH="0" baseline="0">
                          <a:ln>
                            <a:noFill/>
                          </a:ln>
                          <a:solidFill>
                            <a:schemeClr val="tx1"/>
                          </a:solidFill>
                          <a:effectLst/>
                          <a:latin typeface="Verdana" pitchFamily="34" charset="0"/>
                          <a:cs typeface="Arial" pitchFamily="34" charset="0"/>
                        </a:rPr>
                        <a:t>       </a:t>
                      </a:r>
                      <a:r>
                        <a:rPr kumimoji="0" lang="id-ID" sz="2000" b="1" i="0" u="none" strike="noStrike" cap="none" normalizeH="0" baseline="0">
                          <a:ln>
                            <a:noFill/>
                          </a:ln>
                          <a:solidFill>
                            <a:schemeClr val="tx1"/>
                          </a:solidFill>
                          <a:effectLst/>
                          <a:latin typeface="Verdana" pitchFamily="34" charset="0"/>
                          <a:cs typeface="Arial" pitchFamily="34" charset="0"/>
                        </a:rPr>
                        <a:t>H</a:t>
                      </a:r>
                      <a:r>
                        <a:rPr kumimoji="0" lang="sv-SE" sz="2000" b="1" i="0" u="none" strike="noStrike" cap="none" normalizeH="0" baseline="0">
                          <a:ln>
                            <a:noFill/>
                          </a:ln>
                          <a:solidFill>
                            <a:schemeClr val="tx1"/>
                          </a:solidFill>
                          <a:effectLst/>
                          <a:latin typeface="Verdana" pitchFamily="34" charset="0"/>
                          <a:cs typeface="Arial" pitchFamily="34" charset="0"/>
                        </a:rPr>
                        <a:t>adiah atau penghargaan</a:t>
                      </a:r>
                      <a:r>
                        <a:rPr kumimoji="0" lang="en-US" sz="2000" b="1" i="0" u="none" strike="noStrike" cap="none" normalizeH="0" baseline="0">
                          <a:ln>
                            <a:noFill/>
                          </a:ln>
                          <a:solidFill>
                            <a:schemeClr val="tx1"/>
                          </a:solidFill>
                          <a:effectLst/>
                          <a:latin typeface="Verdana" pitchFamily="34" charset="0"/>
                          <a:cs typeface="Arial" pitchFamily="34" charset="0"/>
                        </a:rPr>
                        <a:t> </a:t>
                      </a:r>
                      <a:r>
                        <a:rPr kumimoji="0" lang="sv-SE" sz="2000" b="1" i="0" u="none" strike="noStrike" cap="none" normalizeH="0" baseline="0">
                          <a:ln>
                            <a:noFill/>
                          </a:ln>
                          <a:solidFill>
                            <a:schemeClr val="tx1"/>
                          </a:solidFill>
                          <a:effectLst/>
                          <a:latin typeface="Verdana" pitchFamily="34" charset="0"/>
                          <a:cs typeface="Arial" pitchFamily="34" charset="0"/>
                        </a:rPr>
                        <a:t>perlombaan,</a:t>
                      </a:r>
                      <a:r>
                        <a:rPr kumimoji="0" lang="id-ID" sz="2000" b="1" i="0" u="none" strike="noStrike" cap="none" normalizeH="0" baseline="0">
                          <a:ln>
                            <a:noFill/>
                          </a:ln>
                          <a:solidFill>
                            <a:schemeClr val="tx1"/>
                          </a:solidFill>
                          <a:effectLst/>
                          <a:latin typeface="Verdana" pitchFamily="34" charset="0"/>
                          <a:cs typeface="Arial" pitchFamily="34" charset="0"/>
                        </a:rPr>
                        <a:t> </a:t>
                      </a:r>
                      <a:r>
                        <a:rPr kumimoji="0" lang="sv-SE" sz="2000" b="1" i="0" u="none" strike="noStrike" cap="none" normalizeH="0" baseline="0">
                          <a:ln>
                            <a:noFill/>
                          </a:ln>
                          <a:solidFill>
                            <a:schemeClr val="tx1"/>
                          </a:solidFill>
                          <a:effectLst/>
                          <a:latin typeface="Verdana" pitchFamily="34" charset="0"/>
                          <a:cs typeface="Arial" pitchFamily="34" charset="0"/>
                        </a:rPr>
                        <a:t>penghargaan,</a:t>
                      </a:r>
                      <a:r>
                        <a:rPr kumimoji="0" lang="id-ID" sz="2000" b="1" i="0" u="none" strike="noStrike" cap="none" normalizeH="0" baseline="0">
                          <a:ln>
                            <a:noFill/>
                          </a:ln>
                          <a:solidFill>
                            <a:schemeClr val="tx1"/>
                          </a:solidFill>
                          <a:effectLst/>
                          <a:latin typeface="Verdana" pitchFamily="34" charset="0"/>
                          <a:cs typeface="Arial" pitchFamily="34" charset="0"/>
                        </a:rPr>
                        <a:t> </a:t>
                      </a:r>
                      <a:r>
                        <a:rPr kumimoji="0" lang="sv-SE" sz="2000" b="1" i="0" u="none" strike="noStrike" cap="none" normalizeH="0" baseline="0">
                          <a:ln>
                            <a:noFill/>
                          </a:ln>
                          <a:solidFill>
                            <a:schemeClr val="tx1"/>
                          </a:solidFill>
                          <a:effectLst/>
                          <a:latin typeface="Verdana" pitchFamily="34" charset="0"/>
                          <a:cs typeface="Arial" pitchFamily="34" charset="0"/>
                        </a:rPr>
                        <a:t>dan hadiah</a:t>
                      </a:r>
                      <a:r>
                        <a:rPr kumimoji="0" lang="id-ID" sz="2000" b="1" i="0" u="none" strike="noStrike" cap="none" normalizeH="0" baseline="0">
                          <a:ln>
                            <a:noFill/>
                          </a:ln>
                          <a:solidFill>
                            <a:schemeClr val="tx1"/>
                          </a:solidFill>
                          <a:effectLst/>
                          <a:latin typeface="Verdana" pitchFamily="34" charset="0"/>
                          <a:cs typeface="Arial" pitchFamily="34" charset="0"/>
                        </a:rPr>
                        <a:t> </a:t>
                      </a:r>
                      <a:r>
                        <a:rPr kumimoji="0" lang="sv-SE" sz="2000" b="1" i="0" u="none" strike="noStrike" cap="none" normalizeH="0" baseline="0">
                          <a:ln>
                            <a:noFill/>
                          </a:ln>
                          <a:solidFill>
                            <a:schemeClr val="tx1"/>
                          </a:solidFill>
                          <a:effectLst/>
                          <a:latin typeface="Verdana" pitchFamily="34" charset="0"/>
                          <a:cs typeface="Arial" pitchFamily="34" charset="0"/>
                        </a:rPr>
                        <a:t>sehubungan</a:t>
                      </a:r>
                      <a:r>
                        <a:rPr kumimoji="0" lang="id-ID" sz="2000" b="1" i="0" u="none" strike="noStrike" cap="none" normalizeH="0" baseline="0">
                          <a:ln>
                            <a:noFill/>
                          </a:ln>
                          <a:solidFill>
                            <a:schemeClr val="tx1"/>
                          </a:solidFill>
                          <a:effectLst/>
                          <a:latin typeface="Verdana" pitchFamily="34" charset="0"/>
                          <a:cs typeface="Arial" pitchFamily="34" charset="0"/>
                        </a:rPr>
                        <a:t> </a:t>
                      </a:r>
                      <a:r>
                        <a:rPr kumimoji="0" lang="sv-SE" sz="2000" b="1" i="0" u="none" strike="noStrike" cap="none" normalizeH="0" baseline="0">
                          <a:ln>
                            <a:noFill/>
                          </a:ln>
                          <a:solidFill>
                            <a:schemeClr val="tx1"/>
                          </a:solidFill>
                          <a:effectLst/>
                          <a:latin typeface="Verdana" pitchFamily="34" charset="0"/>
                          <a:cs typeface="Arial" pitchFamily="34" charset="0"/>
                        </a:rPr>
                        <a:t>dengan pekerjaan, jasa, dan</a:t>
                      </a:r>
                      <a:r>
                        <a:rPr kumimoji="0" lang="id-ID" sz="2000" b="1" i="0" u="none" strike="noStrike" cap="none" normalizeH="0" baseline="0">
                          <a:ln>
                            <a:noFill/>
                          </a:ln>
                          <a:solidFill>
                            <a:schemeClr val="tx1"/>
                          </a:solidFill>
                          <a:effectLst/>
                          <a:latin typeface="Verdana" pitchFamily="34" charset="0"/>
                          <a:cs typeface="Arial" pitchFamily="34" charset="0"/>
                        </a:rPr>
                        <a:t> </a:t>
                      </a:r>
                      <a:r>
                        <a:rPr kumimoji="0" lang="sv-SE" sz="2000" b="1" i="0" u="none" strike="noStrike" cap="none" normalizeH="0" baseline="0">
                          <a:ln>
                            <a:noFill/>
                          </a:ln>
                          <a:solidFill>
                            <a:schemeClr val="tx1"/>
                          </a:solidFill>
                          <a:effectLst/>
                          <a:latin typeface="Verdana" pitchFamily="34" charset="0"/>
                          <a:cs typeface="Arial" pitchFamily="34" charset="0"/>
                        </a:rPr>
                        <a:t>kegiatan</a:t>
                      </a:r>
                      <a:r>
                        <a:rPr kumimoji="0" lang="en-US" sz="2000" b="1" i="0" u="none" strike="noStrike" cap="none" normalizeH="0" baseline="0">
                          <a:ln>
                            <a:noFill/>
                          </a:ln>
                          <a:solidFill>
                            <a:schemeClr val="tx1"/>
                          </a:solidFill>
                          <a:effectLst/>
                          <a:latin typeface="Verdana" pitchFamily="34" charset="0"/>
                          <a:cs typeface="Arial" pitchFamily="34" charset="0"/>
                        </a:rPr>
                        <a:t> </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OPDN </a:t>
                      </a:r>
                      <a:r>
                        <a:rPr kumimoji="0" lang="en-US" sz="2000" b="1" i="0" u="none" strike="noStrike" cap="none" normalizeH="0" baseline="0">
                          <a:ln>
                            <a:noFill/>
                          </a:ln>
                          <a:solidFill>
                            <a:schemeClr val="tx1"/>
                          </a:solidFill>
                          <a:effectLst/>
                          <a:latin typeface="Verdana" pitchFamily="34" charset="0"/>
                          <a:cs typeface="Arial" pitchFamily="34" charset="0"/>
                        </a:rPr>
                        <a:t> </a:t>
                      </a:r>
                      <a:r>
                        <a:rPr kumimoji="0" lang="id-ID" sz="2000" b="1" i="0" u="none" strike="noStrike" cap="none" normalizeH="0" baseline="0">
                          <a:ln>
                            <a:noFill/>
                          </a:ln>
                          <a:solidFill>
                            <a:schemeClr val="tx1"/>
                          </a:solidFill>
                          <a:effectLst/>
                          <a:latin typeface="Verdana" pitchFamily="34" charset="0"/>
                          <a:cs typeface="Arial" pitchFamily="34" charset="0"/>
                        </a:rPr>
                        <a:t> Psl. 17 (PPh 21)</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Tidak Final</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10002"/>
                  </a:ext>
                </a:extLst>
              </a:tr>
              <a:tr h="1463848">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WPLN non BUT 20%   (PPh 26)</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Tidak Final</a:t>
                      </a:r>
                      <a:endParaRPr kumimoji="0" lang="en-US" sz="2000" b="1" i="0" u="none" strike="noStrike" cap="none" normalizeH="0" baseline="0">
                        <a:ln>
                          <a:noFill/>
                        </a:ln>
                        <a:solidFill>
                          <a:schemeClr val="tx1"/>
                        </a:solidFill>
                        <a:effectLst/>
                        <a:latin typeface="Verdana"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10003"/>
                  </a:ext>
                </a:extLst>
              </a:tr>
              <a:tr h="1467024">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a:ln>
                            <a:noFill/>
                          </a:ln>
                          <a:solidFill>
                            <a:schemeClr val="tx1"/>
                          </a:solidFill>
                          <a:effectLst/>
                          <a:latin typeface="Verdana" pitchFamily="34" charset="0"/>
                          <a:cs typeface="Arial" pitchFamily="34" charset="0"/>
                        </a:rPr>
                        <a:t>WP BDN DN/BUT 15% (PPh 23)</a:t>
                      </a:r>
                      <a:endParaRPr kumimoji="0" lang="en-US" sz="2000" b="1" i="0" u="none" strike="noStrike" cap="none" normalizeH="0" baseline="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id-ID" sz="2000" b="1" i="0" u="none" strike="noStrike" cap="none" normalizeH="0" baseline="0" dirty="0">
                          <a:ln>
                            <a:noFill/>
                          </a:ln>
                          <a:solidFill>
                            <a:schemeClr val="tx1"/>
                          </a:solidFill>
                          <a:effectLst/>
                          <a:latin typeface="Verdana" pitchFamily="34" charset="0"/>
                          <a:cs typeface="Arial" pitchFamily="34" charset="0"/>
                        </a:rPr>
                        <a:t>Tidak Final</a:t>
                      </a:r>
                      <a:endParaRPr kumimoji="0" lang="en-US" sz="2000" b="1" i="0" u="none" strike="noStrike" cap="none" normalizeH="0" baseline="0" dirty="0">
                        <a:ln>
                          <a:noFill/>
                        </a:ln>
                        <a:solidFill>
                          <a:schemeClr val="tx1"/>
                        </a:solidFill>
                        <a:effectLst/>
                        <a:latin typeface="Verdana" pitchFamily="34" charset="0"/>
                        <a:cs typeface="Arial" pitchFamily="34" charset="0"/>
                      </a:endParaRP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0" lang="en-US" sz="2000" b="1" i="0" u="none" strike="noStrike" cap="none" normalizeH="0" baseline="0" dirty="0">
                        <a:ln>
                          <a:noFill/>
                        </a:ln>
                        <a:solidFill>
                          <a:schemeClr val="tx1"/>
                        </a:solidFill>
                        <a:effectLst/>
                        <a:latin typeface="Verdana" pitchFamily="34" charset="0"/>
                        <a:cs typeface="Arial" pitchFamily="34"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452870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F1880-E30F-5A97-2CE9-6E27D701BBE3}"/>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id="{8649893A-752B-28E9-CBED-EBF115A2B1F2}"/>
              </a:ext>
            </a:extLst>
          </p:cNvPr>
          <p:cNvSpPr>
            <a:spLocks noGrp="1"/>
          </p:cNvSpPr>
          <p:nvPr>
            <p:ph idx="1"/>
          </p:nvPr>
        </p:nvSpPr>
        <p:spPr/>
        <p:txBody>
          <a:bodyPr/>
          <a:lstStyle/>
          <a:p>
            <a:endParaRPr lang="en-ID"/>
          </a:p>
        </p:txBody>
      </p:sp>
      <p:sp>
        <p:nvSpPr>
          <p:cNvPr id="4" name="Rectangle 3">
            <a:extLst>
              <a:ext uri="{FF2B5EF4-FFF2-40B4-BE49-F238E27FC236}">
                <a16:creationId xmlns:a16="http://schemas.microsoft.com/office/drawing/2014/main" id="{5EF79347-498B-5A25-B351-D7965C22E646}"/>
              </a:ext>
            </a:extLst>
          </p:cNvPr>
          <p:cNvSpPr txBox="1">
            <a:spLocks noChangeArrowheads="1"/>
          </p:cNvSpPr>
          <p:nvPr/>
        </p:nvSpPr>
        <p:spPr>
          <a:xfrm>
            <a:off x="1447800" y="152400"/>
            <a:ext cx="7772400" cy="1143000"/>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b" anchorCtr="0">
            <a:noAutofit/>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r>
              <a:rPr lang="sv-SE" altLang="en-US" sz="3600" b="1" dirty="0">
                <a:solidFill>
                  <a:srgbClr val="111111"/>
                </a:solidFill>
              </a:rPr>
              <a:t>Tidak termasuk </a:t>
            </a:r>
            <a:br>
              <a:rPr lang="id-ID" altLang="en-US" sz="3600" b="1" dirty="0">
                <a:solidFill>
                  <a:srgbClr val="111111"/>
                </a:solidFill>
              </a:rPr>
            </a:br>
            <a:r>
              <a:rPr lang="id-ID" altLang="en-US" sz="3600" b="1" dirty="0">
                <a:solidFill>
                  <a:srgbClr val="111111"/>
                </a:solidFill>
              </a:rPr>
              <a:t>H</a:t>
            </a:r>
            <a:r>
              <a:rPr lang="sv-SE" altLang="en-US" sz="3600" b="1" dirty="0">
                <a:solidFill>
                  <a:srgbClr val="111111"/>
                </a:solidFill>
              </a:rPr>
              <a:t>adiah dan </a:t>
            </a:r>
            <a:r>
              <a:rPr lang="id-ID" altLang="en-US" sz="3600" b="1" dirty="0">
                <a:solidFill>
                  <a:srgbClr val="111111"/>
                </a:solidFill>
              </a:rPr>
              <a:t>P</a:t>
            </a:r>
            <a:r>
              <a:rPr lang="sv-SE" altLang="en-US" sz="3600" b="1" dirty="0">
                <a:solidFill>
                  <a:srgbClr val="111111"/>
                </a:solidFill>
              </a:rPr>
              <a:t>enghargaan</a:t>
            </a:r>
            <a:r>
              <a:rPr lang="en-US" altLang="en-US" sz="2800" dirty="0">
                <a:solidFill>
                  <a:srgbClr val="111111"/>
                </a:solidFill>
              </a:rPr>
              <a:t> </a:t>
            </a:r>
          </a:p>
        </p:txBody>
      </p:sp>
      <p:sp>
        <p:nvSpPr>
          <p:cNvPr id="5" name="Rectangle 4">
            <a:extLst>
              <a:ext uri="{FF2B5EF4-FFF2-40B4-BE49-F238E27FC236}">
                <a16:creationId xmlns:a16="http://schemas.microsoft.com/office/drawing/2014/main" id="{AFA4FE3E-BEFE-2EAC-3911-D340E6F47B00}"/>
              </a:ext>
            </a:extLst>
          </p:cNvPr>
          <p:cNvSpPr txBox="1">
            <a:spLocks noChangeArrowheads="1"/>
          </p:cNvSpPr>
          <p:nvPr/>
        </p:nvSpPr>
        <p:spPr>
          <a:xfrm>
            <a:off x="976460" y="1920713"/>
            <a:ext cx="8229600" cy="4530725"/>
          </a:xfrm>
          <a:prstGeom prst="rect">
            <a:avLst/>
          </a:prstGeom>
        </p:spPr>
        <p:style>
          <a:lnRef idx="1">
            <a:schemeClr val="accent4"/>
          </a:lnRef>
          <a:fillRef idx="3">
            <a:schemeClr val="accent4"/>
          </a:fillRef>
          <a:effectRef idx="2">
            <a:schemeClr val="accent4"/>
          </a:effectRef>
          <a:fontRef idx="minor">
            <a:schemeClr val="lt1"/>
          </a:fontRef>
        </p:style>
        <p:txBody>
          <a:bodyPr vert="horz" lIns="91440" tIns="45720" rIns="91440" bIns="45720" rtlCol="0">
            <a:normAutofit/>
          </a:bodyPr>
          <a:lst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a:lstStyle>
          <a:p>
            <a:pPr algn="just">
              <a:lnSpc>
                <a:spcPct val="90000"/>
              </a:lnSpc>
            </a:pPr>
            <a:r>
              <a:rPr lang="sv-SE" altLang="en-US" b="1" dirty="0"/>
              <a:t>hadiah langsung dalam penjualan barang atau jasa sepanjang diberikan kepada semua pembeli atau konsu</a:t>
            </a:r>
            <a:r>
              <a:rPr lang="id-ID" altLang="en-US" b="1" dirty="0"/>
              <a:t>m</a:t>
            </a:r>
            <a:r>
              <a:rPr lang="sv-SE" altLang="en-US" b="1" dirty="0"/>
              <a:t>en akhir</a:t>
            </a:r>
            <a:endParaRPr lang="id-ID" altLang="en-US" b="1" dirty="0"/>
          </a:p>
          <a:p>
            <a:pPr algn="just">
              <a:lnSpc>
                <a:spcPct val="90000"/>
              </a:lnSpc>
              <a:buFont typeface="Wingdings" panose="05000000000000000000" pitchFamily="2" charset="2"/>
              <a:buNone/>
            </a:pPr>
            <a:r>
              <a:rPr lang="id-ID" altLang="en-US" b="1" u="sng" dirty="0"/>
              <a:t>Syarat :</a:t>
            </a:r>
            <a:r>
              <a:rPr lang="sv-SE" altLang="en-US" b="1" dirty="0"/>
              <a:t> </a:t>
            </a:r>
            <a:endParaRPr lang="id-ID" altLang="en-US" b="1" dirty="0"/>
          </a:p>
          <a:p>
            <a:pPr algn="just">
              <a:lnSpc>
                <a:spcPct val="90000"/>
              </a:lnSpc>
            </a:pPr>
            <a:r>
              <a:rPr lang="sv-SE" altLang="en-US" b="1" dirty="0"/>
              <a:t>tanpa diundi dan </a:t>
            </a:r>
            <a:endParaRPr lang="id-ID" altLang="en-US" b="1" dirty="0"/>
          </a:p>
          <a:p>
            <a:pPr algn="just">
              <a:lnSpc>
                <a:spcPct val="90000"/>
              </a:lnSpc>
            </a:pPr>
            <a:r>
              <a:rPr lang="sv-SE" altLang="en-US" b="1" dirty="0"/>
              <a:t>hadiah tersebut diterima langsung oleh konsumen akhir pada saat pembelian barang atau jasa.</a:t>
            </a:r>
            <a:endParaRPr lang="en-US" altLang="en-US" b="1" dirty="0"/>
          </a:p>
        </p:txBody>
      </p:sp>
    </p:spTree>
    <p:extLst>
      <p:ext uri="{BB962C8B-B14F-4D97-AF65-F5344CB8AC3E}">
        <p14:creationId xmlns:p14="http://schemas.microsoft.com/office/powerpoint/2010/main" val="15923654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560388" y="1341439"/>
            <a:ext cx="215900" cy="540067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8195" name="Rectangle 3"/>
          <p:cNvSpPr>
            <a:spLocks noGrp="1" noChangeArrowheads="1"/>
          </p:cNvSpPr>
          <p:nvPr>
            <p:ph type="title"/>
          </p:nvPr>
        </p:nvSpPr>
        <p:spPr>
          <a:xfrm>
            <a:off x="1517650" y="137633"/>
            <a:ext cx="6870700" cy="755650"/>
          </a:xfrm>
        </p:spPr>
        <p:style>
          <a:lnRef idx="2">
            <a:schemeClr val="accent4">
              <a:shade val="50000"/>
            </a:schemeClr>
          </a:lnRef>
          <a:fillRef idx="1">
            <a:schemeClr val="accent4"/>
          </a:fillRef>
          <a:effectRef idx="0">
            <a:schemeClr val="accent4"/>
          </a:effectRef>
          <a:fontRef idx="minor">
            <a:schemeClr val="lt1"/>
          </a:fontRef>
        </p:style>
        <p:txBody>
          <a:bodyPr/>
          <a:lstStyle/>
          <a:p>
            <a:pPr eaLnBrk="1" hangingPunct="1"/>
            <a:r>
              <a:rPr lang="en-US" sz="3600" dirty="0" err="1">
                <a:solidFill>
                  <a:schemeClr val="bg1"/>
                </a:solidFill>
              </a:rPr>
              <a:t>PPh</a:t>
            </a:r>
            <a:r>
              <a:rPr lang="en-US" sz="3600" dirty="0">
                <a:solidFill>
                  <a:schemeClr val="bg1"/>
                </a:solidFill>
              </a:rPr>
              <a:t> Final </a:t>
            </a:r>
            <a:r>
              <a:rPr lang="en-US" sz="3600" dirty="0" err="1">
                <a:solidFill>
                  <a:schemeClr val="bg1"/>
                </a:solidFill>
              </a:rPr>
              <a:t>Lainnya</a:t>
            </a:r>
            <a:endParaRPr lang="en-US" sz="3600" dirty="0">
              <a:solidFill>
                <a:schemeClr val="bg1"/>
              </a:solidFill>
            </a:endParaRPr>
          </a:p>
        </p:txBody>
      </p:sp>
      <p:sp>
        <p:nvSpPr>
          <p:cNvPr id="8196" name="AutoShape 4"/>
          <p:cNvSpPr>
            <a:spLocks noChangeArrowheads="1"/>
          </p:cNvSpPr>
          <p:nvPr/>
        </p:nvSpPr>
        <p:spPr bwMode="auto">
          <a:xfrm>
            <a:off x="1639888" y="1160267"/>
            <a:ext cx="6553200" cy="647700"/>
          </a:xfrm>
          <a:prstGeom prst="roundRect">
            <a:avLst>
              <a:gd name="adj" fmla="val 16667"/>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algn="ctr"/>
            <a:r>
              <a:rPr lang="en-US" sz="2400">
                <a:latin typeface="Arial" pitchFamily="34" charset="0"/>
              </a:rPr>
              <a:t>TARIF DAN OBJEK PEMOTONGAN</a:t>
            </a:r>
          </a:p>
        </p:txBody>
      </p:sp>
      <p:sp>
        <p:nvSpPr>
          <p:cNvPr id="8197" name="AutoShape 5"/>
          <p:cNvSpPr>
            <a:spLocks noChangeArrowheads="1"/>
          </p:cNvSpPr>
          <p:nvPr/>
        </p:nvSpPr>
        <p:spPr bwMode="auto">
          <a:xfrm>
            <a:off x="1281114" y="2420939"/>
            <a:ext cx="7488237" cy="936625"/>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wrap="none" anchor="ctr"/>
          <a:lstStyle/>
          <a:p>
            <a:r>
              <a:rPr lang="en-US" sz="2400">
                <a:solidFill>
                  <a:schemeClr val="tx1"/>
                </a:solidFill>
                <a:latin typeface="Arial" pitchFamily="34" charset="0"/>
              </a:rPr>
              <a:t>Tarif 10% atas dividen yang diterima oleh WP Orang </a:t>
            </a:r>
          </a:p>
          <a:p>
            <a:r>
              <a:rPr lang="en-US" sz="2400">
                <a:solidFill>
                  <a:schemeClr val="tx1"/>
                </a:solidFill>
                <a:latin typeface="Arial" pitchFamily="34" charset="0"/>
              </a:rPr>
              <a:t>Pribadi (Ps. 17 (2c));</a:t>
            </a:r>
          </a:p>
        </p:txBody>
      </p:sp>
      <p:sp>
        <p:nvSpPr>
          <p:cNvPr id="8198" name="Rectangle 6"/>
          <p:cNvSpPr>
            <a:spLocks noChangeArrowheads="1"/>
          </p:cNvSpPr>
          <p:nvPr/>
        </p:nvSpPr>
        <p:spPr bwMode="auto">
          <a:xfrm>
            <a:off x="560388" y="1341439"/>
            <a:ext cx="1079500" cy="287337"/>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8199" name="AutoShape 7"/>
          <p:cNvSpPr>
            <a:spLocks noChangeArrowheads="1"/>
          </p:cNvSpPr>
          <p:nvPr/>
        </p:nvSpPr>
        <p:spPr bwMode="auto">
          <a:xfrm>
            <a:off x="776288" y="2636839"/>
            <a:ext cx="360362" cy="485775"/>
          </a:xfrm>
          <a:prstGeom prst="rightArrow">
            <a:avLst>
              <a:gd name="adj1" fmla="val 50000"/>
              <a:gd name="adj2" fmla="val 250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
        <p:nvSpPr>
          <p:cNvPr id="8200" name="AutoShape 8"/>
          <p:cNvSpPr>
            <a:spLocks noChangeArrowheads="1"/>
          </p:cNvSpPr>
          <p:nvPr/>
        </p:nvSpPr>
        <p:spPr bwMode="auto">
          <a:xfrm>
            <a:off x="1281114" y="4005264"/>
            <a:ext cx="7488237" cy="1584325"/>
          </a:xfrm>
          <a:prstGeom prst="roundRect">
            <a:avLst>
              <a:gd name="adj" fmla="val 16667"/>
            </a:avLst>
          </a:prstGeom>
          <a:ln>
            <a:headEnd/>
            <a:tailEnd/>
          </a:ln>
        </p:spPr>
        <p:style>
          <a:lnRef idx="0">
            <a:schemeClr val="accent4"/>
          </a:lnRef>
          <a:fillRef idx="3">
            <a:schemeClr val="accent4"/>
          </a:fillRef>
          <a:effectRef idx="3">
            <a:schemeClr val="accent4"/>
          </a:effectRef>
          <a:fontRef idx="minor">
            <a:schemeClr val="lt1"/>
          </a:fontRef>
        </p:style>
        <p:txBody>
          <a:bodyPr wrap="none" anchor="ctr"/>
          <a:lstStyle/>
          <a:p>
            <a:r>
              <a:rPr lang="en-US" sz="2400">
                <a:solidFill>
                  <a:schemeClr val="tx1"/>
                </a:solidFill>
              </a:rPr>
              <a:t>Tarif 10% atas revaluasi aktiva tetap atas selisih </a:t>
            </a:r>
          </a:p>
          <a:p>
            <a:r>
              <a:rPr lang="en-US" sz="2400">
                <a:solidFill>
                  <a:schemeClr val="tx1"/>
                </a:solidFill>
              </a:rPr>
              <a:t>lebih BV di atas harga pasar dikurangi kompensasi </a:t>
            </a:r>
          </a:p>
          <a:p>
            <a:r>
              <a:rPr lang="en-US" sz="2400">
                <a:solidFill>
                  <a:schemeClr val="tx1"/>
                </a:solidFill>
              </a:rPr>
              <a:t>kerugian (Ps. 19)</a:t>
            </a:r>
          </a:p>
        </p:txBody>
      </p:sp>
      <p:sp>
        <p:nvSpPr>
          <p:cNvPr id="8201" name="AutoShape 9"/>
          <p:cNvSpPr>
            <a:spLocks noChangeArrowheads="1"/>
          </p:cNvSpPr>
          <p:nvPr/>
        </p:nvSpPr>
        <p:spPr bwMode="auto">
          <a:xfrm>
            <a:off x="776288" y="4149726"/>
            <a:ext cx="360362" cy="485775"/>
          </a:xfrm>
          <a:prstGeom prst="rightArrow">
            <a:avLst>
              <a:gd name="adj1" fmla="val 50000"/>
              <a:gd name="adj2" fmla="val 25000"/>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en-US"/>
          </a:p>
        </p:txBody>
      </p:sp>
    </p:spTree>
    <p:extLst>
      <p:ext uri="{BB962C8B-B14F-4D97-AF65-F5344CB8AC3E}">
        <p14:creationId xmlns:p14="http://schemas.microsoft.com/office/powerpoint/2010/main" val="2499963012"/>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573E-41CC-9CAC-A511-E38393C23ADC}"/>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573403895"/>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8499</TotalTime>
  <Words>4600</Words>
  <Application>Microsoft Macintosh PowerPoint</Application>
  <PresentationFormat>A4 Paper (210x297 mm)</PresentationFormat>
  <Paragraphs>829</Paragraphs>
  <Slides>59</Slides>
  <Notes>36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59</vt:i4>
      </vt:variant>
    </vt:vector>
  </HeadingPairs>
  <TitlesOfParts>
    <vt:vector size="71" baseType="lpstr">
      <vt:lpstr>Noto Sans Symbols</vt:lpstr>
      <vt:lpstr>Wingdings</vt:lpstr>
      <vt:lpstr>Times New Roman</vt:lpstr>
      <vt:lpstr>Trebuchet MS</vt:lpstr>
      <vt:lpstr>Tahoma</vt:lpstr>
      <vt:lpstr>ＭＳ Ｐゴシック</vt:lpstr>
      <vt:lpstr>Century Gothic</vt:lpstr>
      <vt:lpstr>Arial</vt:lpstr>
      <vt:lpstr>Verdana</vt:lpstr>
      <vt:lpstr>Arial MT</vt:lpstr>
      <vt:lpstr>Arial Narrow</vt:lpstr>
      <vt:lpstr>Default Design</vt:lpstr>
      <vt:lpstr>PowerPoint Presentation</vt:lpstr>
      <vt:lpstr>PowerPoint Presentation</vt:lpstr>
      <vt:lpstr>Pengertian PPh Pasal 21/26</vt:lpstr>
      <vt:lpstr>PowerPoint Presentation</vt:lpstr>
      <vt:lpstr>Pemotong PPh Pasal 21/26</vt:lpstr>
      <vt:lpstr>Tidak Termasuk Pemberi Kerja Sebagai Pemotong PPh Pasal 21/26</vt:lpstr>
      <vt:lpstr>Penerima Penghasilan Yang Dipotong PPh Pasal 21/26 (Pasal 3)</vt:lpstr>
      <vt:lpstr>Klasifikasi Penghasilan Berkaitan Dengan Obyek PPh Pasal 21</vt:lpstr>
      <vt:lpstr>Penghasilan Yang Dipotong PPh Pasal 21/26</vt:lpstr>
      <vt:lpstr>Penghasilan Yang Tidak Dipotong PPh Pasal 21</vt:lpstr>
      <vt:lpstr>PPh Pasal 21: Pegawai Tetap &amp; Penerima Pensiun Berkala</vt:lpstr>
      <vt:lpstr>Iuran Pensiun Vs Premi Asuransi</vt:lpstr>
      <vt:lpstr>PowerPoint Presentation</vt:lpstr>
      <vt:lpstr>PowerPoint Presentation</vt:lpstr>
      <vt:lpstr>PPh Pasal 21: Pegawai Tidak Tetap/Tenaga Kerja Lepas, Pemagang dan Calon Pegawai</vt:lpstr>
      <vt:lpstr>PowerPoint Presentation</vt:lpstr>
      <vt:lpstr>Tarif Pemotongan PPh Pasal 21 (Tidak Final)</vt:lpstr>
      <vt:lpstr>Tarif Pemotongan PPh Pasal 21 (Tidak Final)</vt:lpstr>
      <vt:lpstr>TARIF EFEKTIF BULANAN KATEGORI A</vt:lpstr>
      <vt:lpstr>TARIF EFEKTIF BULANAN KATEGORI B</vt:lpstr>
      <vt:lpstr>TARIF EFEKTIF BULANAN KATEGORI C</vt:lpstr>
      <vt:lpstr>Tarif Pemotongan PPh Pasal 21 (Final)</vt:lpstr>
      <vt:lpstr>Tarif Pemotongan PPh Pasal 21 (Final)</vt:lpstr>
      <vt:lpstr>Pemotongan PPh 21 Tidak Final</vt:lpstr>
      <vt:lpstr>Pemotongan PPh 21 Final</vt:lpstr>
      <vt:lpstr>Penghitungan PPh Pasal 21: Tenaga Ahli Yang Melakukan Pekerjaan Bebas</vt:lpstr>
      <vt:lpstr>Penghitungan PPh Pasal 21: Bukan Pegawai  Selain Tenaga Ahli  Atas Imbalan Berkesinambungan</vt:lpstr>
      <vt:lpstr>PPh Pasal 21 : Bukan Pegawai Selain Tenaga Ahli</vt:lpstr>
      <vt:lpstr>PPh Pasal 21: Peserta Kegiatan</vt:lpstr>
      <vt:lpstr>PPh Pasal 21</vt:lpstr>
      <vt:lpstr>PowerPoint Presentation</vt:lpstr>
      <vt:lpstr>PowerPoint Presentation</vt:lpstr>
      <vt:lpstr>PPh Pasal 26: WP Luar Negeri</vt:lpstr>
      <vt:lpstr>Penerima Penghasilan Tidak Ber NPWP</vt:lpstr>
      <vt:lpstr>Saat Terutang  PPh Pasal 21/26</vt:lpstr>
      <vt:lpstr>PowerPoint Presentation</vt:lpstr>
      <vt:lpstr>PowerPoint Presentation</vt:lpstr>
      <vt:lpstr>PowerPoint Presentation</vt:lpstr>
      <vt:lpstr>PowerPoint Presentation</vt:lpstr>
      <vt:lpstr>PowerPoint Presentation</vt:lpstr>
      <vt:lpstr>Tidak ber-NPWP…..</vt:lpstr>
      <vt:lpstr>PowerPoint Presentation</vt:lpstr>
      <vt:lpstr>TARIF, OBJEK DAN DASAR PEMOTONGAN</vt:lpstr>
      <vt:lpstr>PowerPoint Presentation</vt:lpstr>
      <vt:lpstr>PowerPoint Presentation</vt:lpstr>
      <vt:lpstr>PowerPoint Presentation</vt:lpstr>
      <vt:lpstr>OBJEK PEMOTONGAN PPH PASAL 23</vt:lpstr>
      <vt:lpstr>PowerPoint Presentation</vt:lpstr>
      <vt:lpstr>PowerPoint Presentation</vt:lpstr>
      <vt:lpstr>PowerPoint Presentation</vt:lpstr>
      <vt:lpstr>TAX PLANNING</vt:lpstr>
      <vt:lpstr>PPh Final Pasal 4 (2)</vt:lpstr>
      <vt:lpstr>PowerPoint Presentation</vt:lpstr>
      <vt:lpstr>PowerPoint Presentation</vt:lpstr>
      <vt:lpstr>PowerPoint Presentation</vt:lpstr>
      <vt:lpstr>PowerPoint Presentation</vt:lpstr>
      <vt:lpstr>PowerPoint Presentation</vt:lpstr>
      <vt:lpstr>PPh Final Lainnya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DIP</dc:creator>
  <cp:lastModifiedBy>Nuryadin Rahman</cp:lastModifiedBy>
  <cp:revision>12</cp:revision>
  <dcterms:created xsi:type="dcterms:W3CDTF">2006-05-10T08:47:43Z</dcterms:created>
  <dcterms:modified xsi:type="dcterms:W3CDTF">2026-10-11T23:05:26Z</dcterms:modified>
</cp:coreProperties>
</file>